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9" r:id="rId2"/>
    <p:sldId id="263" r:id="rId3"/>
    <p:sldId id="258" r:id="rId4"/>
    <p:sldId id="266" r:id="rId5"/>
    <p:sldId id="257" r:id="rId6"/>
    <p:sldId id="261" r:id="rId7"/>
    <p:sldId id="265" r:id="rId8"/>
    <p:sldId id="264" r:id="rId9"/>
  </p:sldIdLst>
  <p:sldSz cx="15543213" cy="10059988"/>
  <p:notesSz cx="7023100" cy="9309100"/>
  <p:defaultTextStyle>
    <a:defPPr>
      <a:defRPr lang="fr-FR"/>
    </a:defPPr>
    <a:lvl1pPr marL="0" algn="l" defTabSz="731395" rtl="0" eaLnBrk="1" latinLnBrk="0" hangingPunct="1">
      <a:defRPr sz="2900" kern="1200">
        <a:solidFill>
          <a:schemeClr val="tx1"/>
        </a:solidFill>
        <a:latin typeface="+mn-lt"/>
        <a:ea typeface="+mn-ea"/>
        <a:cs typeface="+mn-cs"/>
      </a:defRPr>
    </a:lvl1pPr>
    <a:lvl2pPr marL="731395" algn="l" defTabSz="731395" rtl="0" eaLnBrk="1" latinLnBrk="0" hangingPunct="1">
      <a:defRPr sz="2900" kern="1200">
        <a:solidFill>
          <a:schemeClr val="tx1"/>
        </a:solidFill>
        <a:latin typeface="+mn-lt"/>
        <a:ea typeface="+mn-ea"/>
        <a:cs typeface="+mn-cs"/>
      </a:defRPr>
    </a:lvl2pPr>
    <a:lvl3pPr marL="1462791" algn="l" defTabSz="731395" rtl="0" eaLnBrk="1" latinLnBrk="0" hangingPunct="1">
      <a:defRPr sz="2900" kern="1200">
        <a:solidFill>
          <a:schemeClr val="tx1"/>
        </a:solidFill>
        <a:latin typeface="+mn-lt"/>
        <a:ea typeface="+mn-ea"/>
        <a:cs typeface="+mn-cs"/>
      </a:defRPr>
    </a:lvl3pPr>
    <a:lvl4pPr marL="2194186" algn="l" defTabSz="731395" rtl="0" eaLnBrk="1" latinLnBrk="0" hangingPunct="1">
      <a:defRPr sz="2900" kern="1200">
        <a:solidFill>
          <a:schemeClr val="tx1"/>
        </a:solidFill>
        <a:latin typeface="+mn-lt"/>
        <a:ea typeface="+mn-ea"/>
        <a:cs typeface="+mn-cs"/>
      </a:defRPr>
    </a:lvl4pPr>
    <a:lvl5pPr marL="2925580" algn="l" defTabSz="731395" rtl="0" eaLnBrk="1" latinLnBrk="0" hangingPunct="1">
      <a:defRPr sz="2900" kern="1200">
        <a:solidFill>
          <a:schemeClr val="tx1"/>
        </a:solidFill>
        <a:latin typeface="+mn-lt"/>
        <a:ea typeface="+mn-ea"/>
        <a:cs typeface="+mn-cs"/>
      </a:defRPr>
    </a:lvl5pPr>
    <a:lvl6pPr marL="3656977" algn="l" defTabSz="731395" rtl="0" eaLnBrk="1" latinLnBrk="0" hangingPunct="1">
      <a:defRPr sz="2900" kern="1200">
        <a:solidFill>
          <a:schemeClr val="tx1"/>
        </a:solidFill>
        <a:latin typeface="+mn-lt"/>
        <a:ea typeface="+mn-ea"/>
        <a:cs typeface="+mn-cs"/>
      </a:defRPr>
    </a:lvl6pPr>
    <a:lvl7pPr marL="4388371" algn="l" defTabSz="731395" rtl="0" eaLnBrk="1" latinLnBrk="0" hangingPunct="1">
      <a:defRPr sz="2900" kern="1200">
        <a:solidFill>
          <a:schemeClr val="tx1"/>
        </a:solidFill>
        <a:latin typeface="+mn-lt"/>
        <a:ea typeface="+mn-ea"/>
        <a:cs typeface="+mn-cs"/>
      </a:defRPr>
    </a:lvl7pPr>
    <a:lvl8pPr marL="5119768" algn="l" defTabSz="731395" rtl="0" eaLnBrk="1" latinLnBrk="0" hangingPunct="1">
      <a:defRPr sz="2900" kern="1200">
        <a:solidFill>
          <a:schemeClr val="tx1"/>
        </a:solidFill>
        <a:latin typeface="+mn-lt"/>
        <a:ea typeface="+mn-ea"/>
        <a:cs typeface="+mn-cs"/>
      </a:defRPr>
    </a:lvl8pPr>
    <a:lvl9pPr marL="5851161" algn="l" defTabSz="731395" rtl="0" eaLnBrk="1" latinLnBrk="0" hangingPunct="1">
      <a:defRPr sz="29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169">
          <p15:clr>
            <a:srgbClr val="A4A3A4"/>
          </p15:clr>
        </p15:guide>
        <p15:guide id="2" pos="489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enevieveLam" initials="G"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BDD292"/>
    <a:srgbClr val="F79F57"/>
    <a:srgbClr val="95B3D7"/>
    <a:srgbClr val="418B2C"/>
    <a:srgbClr val="F79646"/>
    <a:srgbClr val="79973D"/>
    <a:srgbClr val="77933C"/>
    <a:srgbClr val="0000FC"/>
    <a:srgbClr val="3F80C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p:restoredLeft sz="15620"/>
    <p:restoredTop sz="94660"/>
  </p:normalViewPr>
  <p:slideViewPr>
    <p:cSldViewPr snapToGrid="0" snapToObjects="1">
      <p:cViewPr>
        <p:scale>
          <a:sx n="90" d="100"/>
          <a:sy n="90" d="100"/>
        </p:scale>
        <p:origin x="-324" y="-72"/>
      </p:cViewPr>
      <p:guideLst>
        <p:guide orient="horz" pos="3169"/>
        <p:guide pos="489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3043823" cy="466855"/>
          </a:xfrm>
          <a:prstGeom prst="rect">
            <a:avLst/>
          </a:prstGeom>
        </p:spPr>
        <p:txBody>
          <a:bodyPr vert="horz" lIns="62016" tIns="31008" rIns="62016" bIns="31008" rtlCol="0"/>
          <a:lstStyle>
            <a:lvl1pPr algn="l">
              <a:defRPr sz="800"/>
            </a:lvl1pPr>
          </a:lstStyle>
          <a:p>
            <a:endParaRPr lang="fr-CA"/>
          </a:p>
        </p:txBody>
      </p:sp>
      <p:sp>
        <p:nvSpPr>
          <p:cNvPr id="3" name="Espace réservé de la date 2"/>
          <p:cNvSpPr>
            <a:spLocks noGrp="1"/>
          </p:cNvSpPr>
          <p:nvPr>
            <p:ph type="dt" idx="1"/>
          </p:nvPr>
        </p:nvSpPr>
        <p:spPr>
          <a:xfrm>
            <a:off x="3978079" y="0"/>
            <a:ext cx="3043823" cy="466855"/>
          </a:xfrm>
          <a:prstGeom prst="rect">
            <a:avLst/>
          </a:prstGeom>
        </p:spPr>
        <p:txBody>
          <a:bodyPr vert="horz" lIns="62016" tIns="31008" rIns="62016" bIns="31008" rtlCol="0"/>
          <a:lstStyle>
            <a:lvl1pPr algn="r">
              <a:defRPr sz="800"/>
            </a:lvl1pPr>
          </a:lstStyle>
          <a:p>
            <a:fld id="{20CC07EB-42D9-44D8-AA17-EB50F9FEDFFE}" type="datetimeFigureOut">
              <a:rPr lang="fr-CA" smtClean="0"/>
              <a:t>2017-04-10</a:t>
            </a:fld>
            <a:endParaRPr lang="fr-CA"/>
          </a:p>
        </p:txBody>
      </p:sp>
      <p:sp>
        <p:nvSpPr>
          <p:cNvPr id="4" name="Espace réservé de l'image des diapositives 3"/>
          <p:cNvSpPr>
            <a:spLocks noGrp="1" noRot="1" noChangeAspect="1"/>
          </p:cNvSpPr>
          <p:nvPr>
            <p:ph type="sldImg" idx="2"/>
          </p:nvPr>
        </p:nvSpPr>
        <p:spPr>
          <a:xfrm>
            <a:off x="1082675" y="1163638"/>
            <a:ext cx="4857750" cy="3143250"/>
          </a:xfrm>
          <a:prstGeom prst="rect">
            <a:avLst/>
          </a:prstGeom>
          <a:noFill/>
          <a:ln w="12700">
            <a:solidFill>
              <a:prstClr val="black"/>
            </a:solidFill>
          </a:ln>
        </p:spPr>
        <p:txBody>
          <a:bodyPr vert="horz" lIns="62016" tIns="31008" rIns="62016" bIns="31008" rtlCol="0" anchor="ctr"/>
          <a:lstStyle/>
          <a:p>
            <a:endParaRPr lang="fr-CA"/>
          </a:p>
        </p:txBody>
      </p:sp>
      <p:sp>
        <p:nvSpPr>
          <p:cNvPr id="5" name="Espace réservé des notes 4"/>
          <p:cNvSpPr>
            <a:spLocks noGrp="1"/>
          </p:cNvSpPr>
          <p:nvPr>
            <p:ph type="body" sz="quarter" idx="3"/>
          </p:nvPr>
        </p:nvSpPr>
        <p:spPr>
          <a:xfrm>
            <a:off x="702790" y="4479605"/>
            <a:ext cx="5617520" cy="3665858"/>
          </a:xfrm>
          <a:prstGeom prst="rect">
            <a:avLst/>
          </a:prstGeom>
        </p:spPr>
        <p:txBody>
          <a:bodyPr vert="horz" lIns="62016" tIns="31008" rIns="62016" bIns="31008"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1" y="8842247"/>
            <a:ext cx="3043823" cy="466854"/>
          </a:xfrm>
          <a:prstGeom prst="rect">
            <a:avLst/>
          </a:prstGeom>
        </p:spPr>
        <p:txBody>
          <a:bodyPr vert="horz" lIns="62016" tIns="31008" rIns="62016" bIns="31008" rtlCol="0" anchor="b"/>
          <a:lstStyle>
            <a:lvl1pPr algn="l">
              <a:defRPr sz="800"/>
            </a:lvl1pPr>
          </a:lstStyle>
          <a:p>
            <a:endParaRPr lang="fr-CA"/>
          </a:p>
        </p:txBody>
      </p:sp>
      <p:sp>
        <p:nvSpPr>
          <p:cNvPr id="7" name="Espace réservé du numéro de diapositive 6"/>
          <p:cNvSpPr>
            <a:spLocks noGrp="1"/>
          </p:cNvSpPr>
          <p:nvPr>
            <p:ph type="sldNum" sz="quarter" idx="5"/>
          </p:nvPr>
        </p:nvSpPr>
        <p:spPr>
          <a:xfrm>
            <a:off x="3978079" y="8842247"/>
            <a:ext cx="3043823" cy="466854"/>
          </a:xfrm>
          <a:prstGeom prst="rect">
            <a:avLst/>
          </a:prstGeom>
        </p:spPr>
        <p:txBody>
          <a:bodyPr vert="horz" lIns="62016" tIns="31008" rIns="62016" bIns="31008" rtlCol="0" anchor="b"/>
          <a:lstStyle>
            <a:lvl1pPr algn="r">
              <a:defRPr sz="800"/>
            </a:lvl1pPr>
          </a:lstStyle>
          <a:p>
            <a:fld id="{FA08FDB3-F70E-4730-99A0-27FBA8F33053}" type="slidenum">
              <a:rPr lang="fr-CA" smtClean="0"/>
              <a:t>‹N°›</a:t>
            </a:fld>
            <a:endParaRPr lang="fr-CA"/>
          </a:p>
        </p:txBody>
      </p:sp>
    </p:spTree>
    <p:extLst>
      <p:ext uri="{BB962C8B-B14F-4D97-AF65-F5344CB8AC3E}">
        <p14:creationId xmlns:p14="http://schemas.microsoft.com/office/powerpoint/2010/main" val="3585874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A08FDB3-F70E-4730-99A0-27FBA8F33053}" type="slidenum">
              <a:rPr lang="fr-CA" smtClean="0"/>
              <a:t>3</a:t>
            </a:fld>
            <a:endParaRPr lang="fr-CA"/>
          </a:p>
        </p:txBody>
      </p:sp>
    </p:spTree>
    <p:extLst>
      <p:ext uri="{BB962C8B-B14F-4D97-AF65-F5344CB8AC3E}">
        <p14:creationId xmlns:p14="http://schemas.microsoft.com/office/powerpoint/2010/main" val="2753633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A08FDB3-F70E-4730-99A0-27FBA8F33053}" type="slidenum">
              <a:rPr lang="fr-CA" smtClean="0"/>
              <a:t>4</a:t>
            </a:fld>
            <a:endParaRPr lang="fr-CA"/>
          </a:p>
        </p:txBody>
      </p:sp>
    </p:spTree>
    <p:extLst>
      <p:ext uri="{BB962C8B-B14F-4D97-AF65-F5344CB8AC3E}">
        <p14:creationId xmlns:p14="http://schemas.microsoft.com/office/powerpoint/2010/main" val="27536331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82675" y="1163638"/>
            <a:ext cx="4857750" cy="3143250"/>
          </a:xfrm>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A08FDB3-F70E-4730-99A0-27FBA8F33053}" type="slidenum">
              <a:rPr lang="fr-CA" smtClean="0"/>
              <a:t>8</a:t>
            </a:fld>
            <a:endParaRPr lang="fr-CA"/>
          </a:p>
        </p:txBody>
      </p:sp>
    </p:spTree>
    <p:extLst>
      <p:ext uri="{BB962C8B-B14F-4D97-AF65-F5344CB8AC3E}">
        <p14:creationId xmlns:p14="http://schemas.microsoft.com/office/powerpoint/2010/main" val="22319495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65744" y="3125120"/>
            <a:ext cx="13211731" cy="2156377"/>
          </a:xfrm>
        </p:spPr>
        <p:txBody>
          <a:bodyPr/>
          <a:lstStyle/>
          <a:p>
            <a:r>
              <a:rPr lang="fr-CA" smtClean="0"/>
              <a:t>Cliquez et modifiez le titre</a:t>
            </a:r>
            <a:endParaRPr lang="fr-FR"/>
          </a:p>
        </p:txBody>
      </p:sp>
      <p:sp>
        <p:nvSpPr>
          <p:cNvPr id="3" name="Sous-titre 2"/>
          <p:cNvSpPr>
            <a:spLocks noGrp="1"/>
          </p:cNvSpPr>
          <p:nvPr>
            <p:ph type="subTitle" idx="1"/>
          </p:nvPr>
        </p:nvSpPr>
        <p:spPr>
          <a:xfrm>
            <a:off x="2331483" y="5700660"/>
            <a:ext cx="10880250" cy="2570886"/>
          </a:xfrm>
        </p:spPr>
        <p:txBody>
          <a:bodyPr/>
          <a:lstStyle>
            <a:lvl1pPr marL="0" indent="0" algn="ctr">
              <a:buNone/>
              <a:defRPr>
                <a:solidFill>
                  <a:schemeClr val="tx1">
                    <a:tint val="75000"/>
                  </a:schemeClr>
                </a:solidFill>
              </a:defRPr>
            </a:lvl1pPr>
            <a:lvl2pPr marL="731395" indent="0" algn="ctr">
              <a:buNone/>
              <a:defRPr>
                <a:solidFill>
                  <a:schemeClr val="tx1">
                    <a:tint val="75000"/>
                  </a:schemeClr>
                </a:solidFill>
              </a:defRPr>
            </a:lvl2pPr>
            <a:lvl3pPr marL="1462791" indent="0" algn="ctr">
              <a:buNone/>
              <a:defRPr>
                <a:solidFill>
                  <a:schemeClr val="tx1">
                    <a:tint val="75000"/>
                  </a:schemeClr>
                </a:solidFill>
              </a:defRPr>
            </a:lvl3pPr>
            <a:lvl4pPr marL="2194186" indent="0" algn="ctr">
              <a:buNone/>
              <a:defRPr>
                <a:solidFill>
                  <a:schemeClr val="tx1">
                    <a:tint val="75000"/>
                  </a:schemeClr>
                </a:solidFill>
              </a:defRPr>
            </a:lvl4pPr>
            <a:lvl5pPr marL="2925580" indent="0" algn="ctr">
              <a:buNone/>
              <a:defRPr>
                <a:solidFill>
                  <a:schemeClr val="tx1">
                    <a:tint val="75000"/>
                  </a:schemeClr>
                </a:solidFill>
              </a:defRPr>
            </a:lvl5pPr>
            <a:lvl6pPr marL="3656977" indent="0" algn="ctr">
              <a:buNone/>
              <a:defRPr>
                <a:solidFill>
                  <a:schemeClr val="tx1">
                    <a:tint val="75000"/>
                  </a:schemeClr>
                </a:solidFill>
              </a:defRPr>
            </a:lvl6pPr>
            <a:lvl7pPr marL="4388371" indent="0" algn="ctr">
              <a:buNone/>
              <a:defRPr>
                <a:solidFill>
                  <a:schemeClr val="tx1">
                    <a:tint val="75000"/>
                  </a:schemeClr>
                </a:solidFill>
              </a:defRPr>
            </a:lvl7pPr>
            <a:lvl8pPr marL="5119768" indent="0" algn="ctr">
              <a:buNone/>
              <a:defRPr>
                <a:solidFill>
                  <a:schemeClr val="tx1">
                    <a:tint val="75000"/>
                  </a:schemeClr>
                </a:solidFill>
              </a:defRPr>
            </a:lvl8pPr>
            <a:lvl9pPr marL="5851161" indent="0" algn="ctr">
              <a:buNone/>
              <a:defRPr>
                <a:solidFill>
                  <a:schemeClr val="tx1">
                    <a:tint val="75000"/>
                  </a:schemeClr>
                </a:solidFill>
              </a:defRPr>
            </a:lvl9pPr>
          </a:lstStyle>
          <a:p>
            <a:r>
              <a:rPr lang="fr-CA"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0697A7FA-34B3-624B-977A-C263260114E8}" type="datetimeFigureOut">
              <a:rPr lang="fr-FR" smtClean="0"/>
              <a:t>10/04/2017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2EB5CB-C4D2-CF4D-95AA-1D50DDF44F2E}" type="slidenum">
              <a:rPr lang="fr-FR" smtClean="0"/>
              <a:t>‹N°›</a:t>
            </a:fld>
            <a:endParaRPr lang="fr-FR"/>
          </a:p>
        </p:txBody>
      </p:sp>
    </p:spTree>
    <p:extLst>
      <p:ext uri="{BB962C8B-B14F-4D97-AF65-F5344CB8AC3E}">
        <p14:creationId xmlns:p14="http://schemas.microsoft.com/office/powerpoint/2010/main" val="2746571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10"/>
          </p:nvPr>
        </p:nvSpPr>
        <p:spPr/>
        <p:txBody>
          <a:bodyPr/>
          <a:lstStyle/>
          <a:p>
            <a:fld id="{0697A7FA-34B3-624B-977A-C263260114E8}" type="datetimeFigureOut">
              <a:rPr lang="fr-FR" smtClean="0"/>
              <a:t>10/04/2017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2EB5CB-C4D2-CF4D-95AA-1D50DDF44F2E}" type="slidenum">
              <a:rPr lang="fr-FR" smtClean="0"/>
              <a:t>‹N°›</a:t>
            </a:fld>
            <a:endParaRPr lang="fr-FR"/>
          </a:p>
        </p:txBody>
      </p:sp>
    </p:spTree>
    <p:extLst>
      <p:ext uri="{BB962C8B-B14F-4D97-AF65-F5344CB8AC3E}">
        <p14:creationId xmlns:p14="http://schemas.microsoft.com/office/powerpoint/2010/main" val="99579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11268832" y="402869"/>
            <a:ext cx="3497222" cy="8583591"/>
          </a:xfrm>
        </p:spPr>
        <p:txBody>
          <a:bodyPr vert="eaVert"/>
          <a:lstStyle/>
          <a:p>
            <a:r>
              <a:rPr lang="fr-CA" smtClean="0"/>
              <a:t>Cliquez et modifiez le titre</a:t>
            </a:r>
            <a:endParaRPr lang="fr-FR"/>
          </a:p>
        </p:txBody>
      </p:sp>
      <p:sp>
        <p:nvSpPr>
          <p:cNvPr id="3" name="Espace réservé du texte vertical 2"/>
          <p:cNvSpPr>
            <a:spLocks noGrp="1"/>
          </p:cNvSpPr>
          <p:nvPr>
            <p:ph type="body" orient="vert" idx="1"/>
          </p:nvPr>
        </p:nvSpPr>
        <p:spPr>
          <a:xfrm>
            <a:off x="777164" y="402869"/>
            <a:ext cx="10232615" cy="8583591"/>
          </a:xfrm>
        </p:spPr>
        <p:txBody>
          <a:bodyPr vert="eaVert"/>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10"/>
          </p:nvPr>
        </p:nvSpPr>
        <p:spPr/>
        <p:txBody>
          <a:bodyPr/>
          <a:lstStyle/>
          <a:p>
            <a:fld id="{0697A7FA-34B3-624B-977A-C263260114E8}" type="datetimeFigureOut">
              <a:rPr lang="fr-FR" smtClean="0"/>
              <a:t>10/04/2017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2EB5CB-C4D2-CF4D-95AA-1D50DDF44F2E}" type="slidenum">
              <a:rPr lang="fr-FR" smtClean="0"/>
              <a:t>‹N°›</a:t>
            </a:fld>
            <a:endParaRPr lang="fr-FR"/>
          </a:p>
        </p:txBody>
      </p:sp>
    </p:spTree>
    <p:extLst>
      <p:ext uri="{BB962C8B-B14F-4D97-AF65-F5344CB8AC3E}">
        <p14:creationId xmlns:p14="http://schemas.microsoft.com/office/powerpoint/2010/main" val="39374142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Diapositive de titre">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11535984" y="9551004"/>
            <a:ext cx="3692667" cy="508989"/>
          </a:xfrm>
          <a:prstGeom prst="rect">
            <a:avLst/>
          </a:prstGeom>
        </p:spPr>
        <p:txBody>
          <a:bodyPr/>
          <a:lstStyle>
            <a:lvl1pPr>
              <a:defRPr sz="800"/>
            </a:lvl1pPr>
          </a:lstStyle>
          <a:p>
            <a:r>
              <a:rPr lang="fr-FR" dirty="0" smtClean="0"/>
              <a:t>Direction scientifique - Le </a:t>
            </a:r>
            <a:r>
              <a:rPr lang="fr-CA" dirty="0" smtClean="0"/>
              <a:t>16 avril 2014 - </a:t>
            </a:r>
            <a:r>
              <a:rPr lang="fr-FR" dirty="0" smtClean="0"/>
              <a:t>Page </a:t>
            </a:r>
            <a:fld id="{0F205241-C56D-4682-951A-97E495120DF2}" type="slidenum">
              <a:rPr lang="fr-FR" smtClean="0"/>
              <a:pPr/>
              <a:t>‹N°›</a:t>
            </a:fld>
            <a:endParaRPr lang="fr-FR" dirty="0"/>
          </a:p>
        </p:txBody>
      </p:sp>
    </p:spTree>
    <p:extLst>
      <p:ext uri="{BB962C8B-B14F-4D97-AF65-F5344CB8AC3E}">
        <p14:creationId xmlns:p14="http://schemas.microsoft.com/office/powerpoint/2010/main" val="159166959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u contenu 2"/>
          <p:cNvSpPr>
            <a:spLocks noGrp="1"/>
          </p:cNvSpPr>
          <p:nvPr>
            <p:ph idx="1"/>
          </p:nvPr>
        </p:nvSpPr>
        <p:spPr/>
        <p:txBody>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10"/>
          </p:nvPr>
        </p:nvSpPr>
        <p:spPr/>
        <p:txBody>
          <a:bodyPr/>
          <a:lstStyle/>
          <a:p>
            <a:fld id="{0697A7FA-34B3-624B-977A-C263260114E8}" type="datetimeFigureOut">
              <a:rPr lang="fr-FR" smtClean="0"/>
              <a:t>10/04/2017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2EB5CB-C4D2-CF4D-95AA-1D50DDF44F2E}" type="slidenum">
              <a:rPr lang="fr-FR" smtClean="0"/>
              <a:t>‹N°›</a:t>
            </a:fld>
            <a:endParaRPr lang="fr-FR"/>
          </a:p>
        </p:txBody>
      </p:sp>
    </p:spTree>
    <p:extLst>
      <p:ext uri="{BB962C8B-B14F-4D97-AF65-F5344CB8AC3E}">
        <p14:creationId xmlns:p14="http://schemas.microsoft.com/office/powerpoint/2010/main" val="2266219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1227809" y="6464475"/>
            <a:ext cx="13211731" cy="1998025"/>
          </a:xfrm>
        </p:spPr>
        <p:txBody>
          <a:bodyPr anchor="t"/>
          <a:lstStyle>
            <a:lvl1pPr algn="l">
              <a:defRPr sz="6400" b="1" cap="all"/>
            </a:lvl1pPr>
          </a:lstStyle>
          <a:p>
            <a:r>
              <a:rPr lang="fr-CA" smtClean="0"/>
              <a:t>Cliquez et modifiez le titre</a:t>
            </a:r>
            <a:endParaRPr lang="fr-FR"/>
          </a:p>
        </p:txBody>
      </p:sp>
      <p:sp>
        <p:nvSpPr>
          <p:cNvPr id="3" name="Espace réservé du texte 2"/>
          <p:cNvSpPr>
            <a:spLocks noGrp="1"/>
          </p:cNvSpPr>
          <p:nvPr>
            <p:ph type="body" idx="1"/>
          </p:nvPr>
        </p:nvSpPr>
        <p:spPr>
          <a:xfrm>
            <a:off x="1227809" y="4263854"/>
            <a:ext cx="13211731" cy="2200621"/>
          </a:xfrm>
        </p:spPr>
        <p:txBody>
          <a:bodyPr anchor="b"/>
          <a:lstStyle>
            <a:lvl1pPr marL="0" indent="0">
              <a:buNone/>
              <a:defRPr sz="3200">
                <a:solidFill>
                  <a:schemeClr val="tx1">
                    <a:tint val="75000"/>
                  </a:schemeClr>
                </a:solidFill>
              </a:defRPr>
            </a:lvl1pPr>
            <a:lvl2pPr marL="731395" indent="0">
              <a:buNone/>
              <a:defRPr sz="2900">
                <a:solidFill>
                  <a:schemeClr val="tx1">
                    <a:tint val="75000"/>
                  </a:schemeClr>
                </a:solidFill>
              </a:defRPr>
            </a:lvl2pPr>
            <a:lvl3pPr marL="1462791" indent="0">
              <a:buNone/>
              <a:defRPr sz="2600">
                <a:solidFill>
                  <a:schemeClr val="tx1">
                    <a:tint val="75000"/>
                  </a:schemeClr>
                </a:solidFill>
              </a:defRPr>
            </a:lvl3pPr>
            <a:lvl4pPr marL="2194186" indent="0">
              <a:buNone/>
              <a:defRPr sz="2300">
                <a:solidFill>
                  <a:schemeClr val="tx1">
                    <a:tint val="75000"/>
                  </a:schemeClr>
                </a:solidFill>
              </a:defRPr>
            </a:lvl4pPr>
            <a:lvl5pPr marL="2925580" indent="0">
              <a:buNone/>
              <a:defRPr sz="2300">
                <a:solidFill>
                  <a:schemeClr val="tx1">
                    <a:tint val="75000"/>
                  </a:schemeClr>
                </a:solidFill>
              </a:defRPr>
            </a:lvl5pPr>
            <a:lvl6pPr marL="3656977" indent="0">
              <a:buNone/>
              <a:defRPr sz="2300">
                <a:solidFill>
                  <a:schemeClr val="tx1">
                    <a:tint val="75000"/>
                  </a:schemeClr>
                </a:solidFill>
              </a:defRPr>
            </a:lvl6pPr>
            <a:lvl7pPr marL="4388371" indent="0">
              <a:buNone/>
              <a:defRPr sz="2300">
                <a:solidFill>
                  <a:schemeClr val="tx1">
                    <a:tint val="75000"/>
                  </a:schemeClr>
                </a:solidFill>
              </a:defRPr>
            </a:lvl7pPr>
            <a:lvl8pPr marL="5119768" indent="0">
              <a:buNone/>
              <a:defRPr sz="2300">
                <a:solidFill>
                  <a:schemeClr val="tx1">
                    <a:tint val="75000"/>
                  </a:schemeClr>
                </a:solidFill>
              </a:defRPr>
            </a:lvl8pPr>
            <a:lvl9pPr marL="5851161" indent="0">
              <a:buNone/>
              <a:defRPr sz="2300">
                <a:solidFill>
                  <a:schemeClr val="tx1">
                    <a:tint val="75000"/>
                  </a:schemeClr>
                </a:solidFill>
              </a:defRPr>
            </a:lvl9pPr>
          </a:lstStyle>
          <a:p>
            <a:pPr lvl="0"/>
            <a:r>
              <a:rPr lang="fr-CA" smtClean="0"/>
              <a:t>Cliquez pour modifier les styles du texte du masque</a:t>
            </a:r>
          </a:p>
        </p:txBody>
      </p:sp>
      <p:sp>
        <p:nvSpPr>
          <p:cNvPr id="4" name="Espace réservé de la date 3"/>
          <p:cNvSpPr>
            <a:spLocks noGrp="1"/>
          </p:cNvSpPr>
          <p:nvPr>
            <p:ph type="dt" sz="half" idx="10"/>
          </p:nvPr>
        </p:nvSpPr>
        <p:spPr/>
        <p:txBody>
          <a:bodyPr/>
          <a:lstStyle/>
          <a:p>
            <a:fld id="{0697A7FA-34B3-624B-977A-C263260114E8}" type="datetimeFigureOut">
              <a:rPr lang="fr-FR" smtClean="0"/>
              <a:t>10/04/2017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2EB5CB-C4D2-CF4D-95AA-1D50DDF44F2E}" type="slidenum">
              <a:rPr lang="fr-FR" smtClean="0"/>
              <a:t>‹N°›</a:t>
            </a:fld>
            <a:endParaRPr lang="fr-FR"/>
          </a:p>
        </p:txBody>
      </p:sp>
    </p:spTree>
    <p:extLst>
      <p:ext uri="{BB962C8B-B14F-4D97-AF65-F5344CB8AC3E}">
        <p14:creationId xmlns:p14="http://schemas.microsoft.com/office/powerpoint/2010/main" val="2373561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u contenu 2"/>
          <p:cNvSpPr>
            <a:spLocks noGrp="1"/>
          </p:cNvSpPr>
          <p:nvPr>
            <p:ph sz="half" idx="1"/>
          </p:nvPr>
        </p:nvSpPr>
        <p:spPr>
          <a:xfrm>
            <a:off x="777164" y="2347333"/>
            <a:ext cx="6864919" cy="6639127"/>
          </a:xfrm>
        </p:spPr>
        <p:txBody>
          <a:bodyPr/>
          <a:lstStyle>
            <a:lvl1pPr>
              <a:defRPr sz="4500"/>
            </a:lvl1pPr>
            <a:lvl2pPr>
              <a:defRPr sz="3800"/>
            </a:lvl2pPr>
            <a:lvl3pPr>
              <a:defRPr sz="3200"/>
            </a:lvl3pPr>
            <a:lvl4pPr>
              <a:defRPr sz="2900"/>
            </a:lvl4pPr>
            <a:lvl5pPr>
              <a:defRPr sz="2900"/>
            </a:lvl5pPr>
            <a:lvl6pPr>
              <a:defRPr sz="2900"/>
            </a:lvl6pPr>
            <a:lvl7pPr>
              <a:defRPr sz="2900"/>
            </a:lvl7pPr>
            <a:lvl8pPr>
              <a:defRPr sz="2900"/>
            </a:lvl8pPr>
            <a:lvl9pPr>
              <a:defRPr sz="29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u contenu 3"/>
          <p:cNvSpPr>
            <a:spLocks noGrp="1"/>
          </p:cNvSpPr>
          <p:nvPr>
            <p:ph sz="half" idx="2"/>
          </p:nvPr>
        </p:nvSpPr>
        <p:spPr>
          <a:xfrm>
            <a:off x="7901135" y="2347333"/>
            <a:ext cx="6864919" cy="6639127"/>
          </a:xfrm>
        </p:spPr>
        <p:txBody>
          <a:bodyPr/>
          <a:lstStyle>
            <a:lvl1pPr>
              <a:defRPr sz="4500"/>
            </a:lvl1pPr>
            <a:lvl2pPr>
              <a:defRPr sz="3800"/>
            </a:lvl2pPr>
            <a:lvl3pPr>
              <a:defRPr sz="3200"/>
            </a:lvl3pPr>
            <a:lvl4pPr>
              <a:defRPr sz="2900"/>
            </a:lvl4pPr>
            <a:lvl5pPr>
              <a:defRPr sz="2900"/>
            </a:lvl5pPr>
            <a:lvl6pPr>
              <a:defRPr sz="2900"/>
            </a:lvl6pPr>
            <a:lvl7pPr>
              <a:defRPr sz="2900"/>
            </a:lvl7pPr>
            <a:lvl8pPr>
              <a:defRPr sz="2900"/>
            </a:lvl8pPr>
            <a:lvl9pPr>
              <a:defRPr sz="29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5" name="Espace réservé de la date 4"/>
          <p:cNvSpPr>
            <a:spLocks noGrp="1"/>
          </p:cNvSpPr>
          <p:nvPr>
            <p:ph type="dt" sz="half" idx="10"/>
          </p:nvPr>
        </p:nvSpPr>
        <p:spPr/>
        <p:txBody>
          <a:bodyPr/>
          <a:lstStyle/>
          <a:p>
            <a:fld id="{0697A7FA-34B3-624B-977A-C263260114E8}" type="datetimeFigureOut">
              <a:rPr lang="fr-FR" smtClean="0"/>
              <a:t>10/04/2017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B2EB5CB-C4D2-CF4D-95AA-1D50DDF44F2E}" type="slidenum">
              <a:rPr lang="fr-FR" smtClean="0"/>
              <a:t>‹N°›</a:t>
            </a:fld>
            <a:endParaRPr lang="fr-FR"/>
          </a:p>
        </p:txBody>
      </p:sp>
    </p:spTree>
    <p:extLst>
      <p:ext uri="{BB962C8B-B14F-4D97-AF65-F5344CB8AC3E}">
        <p14:creationId xmlns:p14="http://schemas.microsoft.com/office/powerpoint/2010/main" val="3480230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CA" smtClean="0"/>
              <a:t>Cliquez et modifiez le titre</a:t>
            </a:r>
            <a:endParaRPr lang="fr-FR"/>
          </a:p>
        </p:txBody>
      </p:sp>
      <p:sp>
        <p:nvSpPr>
          <p:cNvPr id="3" name="Espace réservé du texte 2"/>
          <p:cNvSpPr>
            <a:spLocks noGrp="1"/>
          </p:cNvSpPr>
          <p:nvPr>
            <p:ph type="body" idx="1"/>
          </p:nvPr>
        </p:nvSpPr>
        <p:spPr>
          <a:xfrm>
            <a:off x="777164" y="2251855"/>
            <a:ext cx="6867619" cy="938466"/>
          </a:xfrm>
        </p:spPr>
        <p:txBody>
          <a:bodyPr anchor="b"/>
          <a:lstStyle>
            <a:lvl1pPr marL="0" indent="0">
              <a:buNone/>
              <a:defRPr sz="3800" b="1"/>
            </a:lvl1pPr>
            <a:lvl2pPr marL="731395" indent="0">
              <a:buNone/>
              <a:defRPr sz="3200" b="1"/>
            </a:lvl2pPr>
            <a:lvl3pPr marL="1462791" indent="0">
              <a:buNone/>
              <a:defRPr sz="2900" b="1"/>
            </a:lvl3pPr>
            <a:lvl4pPr marL="2194186" indent="0">
              <a:buNone/>
              <a:defRPr sz="2600" b="1"/>
            </a:lvl4pPr>
            <a:lvl5pPr marL="2925580" indent="0">
              <a:buNone/>
              <a:defRPr sz="2600" b="1"/>
            </a:lvl5pPr>
            <a:lvl6pPr marL="3656977" indent="0">
              <a:buNone/>
              <a:defRPr sz="2600" b="1"/>
            </a:lvl6pPr>
            <a:lvl7pPr marL="4388371" indent="0">
              <a:buNone/>
              <a:defRPr sz="2600" b="1"/>
            </a:lvl7pPr>
            <a:lvl8pPr marL="5119768" indent="0">
              <a:buNone/>
              <a:defRPr sz="2600" b="1"/>
            </a:lvl8pPr>
            <a:lvl9pPr marL="5851161" indent="0">
              <a:buNone/>
              <a:defRPr sz="2600" b="1"/>
            </a:lvl9pPr>
          </a:lstStyle>
          <a:p>
            <a:pPr lvl="0"/>
            <a:r>
              <a:rPr lang="fr-CA" smtClean="0"/>
              <a:t>Cliquez pour modifier les styles du texte du masque</a:t>
            </a:r>
          </a:p>
        </p:txBody>
      </p:sp>
      <p:sp>
        <p:nvSpPr>
          <p:cNvPr id="4" name="Espace réservé du contenu 3"/>
          <p:cNvSpPr>
            <a:spLocks noGrp="1"/>
          </p:cNvSpPr>
          <p:nvPr>
            <p:ph sz="half" idx="2"/>
          </p:nvPr>
        </p:nvSpPr>
        <p:spPr>
          <a:xfrm>
            <a:off x="777164" y="3190321"/>
            <a:ext cx="6867619" cy="5796137"/>
          </a:xfrm>
        </p:spPr>
        <p:txBody>
          <a:bodyPr/>
          <a:lstStyle>
            <a:lvl1pPr>
              <a:defRPr sz="3800"/>
            </a:lvl1pPr>
            <a:lvl2pPr>
              <a:defRPr sz="3200"/>
            </a:lvl2pPr>
            <a:lvl3pPr>
              <a:defRPr sz="2900"/>
            </a:lvl3pPr>
            <a:lvl4pPr>
              <a:defRPr sz="2600"/>
            </a:lvl4pPr>
            <a:lvl5pPr>
              <a:defRPr sz="2600"/>
            </a:lvl5pPr>
            <a:lvl6pPr>
              <a:defRPr sz="2600"/>
            </a:lvl6pPr>
            <a:lvl7pPr>
              <a:defRPr sz="2600"/>
            </a:lvl7pPr>
            <a:lvl8pPr>
              <a:defRPr sz="2600"/>
            </a:lvl8pPr>
            <a:lvl9pPr>
              <a:defRPr sz="26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5" name="Espace réservé du texte 4"/>
          <p:cNvSpPr>
            <a:spLocks noGrp="1"/>
          </p:cNvSpPr>
          <p:nvPr>
            <p:ph type="body" sz="quarter" idx="3"/>
          </p:nvPr>
        </p:nvSpPr>
        <p:spPr>
          <a:xfrm>
            <a:off x="7895738" y="2251855"/>
            <a:ext cx="6870315" cy="938466"/>
          </a:xfrm>
        </p:spPr>
        <p:txBody>
          <a:bodyPr anchor="b"/>
          <a:lstStyle>
            <a:lvl1pPr marL="0" indent="0">
              <a:buNone/>
              <a:defRPr sz="3800" b="1"/>
            </a:lvl1pPr>
            <a:lvl2pPr marL="731395" indent="0">
              <a:buNone/>
              <a:defRPr sz="3200" b="1"/>
            </a:lvl2pPr>
            <a:lvl3pPr marL="1462791" indent="0">
              <a:buNone/>
              <a:defRPr sz="2900" b="1"/>
            </a:lvl3pPr>
            <a:lvl4pPr marL="2194186" indent="0">
              <a:buNone/>
              <a:defRPr sz="2600" b="1"/>
            </a:lvl4pPr>
            <a:lvl5pPr marL="2925580" indent="0">
              <a:buNone/>
              <a:defRPr sz="2600" b="1"/>
            </a:lvl5pPr>
            <a:lvl6pPr marL="3656977" indent="0">
              <a:buNone/>
              <a:defRPr sz="2600" b="1"/>
            </a:lvl6pPr>
            <a:lvl7pPr marL="4388371" indent="0">
              <a:buNone/>
              <a:defRPr sz="2600" b="1"/>
            </a:lvl7pPr>
            <a:lvl8pPr marL="5119768" indent="0">
              <a:buNone/>
              <a:defRPr sz="2600" b="1"/>
            </a:lvl8pPr>
            <a:lvl9pPr marL="5851161" indent="0">
              <a:buNone/>
              <a:defRPr sz="2600" b="1"/>
            </a:lvl9pPr>
          </a:lstStyle>
          <a:p>
            <a:pPr lvl="0"/>
            <a:r>
              <a:rPr lang="fr-CA" smtClean="0"/>
              <a:t>Cliquez pour modifier les styles du texte du masque</a:t>
            </a:r>
          </a:p>
        </p:txBody>
      </p:sp>
      <p:sp>
        <p:nvSpPr>
          <p:cNvPr id="6" name="Espace réservé du contenu 5"/>
          <p:cNvSpPr>
            <a:spLocks noGrp="1"/>
          </p:cNvSpPr>
          <p:nvPr>
            <p:ph sz="quarter" idx="4"/>
          </p:nvPr>
        </p:nvSpPr>
        <p:spPr>
          <a:xfrm>
            <a:off x="7895738" y="3190321"/>
            <a:ext cx="6870315" cy="5796137"/>
          </a:xfrm>
        </p:spPr>
        <p:txBody>
          <a:bodyPr/>
          <a:lstStyle>
            <a:lvl1pPr>
              <a:defRPr sz="3800"/>
            </a:lvl1pPr>
            <a:lvl2pPr>
              <a:defRPr sz="3200"/>
            </a:lvl2pPr>
            <a:lvl3pPr>
              <a:defRPr sz="2900"/>
            </a:lvl3pPr>
            <a:lvl4pPr>
              <a:defRPr sz="2600"/>
            </a:lvl4pPr>
            <a:lvl5pPr>
              <a:defRPr sz="2600"/>
            </a:lvl5pPr>
            <a:lvl6pPr>
              <a:defRPr sz="2600"/>
            </a:lvl6pPr>
            <a:lvl7pPr>
              <a:defRPr sz="2600"/>
            </a:lvl7pPr>
            <a:lvl8pPr>
              <a:defRPr sz="2600"/>
            </a:lvl8pPr>
            <a:lvl9pPr>
              <a:defRPr sz="26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7" name="Espace réservé de la date 6"/>
          <p:cNvSpPr>
            <a:spLocks noGrp="1"/>
          </p:cNvSpPr>
          <p:nvPr>
            <p:ph type="dt" sz="half" idx="10"/>
          </p:nvPr>
        </p:nvSpPr>
        <p:spPr/>
        <p:txBody>
          <a:bodyPr/>
          <a:lstStyle/>
          <a:p>
            <a:fld id="{0697A7FA-34B3-624B-977A-C263260114E8}" type="datetimeFigureOut">
              <a:rPr lang="fr-FR" smtClean="0"/>
              <a:t>10/04/2017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B2EB5CB-C4D2-CF4D-95AA-1D50DDF44F2E}" type="slidenum">
              <a:rPr lang="fr-FR" smtClean="0"/>
              <a:t>‹N°›</a:t>
            </a:fld>
            <a:endParaRPr lang="fr-FR"/>
          </a:p>
        </p:txBody>
      </p:sp>
    </p:spTree>
    <p:extLst>
      <p:ext uri="{BB962C8B-B14F-4D97-AF65-F5344CB8AC3E}">
        <p14:creationId xmlns:p14="http://schemas.microsoft.com/office/powerpoint/2010/main" val="2570609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e la date 2"/>
          <p:cNvSpPr>
            <a:spLocks noGrp="1"/>
          </p:cNvSpPr>
          <p:nvPr>
            <p:ph type="dt" sz="half" idx="10"/>
          </p:nvPr>
        </p:nvSpPr>
        <p:spPr/>
        <p:txBody>
          <a:bodyPr/>
          <a:lstStyle/>
          <a:p>
            <a:fld id="{0697A7FA-34B3-624B-977A-C263260114E8}" type="datetimeFigureOut">
              <a:rPr lang="fr-FR" smtClean="0"/>
              <a:t>10/04/2017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B2EB5CB-C4D2-CF4D-95AA-1D50DDF44F2E}" type="slidenum">
              <a:rPr lang="fr-FR" smtClean="0"/>
              <a:t>‹N°›</a:t>
            </a:fld>
            <a:endParaRPr lang="fr-FR"/>
          </a:p>
        </p:txBody>
      </p:sp>
    </p:spTree>
    <p:extLst>
      <p:ext uri="{BB962C8B-B14F-4D97-AF65-F5344CB8AC3E}">
        <p14:creationId xmlns:p14="http://schemas.microsoft.com/office/powerpoint/2010/main" val="3036318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97A7FA-34B3-624B-977A-C263260114E8}" type="datetimeFigureOut">
              <a:rPr lang="fr-FR" smtClean="0"/>
              <a:t>10/04/2017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B2EB5CB-C4D2-CF4D-95AA-1D50DDF44F2E}" type="slidenum">
              <a:rPr lang="fr-FR" smtClean="0"/>
              <a:t>‹N°›</a:t>
            </a:fld>
            <a:endParaRPr lang="fr-FR"/>
          </a:p>
        </p:txBody>
      </p:sp>
    </p:spTree>
    <p:extLst>
      <p:ext uri="{BB962C8B-B14F-4D97-AF65-F5344CB8AC3E}">
        <p14:creationId xmlns:p14="http://schemas.microsoft.com/office/powerpoint/2010/main" val="1176278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77163" y="400538"/>
            <a:ext cx="5113610" cy="1704609"/>
          </a:xfrm>
        </p:spPr>
        <p:txBody>
          <a:bodyPr anchor="b"/>
          <a:lstStyle>
            <a:lvl1pPr algn="l">
              <a:defRPr sz="3200" b="1"/>
            </a:lvl1pPr>
          </a:lstStyle>
          <a:p>
            <a:r>
              <a:rPr lang="fr-CA" smtClean="0"/>
              <a:t>Cliquez et modifiez le titre</a:t>
            </a:r>
            <a:endParaRPr lang="fr-FR"/>
          </a:p>
        </p:txBody>
      </p:sp>
      <p:sp>
        <p:nvSpPr>
          <p:cNvPr id="3" name="Espace réservé du contenu 2"/>
          <p:cNvSpPr>
            <a:spLocks noGrp="1"/>
          </p:cNvSpPr>
          <p:nvPr>
            <p:ph idx="1"/>
          </p:nvPr>
        </p:nvSpPr>
        <p:spPr>
          <a:xfrm>
            <a:off x="6076966" y="400539"/>
            <a:ext cx="8689088" cy="8585921"/>
          </a:xfrm>
        </p:spPr>
        <p:txBody>
          <a:bodyPr/>
          <a:lstStyle>
            <a:lvl1pPr>
              <a:defRPr sz="5100"/>
            </a:lvl1pPr>
            <a:lvl2pPr>
              <a:defRPr sz="4500"/>
            </a:lvl2pPr>
            <a:lvl3pPr>
              <a:defRPr sz="3800"/>
            </a:lvl3pPr>
            <a:lvl4pPr>
              <a:defRPr sz="3200"/>
            </a:lvl4pPr>
            <a:lvl5pPr>
              <a:defRPr sz="3200"/>
            </a:lvl5pPr>
            <a:lvl6pPr>
              <a:defRPr sz="3200"/>
            </a:lvl6pPr>
            <a:lvl7pPr>
              <a:defRPr sz="3200"/>
            </a:lvl7pPr>
            <a:lvl8pPr>
              <a:defRPr sz="3200"/>
            </a:lvl8pPr>
            <a:lvl9pPr>
              <a:defRPr sz="32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u texte 3"/>
          <p:cNvSpPr>
            <a:spLocks noGrp="1"/>
          </p:cNvSpPr>
          <p:nvPr>
            <p:ph type="body" sz="half" idx="2"/>
          </p:nvPr>
        </p:nvSpPr>
        <p:spPr>
          <a:xfrm>
            <a:off x="777163" y="2105147"/>
            <a:ext cx="5113610" cy="6881312"/>
          </a:xfrm>
        </p:spPr>
        <p:txBody>
          <a:bodyPr/>
          <a:lstStyle>
            <a:lvl1pPr marL="0" indent="0">
              <a:buNone/>
              <a:defRPr sz="2300"/>
            </a:lvl1pPr>
            <a:lvl2pPr marL="731395" indent="0">
              <a:buNone/>
              <a:defRPr sz="1900"/>
            </a:lvl2pPr>
            <a:lvl3pPr marL="1462791" indent="0">
              <a:buNone/>
              <a:defRPr sz="1600"/>
            </a:lvl3pPr>
            <a:lvl4pPr marL="2194186" indent="0">
              <a:buNone/>
              <a:defRPr sz="1500"/>
            </a:lvl4pPr>
            <a:lvl5pPr marL="2925580" indent="0">
              <a:buNone/>
              <a:defRPr sz="1500"/>
            </a:lvl5pPr>
            <a:lvl6pPr marL="3656977" indent="0">
              <a:buNone/>
              <a:defRPr sz="1500"/>
            </a:lvl6pPr>
            <a:lvl7pPr marL="4388371" indent="0">
              <a:buNone/>
              <a:defRPr sz="1500"/>
            </a:lvl7pPr>
            <a:lvl8pPr marL="5119768" indent="0">
              <a:buNone/>
              <a:defRPr sz="1500"/>
            </a:lvl8pPr>
            <a:lvl9pPr marL="5851161" indent="0">
              <a:buNone/>
              <a:defRPr sz="1500"/>
            </a:lvl9pPr>
          </a:lstStyle>
          <a:p>
            <a:pPr lvl="0"/>
            <a:r>
              <a:rPr lang="fr-CA" smtClean="0"/>
              <a:t>Cliquez pour modifier les styles du texte du masque</a:t>
            </a:r>
          </a:p>
        </p:txBody>
      </p:sp>
      <p:sp>
        <p:nvSpPr>
          <p:cNvPr id="5" name="Espace réservé de la date 4"/>
          <p:cNvSpPr>
            <a:spLocks noGrp="1"/>
          </p:cNvSpPr>
          <p:nvPr>
            <p:ph type="dt" sz="half" idx="10"/>
          </p:nvPr>
        </p:nvSpPr>
        <p:spPr/>
        <p:txBody>
          <a:bodyPr/>
          <a:lstStyle/>
          <a:p>
            <a:fld id="{0697A7FA-34B3-624B-977A-C263260114E8}" type="datetimeFigureOut">
              <a:rPr lang="fr-FR" smtClean="0"/>
              <a:t>10/04/2017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B2EB5CB-C4D2-CF4D-95AA-1D50DDF44F2E}" type="slidenum">
              <a:rPr lang="fr-FR" smtClean="0"/>
              <a:t>‹N°›</a:t>
            </a:fld>
            <a:endParaRPr lang="fr-FR"/>
          </a:p>
        </p:txBody>
      </p:sp>
    </p:spTree>
    <p:extLst>
      <p:ext uri="{BB962C8B-B14F-4D97-AF65-F5344CB8AC3E}">
        <p14:creationId xmlns:p14="http://schemas.microsoft.com/office/powerpoint/2010/main" val="3067684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046579" y="7041994"/>
            <a:ext cx="9325928" cy="831347"/>
          </a:xfrm>
        </p:spPr>
        <p:txBody>
          <a:bodyPr anchor="b"/>
          <a:lstStyle>
            <a:lvl1pPr algn="l">
              <a:defRPr sz="3200" b="1"/>
            </a:lvl1pPr>
          </a:lstStyle>
          <a:p>
            <a:r>
              <a:rPr lang="fr-CA" smtClean="0"/>
              <a:t>Cliquez et modifiez le titre</a:t>
            </a:r>
            <a:endParaRPr lang="fr-FR"/>
          </a:p>
        </p:txBody>
      </p:sp>
      <p:sp>
        <p:nvSpPr>
          <p:cNvPr id="3" name="Espace réservé pour une image  2"/>
          <p:cNvSpPr>
            <a:spLocks noGrp="1"/>
          </p:cNvSpPr>
          <p:nvPr>
            <p:ph type="pic" idx="1"/>
          </p:nvPr>
        </p:nvSpPr>
        <p:spPr>
          <a:xfrm>
            <a:off x="3046579" y="898879"/>
            <a:ext cx="9325928" cy="6035993"/>
          </a:xfrm>
        </p:spPr>
        <p:txBody>
          <a:bodyPr/>
          <a:lstStyle>
            <a:lvl1pPr marL="0" indent="0">
              <a:buNone/>
              <a:defRPr sz="5100"/>
            </a:lvl1pPr>
            <a:lvl2pPr marL="731395" indent="0">
              <a:buNone/>
              <a:defRPr sz="4500"/>
            </a:lvl2pPr>
            <a:lvl3pPr marL="1462791" indent="0">
              <a:buNone/>
              <a:defRPr sz="3800"/>
            </a:lvl3pPr>
            <a:lvl4pPr marL="2194186" indent="0">
              <a:buNone/>
              <a:defRPr sz="3200"/>
            </a:lvl4pPr>
            <a:lvl5pPr marL="2925580" indent="0">
              <a:buNone/>
              <a:defRPr sz="3200"/>
            </a:lvl5pPr>
            <a:lvl6pPr marL="3656977" indent="0">
              <a:buNone/>
              <a:defRPr sz="3200"/>
            </a:lvl6pPr>
            <a:lvl7pPr marL="4388371" indent="0">
              <a:buNone/>
              <a:defRPr sz="3200"/>
            </a:lvl7pPr>
            <a:lvl8pPr marL="5119768" indent="0">
              <a:buNone/>
              <a:defRPr sz="3200"/>
            </a:lvl8pPr>
            <a:lvl9pPr marL="5851161" indent="0">
              <a:buNone/>
              <a:defRPr sz="3200"/>
            </a:lvl9pPr>
          </a:lstStyle>
          <a:p>
            <a:endParaRPr lang="fr-FR"/>
          </a:p>
        </p:txBody>
      </p:sp>
      <p:sp>
        <p:nvSpPr>
          <p:cNvPr id="4" name="Espace réservé du texte 3"/>
          <p:cNvSpPr>
            <a:spLocks noGrp="1"/>
          </p:cNvSpPr>
          <p:nvPr>
            <p:ph type="body" sz="half" idx="2"/>
          </p:nvPr>
        </p:nvSpPr>
        <p:spPr>
          <a:xfrm>
            <a:off x="3046579" y="7873340"/>
            <a:ext cx="9325928" cy="1180650"/>
          </a:xfrm>
        </p:spPr>
        <p:txBody>
          <a:bodyPr/>
          <a:lstStyle>
            <a:lvl1pPr marL="0" indent="0">
              <a:buNone/>
              <a:defRPr sz="2300"/>
            </a:lvl1pPr>
            <a:lvl2pPr marL="731395" indent="0">
              <a:buNone/>
              <a:defRPr sz="1900"/>
            </a:lvl2pPr>
            <a:lvl3pPr marL="1462791" indent="0">
              <a:buNone/>
              <a:defRPr sz="1600"/>
            </a:lvl3pPr>
            <a:lvl4pPr marL="2194186" indent="0">
              <a:buNone/>
              <a:defRPr sz="1500"/>
            </a:lvl4pPr>
            <a:lvl5pPr marL="2925580" indent="0">
              <a:buNone/>
              <a:defRPr sz="1500"/>
            </a:lvl5pPr>
            <a:lvl6pPr marL="3656977" indent="0">
              <a:buNone/>
              <a:defRPr sz="1500"/>
            </a:lvl6pPr>
            <a:lvl7pPr marL="4388371" indent="0">
              <a:buNone/>
              <a:defRPr sz="1500"/>
            </a:lvl7pPr>
            <a:lvl8pPr marL="5119768" indent="0">
              <a:buNone/>
              <a:defRPr sz="1500"/>
            </a:lvl8pPr>
            <a:lvl9pPr marL="5851161" indent="0">
              <a:buNone/>
              <a:defRPr sz="1500"/>
            </a:lvl9pPr>
          </a:lstStyle>
          <a:p>
            <a:pPr lvl="0"/>
            <a:r>
              <a:rPr lang="fr-CA" smtClean="0"/>
              <a:t>Cliquez pour modifier les styles du texte du masque</a:t>
            </a:r>
          </a:p>
        </p:txBody>
      </p:sp>
      <p:sp>
        <p:nvSpPr>
          <p:cNvPr id="5" name="Espace réservé de la date 4"/>
          <p:cNvSpPr>
            <a:spLocks noGrp="1"/>
          </p:cNvSpPr>
          <p:nvPr>
            <p:ph type="dt" sz="half" idx="10"/>
          </p:nvPr>
        </p:nvSpPr>
        <p:spPr/>
        <p:txBody>
          <a:bodyPr/>
          <a:lstStyle/>
          <a:p>
            <a:fld id="{0697A7FA-34B3-624B-977A-C263260114E8}" type="datetimeFigureOut">
              <a:rPr lang="fr-FR" smtClean="0"/>
              <a:t>10/04/2017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B2EB5CB-C4D2-CF4D-95AA-1D50DDF44F2E}" type="slidenum">
              <a:rPr lang="fr-FR" smtClean="0"/>
              <a:t>‹N°›</a:t>
            </a:fld>
            <a:endParaRPr lang="fr-FR"/>
          </a:p>
        </p:txBody>
      </p:sp>
    </p:spTree>
    <p:extLst>
      <p:ext uri="{BB962C8B-B14F-4D97-AF65-F5344CB8AC3E}">
        <p14:creationId xmlns:p14="http://schemas.microsoft.com/office/powerpoint/2010/main" val="4014116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777163" y="402868"/>
            <a:ext cx="13988891" cy="1676665"/>
          </a:xfrm>
          <a:prstGeom prst="rect">
            <a:avLst/>
          </a:prstGeom>
        </p:spPr>
        <p:txBody>
          <a:bodyPr vert="horz" lIns="146280" tIns="73139" rIns="146280" bIns="73139" rtlCol="0" anchor="ctr">
            <a:normAutofit/>
          </a:bodyPr>
          <a:lstStyle/>
          <a:p>
            <a:r>
              <a:rPr lang="fr-CA" smtClean="0"/>
              <a:t>Cliquez et modifiez le titre</a:t>
            </a:r>
            <a:endParaRPr lang="fr-FR"/>
          </a:p>
        </p:txBody>
      </p:sp>
      <p:sp>
        <p:nvSpPr>
          <p:cNvPr id="3" name="Espace réservé du texte 2"/>
          <p:cNvSpPr>
            <a:spLocks noGrp="1"/>
          </p:cNvSpPr>
          <p:nvPr>
            <p:ph type="body" idx="1"/>
          </p:nvPr>
        </p:nvSpPr>
        <p:spPr>
          <a:xfrm>
            <a:off x="777163" y="2347333"/>
            <a:ext cx="13988891" cy="6639127"/>
          </a:xfrm>
          <a:prstGeom prst="rect">
            <a:avLst/>
          </a:prstGeom>
        </p:spPr>
        <p:txBody>
          <a:bodyPr vert="horz" lIns="146280" tIns="73139" rIns="146280" bIns="73139" rtlCol="0">
            <a:normAutofit/>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2"/>
          </p:nvPr>
        </p:nvSpPr>
        <p:spPr>
          <a:xfrm>
            <a:off x="777163" y="9324121"/>
            <a:ext cx="3626749" cy="535601"/>
          </a:xfrm>
          <a:prstGeom prst="rect">
            <a:avLst/>
          </a:prstGeom>
        </p:spPr>
        <p:txBody>
          <a:bodyPr vert="horz" lIns="146280" tIns="73139" rIns="146280" bIns="73139" rtlCol="0" anchor="ctr"/>
          <a:lstStyle>
            <a:lvl1pPr algn="l">
              <a:defRPr sz="1900">
                <a:solidFill>
                  <a:schemeClr val="tx1">
                    <a:tint val="75000"/>
                  </a:schemeClr>
                </a:solidFill>
              </a:defRPr>
            </a:lvl1pPr>
          </a:lstStyle>
          <a:p>
            <a:fld id="{0697A7FA-34B3-624B-977A-C263260114E8}" type="datetimeFigureOut">
              <a:rPr lang="fr-FR" smtClean="0"/>
              <a:t>10/04/2017</a:t>
            </a:fld>
            <a:endParaRPr lang="fr-FR"/>
          </a:p>
        </p:txBody>
      </p:sp>
      <p:sp>
        <p:nvSpPr>
          <p:cNvPr id="5" name="Espace réservé du pied de page 4"/>
          <p:cNvSpPr>
            <a:spLocks noGrp="1"/>
          </p:cNvSpPr>
          <p:nvPr>
            <p:ph type="ftr" sz="quarter" idx="3"/>
          </p:nvPr>
        </p:nvSpPr>
        <p:spPr>
          <a:xfrm>
            <a:off x="5310599" y="9324121"/>
            <a:ext cx="4922018" cy="535601"/>
          </a:xfrm>
          <a:prstGeom prst="rect">
            <a:avLst/>
          </a:prstGeom>
        </p:spPr>
        <p:txBody>
          <a:bodyPr vert="horz" lIns="146280" tIns="73139" rIns="146280" bIns="73139" rtlCol="0" anchor="ctr"/>
          <a:lstStyle>
            <a:lvl1pPr algn="ctr">
              <a:defRPr sz="19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11139304" y="9324121"/>
            <a:ext cx="3626749" cy="535601"/>
          </a:xfrm>
          <a:prstGeom prst="rect">
            <a:avLst/>
          </a:prstGeom>
        </p:spPr>
        <p:txBody>
          <a:bodyPr vert="horz" lIns="146280" tIns="73139" rIns="146280" bIns="73139" rtlCol="0" anchor="ctr"/>
          <a:lstStyle>
            <a:lvl1pPr algn="r">
              <a:defRPr sz="1900">
                <a:solidFill>
                  <a:schemeClr val="tx1">
                    <a:tint val="75000"/>
                  </a:schemeClr>
                </a:solidFill>
              </a:defRPr>
            </a:lvl1pPr>
          </a:lstStyle>
          <a:p>
            <a:fld id="{0B2EB5CB-C4D2-CF4D-95AA-1D50DDF44F2E}" type="slidenum">
              <a:rPr lang="fr-FR" smtClean="0"/>
              <a:t>‹N°›</a:t>
            </a:fld>
            <a:endParaRPr lang="fr-FR"/>
          </a:p>
        </p:txBody>
      </p:sp>
    </p:spTree>
    <p:extLst>
      <p:ext uri="{BB962C8B-B14F-4D97-AF65-F5344CB8AC3E}">
        <p14:creationId xmlns:p14="http://schemas.microsoft.com/office/powerpoint/2010/main" val="712545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731395" rtl="0" eaLnBrk="1" latinLnBrk="0" hangingPunct="1">
        <a:spcBef>
          <a:spcPct val="0"/>
        </a:spcBef>
        <a:buNone/>
        <a:defRPr sz="7100" kern="1200">
          <a:solidFill>
            <a:schemeClr val="tx1"/>
          </a:solidFill>
          <a:latin typeface="+mj-lt"/>
          <a:ea typeface="+mj-ea"/>
          <a:cs typeface="+mj-cs"/>
        </a:defRPr>
      </a:lvl1pPr>
    </p:titleStyle>
    <p:bodyStyle>
      <a:lvl1pPr marL="548547" indent="-548547" algn="l" defTabSz="731395" rtl="0" eaLnBrk="1" latinLnBrk="0" hangingPunct="1">
        <a:spcBef>
          <a:spcPct val="20000"/>
        </a:spcBef>
        <a:buFont typeface="Arial"/>
        <a:buChar char="•"/>
        <a:defRPr sz="5100" kern="1200">
          <a:solidFill>
            <a:schemeClr val="tx1"/>
          </a:solidFill>
          <a:latin typeface="+mn-lt"/>
          <a:ea typeface="+mn-ea"/>
          <a:cs typeface="+mn-cs"/>
        </a:defRPr>
      </a:lvl1pPr>
      <a:lvl2pPr marL="1188517" indent="-457122" algn="l" defTabSz="731395" rtl="0" eaLnBrk="1" latinLnBrk="0" hangingPunct="1">
        <a:spcBef>
          <a:spcPct val="20000"/>
        </a:spcBef>
        <a:buFont typeface="Arial"/>
        <a:buChar char="–"/>
        <a:defRPr sz="4500" kern="1200">
          <a:solidFill>
            <a:schemeClr val="tx1"/>
          </a:solidFill>
          <a:latin typeface="+mn-lt"/>
          <a:ea typeface="+mn-ea"/>
          <a:cs typeface="+mn-cs"/>
        </a:defRPr>
      </a:lvl2pPr>
      <a:lvl3pPr marL="1828487" indent="-365697" algn="l" defTabSz="731395" rtl="0" eaLnBrk="1" latinLnBrk="0" hangingPunct="1">
        <a:spcBef>
          <a:spcPct val="20000"/>
        </a:spcBef>
        <a:buFont typeface="Arial"/>
        <a:buChar char="•"/>
        <a:defRPr sz="3800" kern="1200">
          <a:solidFill>
            <a:schemeClr val="tx1"/>
          </a:solidFill>
          <a:latin typeface="+mn-lt"/>
          <a:ea typeface="+mn-ea"/>
          <a:cs typeface="+mn-cs"/>
        </a:defRPr>
      </a:lvl3pPr>
      <a:lvl4pPr marL="2559884" indent="-365697" algn="l" defTabSz="731395" rtl="0" eaLnBrk="1" latinLnBrk="0" hangingPunct="1">
        <a:spcBef>
          <a:spcPct val="20000"/>
        </a:spcBef>
        <a:buFont typeface="Arial"/>
        <a:buChar char="–"/>
        <a:defRPr sz="3200" kern="1200">
          <a:solidFill>
            <a:schemeClr val="tx1"/>
          </a:solidFill>
          <a:latin typeface="+mn-lt"/>
          <a:ea typeface="+mn-ea"/>
          <a:cs typeface="+mn-cs"/>
        </a:defRPr>
      </a:lvl4pPr>
      <a:lvl5pPr marL="3291278" indent="-365697" algn="l" defTabSz="731395" rtl="0" eaLnBrk="1" latinLnBrk="0" hangingPunct="1">
        <a:spcBef>
          <a:spcPct val="20000"/>
        </a:spcBef>
        <a:buFont typeface="Arial"/>
        <a:buChar char="»"/>
        <a:defRPr sz="3200" kern="1200">
          <a:solidFill>
            <a:schemeClr val="tx1"/>
          </a:solidFill>
          <a:latin typeface="+mn-lt"/>
          <a:ea typeface="+mn-ea"/>
          <a:cs typeface="+mn-cs"/>
        </a:defRPr>
      </a:lvl5pPr>
      <a:lvl6pPr marL="4022673" indent="-365697" algn="l" defTabSz="731395" rtl="0" eaLnBrk="1" latinLnBrk="0" hangingPunct="1">
        <a:spcBef>
          <a:spcPct val="20000"/>
        </a:spcBef>
        <a:buFont typeface="Arial"/>
        <a:buChar char="•"/>
        <a:defRPr sz="3200" kern="1200">
          <a:solidFill>
            <a:schemeClr val="tx1"/>
          </a:solidFill>
          <a:latin typeface="+mn-lt"/>
          <a:ea typeface="+mn-ea"/>
          <a:cs typeface="+mn-cs"/>
        </a:defRPr>
      </a:lvl6pPr>
      <a:lvl7pPr marL="4754068" indent="-365697" algn="l" defTabSz="731395" rtl="0" eaLnBrk="1" latinLnBrk="0" hangingPunct="1">
        <a:spcBef>
          <a:spcPct val="20000"/>
        </a:spcBef>
        <a:buFont typeface="Arial"/>
        <a:buChar char="•"/>
        <a:defRPr sz="3200" kern="1200">
          <a:solidFill>
            <a:schemeClr val="tx1"/>
          </a:solidFill>
          <a:latin typeface="+mn-lt"/>
          <a:ea typeface="+mn-ea"/>
          <a:cs typeface="+mn-cs"/>
        </a:defRPr>
      </a:lvl7pPr>
      <a:lvl8pPr marL="5485464" indent="-365697" algn="l" defTabSz="731395" rtl="0" eaLnBrk="1" latinLnBrk="0" hangingPunct="1">
        <a:spcBef>
          <a:spcPct val="20000"/>
        </a:spcBef>
        <a:buFont typeface="Arial"/>
        <a:buChar char="•"/>
        <a:defRPr sz="3200" kern="1200">
          <a:solidFill>
            <a:schemeClr val="tx1"/>
          </a:solidFill>
          <a:latin typeface="+mn-lt"/>
          <a:ea typeface="+mn-ea"/>
          <a:cs typeface="+mn-cs"/>
        </a:defRPr>
      </a:lvl8pPr>
      <a:lvl9pPr marL="6216859" indent="-365697" algn="l" defTabSz="731395" rtl="0" eaLnBrk="1" latinLnBrk="0" hangingPunct="1">
        <a:spcBef>
          <a:spcPct val="20000"/>
        </a:spcBef>
        <a:buFont typeface="Arial"/>
        <a:buChar char="•"/>
        <a:defRPr sz="3200" kern="1200">
          <a:solidFill>
            <a:schemeClr val="tx1"/>
          </a:solidFill>
          <a:latin typeface="+mn-lt"/>
          <a:ea typeface="+mn-ea"/>
          <a:cs typeface="+mn-cs"/>
        </a:defRPr>
      </a:lvl9pPr>
    </p:bodyStyle>
    <p:otherStyle>
      <a:defPPr>
        <a:defRPr lang="fr-FR"/>
      </a:defPPr>
      <a:lvl1pPr marL="0" algn="l" defTabSz="731395" rtl="0" eaLnBrk="1" latinLnBrk="0" hangingPunct="1">
        <a:defRPr sz="2900" kern="1200">
          <a:solidFill>
            <a:schemeClr val="tx1"/>
          </a:solidFill>
          <a:latin typeface="+mn-lt"/>
          <a:ea typeface="+mn-ea"/>
          <a:cs typeface="+mn-cs"/>
        </a:defRPr>
      </a:lvl1pPr>
      <a:lvl2pPr marL="731395" algn="l" defTabSz="731395" rtl="0" eaLnBrk="1" latinLnBrk="0" hangingPunct="1">
        <a:defRPr sz="2900" kern="1200">
          <a:solidFill>
            <a:schemeClr val="tx1"/>
          </a:solidFill>
          <a:latin typeface="+mn-lt"/>
          <a:ea typeface="+mn-ea"/>
          <a:cs typeface="+mn-cs"/>
        </a:defRPr>
      </a:lvl2pPr>
      <a:lvl3pPr marL="1462791" algn="l" defTabSz="731395" rtl="0" eaLnBrk="1" latinLnBrk="0" hangingPunct="1">
        <a:defRPr sz="2900" kern="1200">
          <a:solidFill>
            <a:schemeClr val="tx1"/>
          </a:solidFill>
          <a:latin typeface="+mn-lt"/>
          <a:ea typeface="+mn-ea"/>
          <a:cs typeface="+mn-cs"/>
        </a:defRPr>
      </a:lvl3pPr>
      <a:lvl4pPr marL="2194186" algn="l" defTabSz="731395" rtl="0" eaLnBrk="1" latinLnBrk="0" hangingPunct="1">
        <a:defRPr sz="2900" kern="1200">
          <a:solidFill>
            <a:schemeClr val="tx1"/>
          </a:solidFill>
          <a:latin typeface="+mn-lt"/>
          <a:ea typeface="+mn-ea"/>
          <a:cs typeface="+mn-cs"/>
        </a:defRPr>
      </a:lvl4pPr>
      <a:lvl5pPr marL="2925580" algn="l" defTabSz="731395" rtl="0" eaLnBrk="1" latinLnBrk="0" hangingPunct="1">
        <a:defRPr sz="2900" kern="1200">
          <a:solidFill>
            <a:schemeClr val="tx1"/>
          </a:solidFill>
          <a:latin typeface="+mn-lt"/>
          <a:ea typeface="+mn-ea"/>
          <a:cs typeface="+mn-cs"/>
        </a:defRPr>
      </a:lvl5pPr>
      <a:lvl6pPr marL="3656977" algn="l" defTabSz="731395" rtl="0" eaLnBrk="1" latinLnBrk="0" hangingPunct="1">
        <a:defRPr sz="2900" kern="1200">
          <a:solidFill>
            <a:schemeClr val="tx1"/>
          </a:solidFill>
          <a:latin typeface="+mn-lt"/>
          <a:ea typeface="+mn-ea"/>
          <a:cs typeface="+mn-cs"/>
        </a:defRPr>
      </a:lvl6pPr>
      <a:lvl7pPr marL="4388371" algn="l" defTabSz="731395" rtl="0" eaLnBrk="1" latinLnBrk="0" hangingPunct="1">
        <a:defRPr sz="2900" kern="1200">
          <a:solidFill>
            <a:schemeClr val="tx1"/>
          </a:solidFill>
          <a:latin typeface="+mn-lt"/>
          <a:ea typeface="+mn-ea"/>
          <a:cs typeface="+mn-cs"/>
        </a:defRPr>
      </a:lvl7pPr>
      <a:lvl8pPr marL="5119768" algn="l" defTabSz="731395" rtl="0" eaLnBrk="1" latinLnBrk="0" hangingPunct="1">
        <a:defRPr sz="2900" kern="1200">
          <a:solidFill>
            <a:schemeClr val="tx1"/>
          </a:solidFill>
          <a:latin typeface="+mn-lt"/>
          <a:ea typeface="+mn-ea"/>
          <a:cs typeface="+mn-cs"/>
        </a:defRPr>
      </a:lvl8pPr>
      <a:lvl9pPr marL="5851161" algn="l" defTabSz="731395" rtl="0" eaLnBrk="1" latinLnBrk="0" hangingPunct="1">
        <a:defRPr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5"/>
          <p:cNvSpPr>
            <a:spLocks noGrp="1"/>
          </p:cNvSpPr>
          <p:nvPr>
            <p:ph type="sldNum" sz="quarter" idx="12"/>
          </p:nvPr>
        </p:nvSpPr>
        <p:spPr>
          <a:xfrm>
            <a:off x="11747842" y="9657749"/>
            <a:ext cx="3692667" cy="247010"/>
          </a:xfrm>
        </p:spPr>
        <p:txBody>
          <a:bodyPr/>
          <a:lstStyle>
            <a:lvl1pPr>
              <a:defRPr sz="800"/>
            </a:lvl1pPr>
          </a:lstStyle>
          <a:p>
            <a:r>
              <a:rPr lang="fr-CA" b="1" dirty="0">
                <a:solidFill>
                  <a:schemeClr val="tx1"/>
                </a:solidFill>
                <a:latin typeface="Tahoma" panose="020B0604030504040204" pitchFamily="34" charset="0"/>
                <a:ea typeface="Tahoma" panose="020B0604030504040204" pitchFamily="34" charset="0"/>
                <a:cs typeface="Tahoma" panose="020B0604030504040204" pitchFamily="34" charset="0"/>
              </a:rPr>
              <a:t>Version du </a:t>
            </a:r>
            <a:r>
              <a:rPr lang="fr-CA" b="1" dirty="0" smtClean="0">
                <a:solidFill>
                  <a:schemeClr val="tx1"/>
                </a:solidFill>
                <a:latin typeface="Tahoma" panose="020B0604030504040204" pitchFamily="34" charset="0"/>
                <a:ea typeface="Tahoma" panose="020B0604030504040204" pitchFamily="34" charset="0"/>
                <a:cs typeface="Tahoma" panose="020B0604030504040204" pitchFamily="34" charset="0"/>
              </a:rPr>
              <a:t>1 avril 2017</a:t>
            </a:r>
            <a:endParaRPr lang="fr-FR"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2" name="Titre 1"/>
          <p:cNvSpPr>
            <a:spLocks noGrp="1"/>
          </p:cNvSpPr>
          <p:nvPr>
            <p:ph type="ctrTitle" idx="4294967295"/>
          </p:nvPr>
        </p:nvSpPr>
        <p:spPr>
          <a:xfrm>
            <a:off x="2" y="3650222"/>
            <a:ext cx="15543213" cy="2156959"/>
          </a:xfrm>
        </p:spPr>
        <p:txBody>
          <a:bodyPr>
            <a:normAutofit/>
          </a:bodyPr>
          <a:lstStyle/>
          <a:p>
            <a:r>
              <a:rPr lang="fr-FR" sz="5000" dirty="0">
                <a:latin typeface="Tahoma" panose="020B0604030504040204" pitchFamily="34" charset="0"/>
                <a:ea typeface="Tahoma" panose="020B0604030504040204" pitchFamily="34" charset="0"/>
                <a:cs typeface="Tahoma" panose="020B0604030504040204" pitchFamily="34" charset="0"/>
              </a:rPr>
              <a:t>Modèle explicatif des conflits sévères de séparation</a:t>
            </a:r>
          </a:p>
        </p:txBody>
      </p:sp>
      <p:sp>
        <p:nvSpPr>
          <p:cNvPr id="3" name="Sous-titre 2"/>
          <p:cNvSpPr>
            <a:spLocks noGrp="1"/>
          </p:cNvSpPr>
          <p:nvPr>
            <p:ph type="subTitle" idx="4294967295"/>
          </p:nvPr>
        </p:nvSpPr>
        <p:spPr>
          <a:xfrm>
            <a:off x="2" y="5538638"/>
            <a:ext cx="15543213" cy="974416"/>
          </a:xfrm>
        </p:spPr>
        <p:txBody>
          <a:bodyPr>
            <a:normAutofit/>
          </a:bodyPr>
          <a:lstStyle/>
          <a:p>
            <a:pPr marL="0" indent="0" algn="ctr">
              <a:buNone/>
            </a:pPr>
            <a:r>
              <a:rPr lang="fr-FR" sz="3800" dirty="0">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rPr>
              <a:t>Théorie du problème</a:t>
            </a:r>
          </a:p>
        </p:txBody>
      </p:sp>
      <p:sp>
        <p:nvSpPr>
          <p:cNvPr id="4" name="ZoneTexte 3"/>
          <p:cNvSpPr txBox="1"/>
          <p:nvPr/>
        </p:nvSpPr>
        <p:spPr>
          <a:xfrm>
            <a:off x="169042" y="8015384"/>
            <a:ext cx="6896116" cy="1858922"/>
          </a:xfrm>
          <a:prstGeom prst="rect">
            <a:avLst/>
          </a:prstGeom>
          <a:noFill/>
        </p:spPr>
        <p:txBody>
          <a:bodyPr wrap="square" lIns="42621" tIns="21312" rIns="42621" bIns="21312" rtlCol="0">
            <a:spAutoFit/>
          </a:bodyPr>
          <a:lstStyle/>
          <a:p>
            <a:pPr>
              <a:spcAft>
                <a:spcPts val="280"/>
              </a:spcAft>
            </a:pPr>
            <a:r>
              <a:rPr lang="fr-FR" sz="1200" b="1" dirty="0">
                <a:latin typeface="Tahoma" panose="020B0604030504040204" pitchFamily="34" charset="0"/>
                <a:ea typeface="Tahoma" panose="020B0604030504040204" pitchFamily="34" charset="0"/>
                <a:cs typeface="Tahoma" panose="020B0604030504040204" pitchFamily="34" charset="0"/>
              </a:rPr>
              <a:t>Conception originale</a:t>
            </a:r>
          </a:p>
          <a:p>
            <a:pPr marL="213107" indent="-213107">
              <a:buFont typeface="Arial"/>
              <a:buChar char="•"/>
              <a:tabLst>
                <a:tab pos="2149475" algn="l"/>
              </a:tabLst>
            </a:pPr>
            <a:r>
              <a:rPr lang="fr-FR" sz="1200" cap="small" dirty="0">
                <a:latin typeface="Tahoma" panose="020B0604030504040204" pitchFamily="34" charset="0"/>
                <a:ea typeface="Tahoma" panose="020B0604030504040204" pitchFamily="34" charset="0"/>
                <a:cs typeface="Tahoma" panose="020B0604030504040204" pitchFamily="34" charset="0"/>
              </a:rPr>
              <a:t>Robert </a:t>
            </a:r>
            <a:r>
              <a:rPr lang="fr-FR" sz="1200" cap="small" dirty="0" err="1" smtClean="0">
                <a:latin typeface="Tahoma" panose="020B0604030504040204" pitchFamily="34" charset="0"/>
                <a:ea typeface="Tahoma" panose="020B0604030504040204" pitchFamily="34" charset="0"/>
                <a:cs typeface="Tahoma" panose="020B0604030504040204" pitchFamily="34" charset="0"/>
              </a:rPr>
              <a:t>Pauzé</a:t>
            </a:r>
            <a:r>
              <a:rPr lang="fr-FR" sz="1200" dirty="0">
                <a:latin typeface="Tahoma" panose="020B0604030504040204" pitchFamily="34" charset="0"/>
                <a:ea typeface="Tahoma" panose="020B0604030504040204" pitchFamily="34" charset="0"/>
                <a:cs typeface="Tahoma" panose="020B0604030504040204" pitchFamily="34" charset="0"/>
              </a:rPr>
              <a:t>	</a:t>
            </a:r>
            <a:r>
              <a:rPr lang="fr-FR" sz="1200" dirty="0" smtClean="0">
                <a:latin typeface="Tahoma" panose="020B0604030504040204" pitchFamily="34" charset="0"/>
                <a:ea typeface="Tahoma" panose="020B0604030504040204" pitchFamily="34" charset="0"/>
                <a:cs typeface="Tahoma" panose="020B0604030504040204" pitchFamily="34" charset="0"/>
              </a:rPr>
              <a:t>Université Laval</a:t>
            </a:r>
            <a:endParaRPr lang="fr-FR" sz="1200" dirty="0">
              <a:latin typeface="Tahoma" panose="020B0604030504040204" pitchFamily="34" charset="0"/>
              <a:ea typeface="Tahoma" panose="020B0604030504040204" pitchFamily="34" charset="0"/>
              <a:cs typeface="Tahoma" panose="020B0604030504040204" pitchFamily="34" charset="0"/>
            </a:endParaRPr>
          </a:p>
          <a:p>
            <a:pPr>
              <a:spcBef>
                <a:spcPts val="624"/>
              </a:spcBef>
              <a:spcAft>
                <a:spcPts val="300"/>
              </a:spcAft>
              <a:tabLst>
                <a:tab pos="2149475" algn="l"/>
              </a:tabLst>
            </a:pPr>
            <a:r>
              <a:rPr lang="fr-FR" sz="1200" b="1" dirty="0">
                <a:latin typeface="Tahoma" panose="020B0604030504040204" pitchFamily="34" charset="0"/>
                <a:ea typeface="Tahoma" panose="020B0604030504040204" pitchFamily="34" charset="0"/>
                <a:cs typeface="Tahoma" panose="020B0604030504040204" pitchFamily="34" charset="0"/>
              </a:rPr>
              <a:t>Collaboratrices</a:t>
            </a:r>
          </a:p>
          <a:p>
            <a:pPr marL="178239" indent="-178239">
              <a:buFont typeface="Arial"/>
              <a:buChar char="•"/>
              <a:tabLst>
                <a:tab pos="2149475" algn="l"/>
              </a:tabLst>
            </a:pPr>
            <a:r>
              <a:rPr lang="fr-FR" sz="1200" cap="small" dirty="0">
                <a:latin typeface="Tahoma" panose="020B0604030504040204" pitchFamily="34" charset="0"/>
                <a:ea typeface="Tahoma" panose="020B0604030504040204" pitchFamily="34" charset="0"/>
                <a:cs typeface="Tahoma" panose="020B0604030504040204" pitchFamily="34" charset="0"/>
              </a:rPr>
              <a:t>Élisabeth Godbout</a:t>
            </a:r>
            <a:r>
              <a:rPr lang="fr-FR" sz="1200" dirty="0">
                <a:latin typeface="Tahoma" panose="020B0604030504040204" pitchFamily="34" charset="0"/>
                <a:ea typeface="Tahoma" panose="020B0604030504040204" pitchFamily="34" charset="0"/>
                <a:cs typeface="Tahoma" panose="020B0604030504040204" pitchFamily="34" charset="0"/>
              </a:rPr>
              <a:t>	</a:t>
            </a:r>
            <a:r>
              <a:rPr lang="fr-FR" sz="1200" dirty="0" smtClean="0">
                <a:latin typeface="Tahoma" panose="020B0604030504040204" pitchFamily="34" charset="0"/>
                <a:ea typeface="Tahoma" panose="020B0604030504040204" pitchFamily="34" charset="0"/>
                <a:cs typeface="Tahoma" panose="020B0604030504040204" pitchFamily="34" charset="0"/>
              </a:rPr>
              <a:t>Université Laval</a:t>
            </a:r>
          </a:p>
          <a:p>
            <a:pPr marL="178239" indent="-178239">
              <a:buFont typeface="Arial"/>
              <a:buChar char="•"/>
              <a:tabLst>
                <a:tab pos="2149475" algn="l"/>
              </a:tabLst>
            </a:pPr>
            <a:r>
              <a:rPr lang="fr-FR" sz="1200" cap="small" dirty="0" smtClean="0">
                <a:latin typeface="Tahoma" panose="020B0604030504040204" pitchFamily="34" charset="0"/>
                <a:ea typeface="Tahoma" panose="020B0604030504040204" pitchFamily="34" charset="0"/>
                <a:cs typeface="Tahoma" panose="020B0604030504040204" pitchFamily="34" charset="0"/>
              </a:rPr>
              <a:t>Véronique Lachance</a:t>
            </a:r>
            <a:r>
              <a:rPr lang="fr-FR" sz="1200" dirty="0" smtClean="0">
                <a:latin typeface="Tahoma" panose="020B0604030504040204" pitchFamily="34" charset="0"/>
                <a:ea typeface="Tahoma" panose="020B0604030504040204" pitchFamily="34" charset="0"/>
                <a:cs typeface="Tahoma" panose="020B0604030504040204" pitchFamily="34" charset="0"/>
              </a:rPr>
              <a:t>	Université </a:t>
            </a:r>
            <a:r>
              <a:rPr lang="fr-FR" sz="1200" dirty="0">
                <a:latin typeface="Tahoma" panose="020B0604030504040204" pitchFamily="34" charset="0"/>
                <a:ea typeface="Tahoma" panose="020B0604030504040204" pitchFamily="34" charset="0"/>
                <a:cs typeface="Tahoma" panose="020B0604030504040204" pitchFamily="34" charset="0"/>
              </a:rPr>
              <a:t>Laval</a:t>
            </a:r>
            <a:r>
              <a:rPr lang="fr-FR" sz="1200" dirty="0" smtClean="0">
                <a:latin typeface="Tahoma" panose="020B0604030504040204" pitchFamily="34" charset="0"/>
                <a:ea typeface="Tahoma" panose="020B0604030504040204" pitchFamily="34" charset="0"/>
                <a:cs typeface="Tahoma" panose="020B0604030504040204" pitchFamily="34" charset="0"/>
              </a:rPr>
              <a:t> </a:t>
            </a:r>
          </a:p>
          <a:p>
            <a:pPr marL="178239" indent="-178239">
              <a:buFont typeface="Arial"/>
              <a:buChar char="•"/>
              <a:tabLst>
                <a:tab pos="2149475" algn="l"/>
              </a:tabLst>
            </a:pPr>
            <a:r>
              <a:rPr lang="fr-FR" sz="1200" cap="small" dirty="0" smtClean="0">
                <a:latin typeface="Tahoma" panose="020B0604030504040204" pitchFamily="34" charset="0"/>
                <a:ea typeface="Tahoma" panose="020B0604030504040204" pitchFamily="34" charset="0"/>
                <a:cs typeface="Tahoma" panose="020B0604030504040204" pitchFamily="34" charset="0"/>
              </a:rPr>
              <a:t>Amandine </a:t>
            </a:r>
            <a:r>
              <a:rPr lang="fr-FR" sz="1200" cap="small" dirty="0" err="1">
                <a:latin typeface="Tahoma" panose="020B0604030504040204" pitchFamily="34" charset="0"/>
                <a:ea typeface="Tahoma" panose="020B0604030504040204" pitchFamily="34" charset="0"/>
                <a:cs typeface="Tahoma" panose="020B0604030504040204" pitchFamily="34" charset="0"/>
              </a:rPr>
              <a:t>Baude</a:t>
            </a:r>
            <a:r>
              <a:rPr lang="fr-FR" sz="1200" dirty="0">
                <a:latin typeface="Tahoma" panose="020B0604030504040204" pitchFamily="34" charset="0"/>
                <a:ea typeface="Tahoma" panose="020B0604030504040204" pitchFamily="34" charset="0"/>
                <a:cs typeface="Tahoma" panose="020B0604030504040204" pitchFamily="34" charset="0"/>
              </a:rPr>
              <a:t>	</a:t>
            </a:r>
            <a:r>
              <a:rPr lang="fr-FR" sz="1200" dirty="0" smtClean="0">
                <a:latin typeface="Tahoma" panose="020B0604030504040204" pitchFamily="34" charset="0"/>
                <a:ea typeface="Tahoma" panose="020B0604030504040204" pitchFamily="34" charset="0"/>
                <a:cs typeface="Tahoma" panose="020B0604030504040204" pitchFamily="34" charset="0"/>
              </a:rPr>
              <a:t>Université </a:t>
            </a:r>
            <a:r>
              <a:rPr lang="fr-FR" sz="1200" dirty="0">
                <a:latin typeface="Tahoma" panose="020B0604030504040204" pitchFamily="34" charset="0"/>
                <a:ea typeface="Tahoma" panose="020B0604030504040204" pitchFamily="34" charset="0"/>
                <a:cs typeface="Tahoma" panose="020B0604030504040204" pitchFamily="34" charset="0"/>
              </a:rPr>
              <a:t>Laval</a:t>
            </a:r>
          </a:p>
          <a:p>
            <a:pPr marL="178239" indent="-178239">
              <a:buFont typeface="Arial"/>
              <a:buChar char="•"/>
              <a:tabLst>
                <a:tab pos="2149475" algn="l"/>
              </a:tabLst>
            </a:pPr>
            <a:r>
              <a:rPr lang="fr-FR" sz="1200" cap="small" dirty="0">
                <a:latin typeface="Tahoma" panose="020B0604030504040204" pitchFamily="34" charset="0"/>
                <a:ea typeface="Tahoma" panose="020B0604030504040204" pitchFamily="34" charset="0"/>
                <a:cs typeface="Tahoma" panose="020B0604030504040204" pitchFamily="34" charset="0"/>
              </a:rPr>
              <a:t>Maryse Gauthier</a:t>
            </a:r>
            <a:r>
              <a:rPr lang="fr-FR" sz="1200" dirty="0">
                <a:latin typeface="Tahoma" panose="020B0604030504040204" pitchFamily="34" charset="0"/>
                <a:ea typeface="Tahoma" panose="020B0604030504040204" pitchFamily="34" charset="0"/>
                <a:cs typeface="Tahoma" panose="020B0604030504040204" pitchFamily="34" charset="0"/>
              </a:rPr>
              <a:t>	</a:t>
            </a:r>
            <a:r>
              <a:rPr lang="fr-FR" sz="1200" dirty="0" smtClean="0">
                <a:latin typeface="Tahoma" panose="020B0604030504040204" pitchFamily="34" charset="0"/>
                <a:ea typeface="Tahoma" panose="020B0604030504040204" pitchFamily="34" charset="0"/>
                <a:cs typeface="Tahoma" panose="020B0604030504040204" pitchFamily="34" charset="0"/>
              </a:rPr>
              <a:t>CIUSSS de la Capitale-Nationale</a:t>
            </a:r>
            <a:endParaRPr lang="fr-FR" sz="1200" dirty="0">
              <a:latin typeface="Tahoma" panose="020B0604030504040204" pitchFamily="34" charset="0"/>
              <a:ea typeface="Tahoma" panose="020B0604030504040204" pitchFamily="34" charset="0"/>
              <a:cs typeface="Tahoma" panose="020B0604030504040204" pitchFamily="34" charset="0"/>
            </a:endParaRPr>
          </a:p>
          <a:p>
            <a:pPr marL="178239" indent="-178239">
              <a:buFont typeface="Arial"/>
              <a:buChar char="•"/>
              <a:tabLst>
                <a:tab pos="2149475" algn="l"/>
              </a:tabLst>
            </a:pPr>
            <a:r>
              <a:rPr lang="fr-FR" sz="1200" cap="small" dirty="0" smtClean="0">
                <a:latin typeface="Tahoma" panose="020B0604030504040204" pitchFamily="34" charset="0"/>
                <a:ea typeface="Tahoma" panose="020B0604030504040204" pitchFamily="34" charset="0"/>
                <a:cs typeface="Tahoma" panose="020B0604030504040204" pitchFamily="34" charset="0"/>
              </a:rPr>
              <a:t>Hélène </a:t>
            </a:r>
            <a:r>
              <a:rPr lang="fr-FR" sz="1200" cap="small" dirty="0">
                <a:latin typeface="Tahoma" panose="020B0604030504040204" pitchFamily="34" charset="0"/>
                <a:ea typeface="Tahoma" panose="020B0604030504040204" pitchFamily="34" charset="0"/>
                <a:cs typeface="Tahoma" panose="020B0604030504040204" pitchFamily="34" charset="0"/>
              </a:rPr>
              <a:t>Groleau</a:t>
            </a:r>
            <a:r>
              <a:rPr lang="fr-FR" sz="1200" dirty="0">
                <a:latin typeface="Tahoma" panose="020B0604030504040204" pitchFamily="34" charset="0"/>
                <a:ea typeface="Tahoma" panose="020B0604030504040204" pitchFamily="34" charset="0"/>
                <a:cs typeface="Tahoma" panose="020B0604030504040204" pitchFamily="34" charset="0"/>
              </a:rPr>
              <a:t>	</a:t>
            </a:r>
            <a:r>
              <a:rPr lang="fr-FR" sz="1200" dirty="0" smtClean="0">
                <a:latin typeface="Tahoma" panose="020B0604030504040204" pitchFamily="34" charset="0"/>
                <a:ea typeface="Tahoma" panose="020B0604030504040204" pitchFamily="34" charset="0"/>
                <a:cs typeface="Tahoma" panose="020B0604030504040204" pitchFamily="34" charset="0"/>
              </a:rPr>
              <a:t>CIUSSS de la Capitale-Nationale</a:t>
            </a:r>
            <a:endParaRPr lang="fr-FR" sz="1200" dirty="0">
              <a:latin typeface="Tahoma" panose="020B0604030504040204" pitchFamily="34" charset="0"/>
              <a:ea typeface="Tahoma" panose="020B0604030504040204" pitchFamily="34" charset="0"/>
              <a:cs typeface="Tahoma" panose="020B0604030504040204" pitchFamily="34" charset="0"/>
            </a:endParaRPr>
          </a:p>
          <a:p>
            <a:pPr marL="178239" indent="-178239">
              <a:buFont typeface="Arial"/>
              <a:buChar char="•"/>
              <a:tabLst>
                <a:tab pos="2149475" algn="l"/>
              </a:tabLst>
            </a:pPr>
            <a:r>
              <a:rPr lang="fr-FR" sz="1200" cap="small" dirty="0">
                <a:latin typeface="Tahoma" panose="020B0604030504040204" pitchFamily="34" charset="0"/>
                <a:ea typeface="Tahoma" panose="020B0604030504040204" pitchFamily="34" charset="0"/>
                <a:cs typeface="Tahoma" panose="020B0604030504040204" pitchFamily="34" charset="0"/>
              </a:rPr>
              <a:t>Julie Noël</a:t>
            </a:r>
            <a:r>
              <a:rPr lang="fr-FR" sz="1200" dirty="0">
                <a:latin typeface="Tahoma" panose="020B0604030504040204" pitchFamily="34" charset="0"/>
                <a:ea typeface="Tahoma" panose="020B0604030504040204" pitchFamily="34" charset="0"/>
                <a:cs typeface="Tahoma" panose="020B0604030504040204" pitchFamily="34" charset="0"/>
              </a:rPr>
              <a:t>	</a:t>
            </a:r>
            <a:r>
              <a:rPr lang="fr-FR" sz="1200" dirty="0" smtClean="0">
                <a:latin typeface="Tahoma" panose="020B0604030504040204" pitchFamily="34" charset="0"/>
                <a:ea typeface="Tahoma" panose="020B0604030504040204" pitchFamily="34" charset="0"/>
                <a:cs typeface="Tahoma" panose="020B0604030504040204" pitchFamily="34" charset="0"/>
              </a:rPr>
              <a:t>Université </a:t>
            </a:r>
            <a:r>
              <a:rPr lang="fr-FR" sz="1200" dirty="0">
                <a:latin typeface="Tahoma" panose="020B0604030504040204" pitchFamily="34" charset="0"/>
                <a:ea typeface="Tahoma" panose="020B0604030504040204" pitchFamily="34" charset="0"/>
                <a:cs typeface="Tahoma" panose="020B0604030504040204" pitchFamily="34" charset="0"/>
              </a:rPr>
              <a:t>Laval</a:t>
            </a: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59763" y="245205"/>
            <a:ext cx="2280507" cy="8180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descr="http://intranet.cj03.ssss.gouv.qc.ca/Publications/Organisation/Logo%20CIUSSS-CN_couleur.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56" y="104275"/>
            <a:ext cx="3026436" cy="1209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84778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898" y="5012955"/>
            <a:ext cx="1604826" cy="1341332"/>
          </a:xfrm>
          <a:prstGeom prst="rect">
            <a:avLst/>
          </a:prstGeom>
          <a:solidFill>
            <a:srgbClr val="FF6600"/>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100" b="1" dirty="0">
                <a:solidFill>
                  <a:schemeClr val="bg1"/>
                </a:solidFill>
                <a:latin typeface="Tahoma" panose="020B0604030504040204" pitchFamily="34" charset="0"/>
                <a:ea typeface="Tahoma" panose="020B0604030504040204" pitchFamily="34" charset="0"/>
                <a:cs typeface="Tahoma" panose="020B0604030504040204" pitchFamily="34" charset="0"/>
              </a:rPr>
              <a:t>Expériences traumatiques pouvant nuire à l’établissement de liens de confiance</a:t>
            </a:r>
          </a:p>
        </p:txBody>
      </p:sp>
      <p:sp>
        <p:nvSpPr>
          <p:cNvPr id="5" name="Rectangle 4"/>
          <p:cNvSpPr/>
          <p:nvPr/>
        </p:nvSpPr>
        <p:spPr>
          <a:xfrm>
            <a:off x="2423645" y="3734733"/>
            <a:ext cx="1342603" cy="1787973"/>
          </a:xfrm>
          <a:prstGeom prst="rect">
            <a:avLst/>
          </a:prstGeom>
          <a:solidFill>
            <a:srgbClr val="FF6600"/>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100" b="1" dirty="0">
                <a:solidFill>
                  <a:srgbClr val="FFFFFF"/>
                </a:solidFill>
                <a:latin typeface="Tahoma" panose="020B0604030504040204" pitchFamily="34" charset="0"/>
                <a:ea typeface="Tahoma" panose="020B0604030504040204" pitchFamily="34" charset="0"/>
                <a:cs typeface="Tahoma" panose="020B0604030504040204" pitchFamily="34" charset="0"/>
              </a:rPr>
              <a:t>Vulnérabilités personnelles du ou des parents</a:t>
            </a:r>
          </a:p>
        </p:txBody>
      </p:sp>
      <p:sp>
        <p:nvSpPr>
          <p:cNvPr id="6" name="Rectangle 5"/>
          <p:cNvSpPr/>
          <p:nvPr/>
        </p:nvSpPr>
        <p:spPr>
          <a:xfrm>
            <a:off x="2443371" y="5860058"/>
            <a:ext cx="1342603" cy="1848536"/>
          </a:xfrm>
          <a:prstGeom prst="rect">
            <a:avLst/>
          </a:prstGeom>
          <a:solidFill>
            <a:srgbClr val="FF6600"/>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100" b="1" dirty="0">
                <a:solidFill>
                  <a:srgbClr val="FFFFFF"/>
                </a:solidFill>
                <a:latin typeface="Tahoma" panose="020B0604030504040204" pitchFamily="34" charset="0"/>
                <a:ea typeface="Tahoma" panose="020B0604030504040204" pitchFamily="34" charset="0"/>
                <a:cs typeface="Tahoma" panose="020B0604030504040204" pitchFamily="34" charset="0"/>
              </a:rPr>
              <a:t>Troubles de personnalité et problèmes personnels du ou des parents</a:t>
            </a:r>
          </a:p>
        </p:txBody>
      </p:sp>
      <p:sp>
        <p:nvSpPr>
          <p:cNvPr id="19" name="Rectangle 18"/>
          <p:cNvSpPr/>
          <p:nvPr/>
        </p:nvSpPr>
        <p:spPr>
          <a:xfrm>
            <a:off x="2356151" y="3516114"/>
            <a:ext cx="1491511" cy="433662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endParaRPr lang="fr-FR">
              <a:solidFill>
                <a:srgbClr val="000000"/>
              </a:solidFill>
            </a:endParaRPr>
          </a:p>
        </p:txBody>
      </p:sp>
      <p:sp>
        <p:nvSpPr>
          <p:cNvPr id="45" name="Rectangle 44"/>
          <p:cNvSpPr/>
          <p:nvPr/>
        </p:nvSpPr>
        <p:spPr>
          <a:xfrm>
            <a:off x="4688921" y="3734733"/>
            <a:ext cx="1342603" cy="1787973"/>
          </a:xfrm>
          <a:prstGeom prst="rect">
            <a:avLst/>
          </a:prstGeom>
          <a:solidFill>
            <a:srgbClr val="95B3D7"/>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rPr>
              <a:t>Difficultés conjugales avant la séparation ayant engendré de la haine ou de la méfiance</a:t>
            </a:r>
          </a:p>
        </p:txBody>
      </p:sp>
      <p:sp>
        <p:nvSpPr>
          <p:cNvPr id="46" name="Rectangle 45"/>
          <p:cNvSpPr/>
          <p:nvPr/>
        </p:nvSpPr>
        <p:spPr>
          <a:xfrm>
            <a:off x="4688921" y="5860952"/>
            <a:ext cx="1342603" cy="1847641"/>
          </a:xfrm>
          <a:prstGeom prst="rect">
            <a:avLst/>
          </a:prstGeom>
          <a:solidFill>
            <a:schemeClr val="tx2">
              <a:lumMod val="40000"/>
              <a:lumOff val="60000"/>
            </a:schemeClr>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rPr>
              <a:t>Difficultés dans l’exercice des rôles parentaux avant la séparation</a:t>
            </a:r>
          </a:p>
        </p:txBody>
      </p:sp>
      <p:sp>
        <p:nvSpPr>
          <p:cNvPr id="47" name="Rectangle 46"/>
          <p:cNvSpPr/>
          <p:nvPr/>
        </p:nvSpPr>
        <p:spPr>
          <a:xfrm>
            <a:off x="4520286" y="3516113"/>
            <a:ext cx="1632739" cy="4336627"/>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endParaRPr lang="fr-FR"/>
          </a:p>
        </p:txBody>
      </p:sp>
      <p:sp>
        <p:nvSpPr>
          <p:cNvPr id="115" name="Rectangle 114"/>
          <p:cNvSpPr/>
          <p:nvPr/>
        </p:nvSpPr>
        <p:spPr>
          <a:xfrm>
            <a:off x="10822455" y="5018892"/>
            <a:ext cx="1342603" cy="1335395"/>
          </a:xfrm>
          <a:prstGeom prst="rect">
            <a:avLst/>
          </a:prstGeom>
          <a:solidFill>
            <a:srgbClr val="FF0000"/>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400" b="1" dirty="0">
                <a:latin typeface="Tahoma" panose="020B0604030504040204" pitchFamily="34" charset="0"/>
                <a:ea typeface="Tahoma" panose="020B0604030504040204" pitchFamily="34" charset="0"/>
                <a:cs typeface="Tahoma" panose="020B0604030504040204" pitchFamily="34" charset="0"/>
              </a:rPr>
              <a:t>Conflit sévère de séparation</a:t>
            </a:r>
          </a:p>
        </p:txBody>
      </p:sp>
      <p:cxnSp>
        <p:nvCxnSpPr>
          <p:cNvPr id="117" name="Connecteur droit avec flèche 116"/>
          <p:cNvCxnSpPr>
            <a:stCxn id="2" idx="3"/>
            <a:endCxn id="19" idx="1"/>
          </p:cNvCxnSpPr>
          <p:nvPr/>
        </p:nvCxnSpPr>
        <p:spPr>
          <a:xfrm>
            <a:off x="1817724" y="5683621"/>
            <a:ext cx="538427" cy="806"/>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1" name="Connecteur droit avec flèche 120"/>
          <p:cNvCxnSpPr>
            <a:stCxn id="19" idx="3"/>
            <a:endCxn id="47" idx="1"/>
          </p:cNvCxnSpPr>
          <p:nvPr/>
        </p:nvCxnSpPr>
        <p:spPr>
          <a:xfrm>
            <a:off x="3847662" y="5684427"/>
            <a:ext cx="672624" cy="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20" name="Rectangle 119"/>
          <p:cNvSpPr/>
          <p:nvPr/>
        </p:nvSpPr>
        <p:spPr>
          <a:xfrm>
            <a:off x="12165058" y="3633849"/>
            <a:ext cx="1342603" cy="968616"/>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2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Présence de facteurs protecteurs (atténuants)</a:t>
            </a:r>
            <a:endParaRPr lang="fr-FR" sz="12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142" name="Rectangle 141"/>
          <p:cNvSpPr/>
          <p:nvPr/>
        </p:nvSpPr>
        <p:spPr>
          <a:xfrm>
            <a:off x="12177584" y="6853927"/>
            <a:ext cx="1342603" cy="877929"/>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2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Présence de facteurs </a:t>
            </a:r>
            <a:r>
              <a:rPr lang="fr-FR" sz="1200" b="1" dirty="0">
                <a:solidFill>
                  <a:srgbClr val="000000"/>
                </a:solidFill>
                <a:latin typeface="Tahoma" panose="020B0604030504040204" pitchFamily="34" charset="0"/>
                <a:ea typeface="Tahoma" panose="020B0604030504040204" pitchFamily="34" charset="0"/>
                <a:cs typeface="Tahoma" panose="020B0604030504040204" pitchFamily="34" charset="0"/>
              </a:rPr>
              <a:t>aggravants</a:t>
            </a:r>
          </a:p>
        </p:txBody>
      </p:sp>
      <p:cxnSp>
        <p:nvCxnSpPr>
          <p:cNvPr id="175" name="Connecteur droit avec flèche 174"/>
          <p:cNvCxnSpPr>
            <a:stCxn id="120" idx="2"/>
          </p:cNvCxnSpPr>
          <p:nvPr/>
        </p:nvCxnSpPr>
        <p:spPr>
          <a:xfrm flipH="1">
            <a:off x="12833936" y="4602465"/>
            <a:ext cx="2424" cy="1081156"/>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76" name="Connecteur droit avec flèche 175"/>
          <p:cNvCxnSpPr>
            <a:stCxn id="142" idx="0"/>
          </p:cNvCxnSpPr>
          <p:nvPr/>
        </p:nvCxnSpPr>
        <p:spPr>
          <a:xfrm flipH="1" flipV="1">
            <a:off x="12833935" y="5714610"/>
            <a:ext cx="14951" cy="1139317"/>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77" name="ZoneTexte 176"/>
          <p:cNvSpPr txBox="1"/>
          <p:nvPr/>
        </p:nvSpPr>
        <p:spPr>
          <a:xfrm>
            <a:off x="87684" y="140234"/>
            <a:ext cx="14390832" cy="1723529"/>
          </a:xfrm>
          <a:prstGeom prst="rect">
            <a:avLst/>
          </a:prstGeom>
          <a:noFill/>
        </p:spPr>
        <p:txBody>
          <a:bodyPr wrap="square" lIns="91422" tIns="45710" rIns="91422" bIns="45710" rtlCol="0">
            <a:spAutoFit/>
          </a:bodyPr>
          <a:lstStyle/>
          <a:p>
            <a:pPr>
              <a:spcAft>
                <a:spcPts val="600"/>
              </a:spcAft>
            </a:pPr>
            <a:r>
              <a:rPr lang="fr-FR" sz="1600" b="1" dirty="0" smtClean="0">
                <a:latin typeface="Tahoma" panose="020B0604030504040204" pitchFamily="34" charset="0"/>
                <a:ea typeface="Tahoma" panose="020B0604030504040204" pitchFamily="34" charset="0"/>
                <a:cs typeface="Tahoma" panose="020B0604030504040204" pitchFamily="34" charset="0"/>
              </a:rPr>
              <a:t>Ce premier schéma donne un aperçu des différents facteurs de risque et de protection à prendre en considération lors de l’évaluation d’une situation de conflit sévère de séparation. </a:t>
            </a:r>
          </a:p>
          <a:p>
            <a:pPr>
              <a:spcAft>
                <a:spcPts val="600"/>
              </a:spcAft>
            </a:pPr>
            <a:r>
              <a:rPr lang="fr-FR" sz="1600" b="1" dirty="0" smtClean="0">
                <a:latin typeface="Tahoma" panose="020B0604030504040204" pitchFamily="34" charset="0"/>
                <a:ea typeface="Tahoma" panose="020B0604030504040204" pitchFamily="34" charset="0"/>
                <a:cs typeface="Tahoma" panose="020B0604030504040204" pitchFamily="34" charset="0"/>
              </a:rPr>
              <a:t>La lecture de ce schéma permet de constater que différentes catégories de facteurs (</a:t>
            </a:r>
            <a:r>
              <a:rPr lang="fr-FR" sz="1600" b="1" dirty="0" err="1" smtClean="0">
                <a:latin typeface="Tahoma" panose="020B0604030504040204" pitchFamily="34" charset="0"/>
                <a:ea typeface="Tahoma" panose="020B0604030504040204" pitchFamily="34" charset="0"/>
                <a:cs typeface="Tahoma" panose="020B0604030504040204" pitchFamily="34" charset="0"/>
              </a:rPr>
              <a:t>prédisposants</a:t>
            </a:r>
            <a:r>
              <a:rPr lang="fr-FR" sz="1600" b="1" dirty="0" smtClean="0">
                <a:latin typeface="Tahoma" panose="020B0604030504040204" pitchFamily="34" charset="0"/>
                <a:ea typeface="Tahoma" panose="020B0604030504040204" pitchFamily="34" charset="0"/>
                <a:cs typeface="Tahoma" panose="020B0604030504040204" pitchFamily="34" charset="0"/>
              </a:rPr>
              <a:t>, précipitants et de maintien) doivent être prises en considération lors de l’évaluation de la situation. </a:t>
            </a:r>
          </a:p>
          <a:p>
            <a:pPr>
              <a:spcAft>
                <a:spcPts val="600"/>
              </a:spcAft>
            </a:pPr>
            <a:r>
              <a:rPr lang="fr-FR" sz="1600" b="1" dirty="0" smtClean="0">
                <a:latin typeface="Tahoma" panose="020B0604030504040204" pitchFamily="34" charset="0"/>
                <a:ea typeface="Tahoma" panose="020B0604030504040204" pitchFamily="34" charset="0"/>
                <a:cs typeface="Tahoma" panose="020B0604030504040204" pitchFamily="34" charset="0"/>
              </a:rPr>
              <a:t>L’intervention, quant à elle, devrait être faite à rebours: tenter d’intervenir sur </a:t>
            </a:r>
            <a:r>
              <a:rPr lang="fr-FR" sz="1600" b="1" dirty="0">
                <a:latin typeface="Tahoma" panose="020B0604030504040204" pitchFamily="34" charset="0"/>
                <a:ea typeface="Tahoma" panose="020B0604030504040204" pitchFamily="34" charset="0"/>
                <a:cs typeface="Tahoma" panose="020B0604030504040204" pitchFamily="34" charset="0"/>
              </a:rPr>
              <a:t>l</a:t>
            </a:r>
            <a:r>
              <a:rPr lang="fr-FR" sz="1600" b="1" dirty="0" smtClean="0">
                <a:latin typeface="Tahoma" panose="020B0604030504040204" pitchFamily="34" charset="0"/>
                <a:ea typeface="Tahoma" panose="020B0604030504040204" pitchFamily="34" charset="0"/>
                <a:cs typeface="Tahoma" panose="020B0604030504040204" pitchFamily="34" charset="0"/>
              </a:rPr>
              <a:t>es facteurs de maintien et, s’il y a lieu, pousser plus loin l’investigation vers les facteurs précipitants et </a:t>
            </a:r>
            <a:r>
              <a:rPr lang="fr-FR" sz="1600" b="1" dirty="0" err="1" smtClean="0">
                <a:latin typeface="Tahoma" panose="020B0604030504040204" pitchFamily="34" charset="0"/>
                <a:ea typeface="Tahoma" panose="020B0604030504040204" pitchFamily="34" charset="0"/>
                <a:cs typeface="Tahoma" panose="020B0604030504040204" pitchFamily="34" charset="0"/>
              </a:rPr>
              <a:t>prédisposants</a:t>
            </a:r>
            <a:r>
              <a:rPr lang="fr-FR" sz="1600" b="1" dirty="0" smtClean="0">
                <a:latin typeface="Tahoma" panose="020B0604030504040204" pitchFamily="34" charset="0"/>
                <a:ea typeface="Tahoma" panose="020B0604030504040204" pitchFamily="34" charset="0"/>
                <a:cs typeface="Tahoma" panose="020B0604030504040204" pitchFamily="34" charset="0"/>
              </a:rPr>
              <a:t> du conflit.   </a:t>
            </a:r>
            <a:endParaRPr lang="fr-FR" sz="1600" b="1" dirty="0">
              <a:latin typeface="Tahoma" panose="020B0604030504040204" pitchFamily="34" charset="0"/>
              <a:ea typeface="Tahoma" panose="020B0604030504040204" pitchFamily="34" charset="0"/>
              <a:cs typeface="Tahoma" panose="020B0604030504040204" pitchFamily="34" charset="0"/>
            </a:endParaRPr>
          </a:p>
        </p:txBody>
      </p:sp>
      <p:sp>
        <p:nvSpPr>
          <p:cNvPr id="178" name="ZoneTexte 177"/>
          <p:cNvSpPr txBox="1"/>
          <p:nvPr/>
        </p:nvSpPr>
        <p:spPr>
          <a:xfrm>
            <a:off x="14478515" y="211056"/>
            <a:ext cx="927750" cy="307766"/>
          </a:xfrm>
          <a:prstGeom prst="rect">
            <a:avLst/>
          </a:prstGeom>
          <a:noFill/>
          <a:ln w="12700">
            <a:solidFill>
              <a:schemeClr val="tx1"/>
            </a:solidFill>
            <a:prstDash val="solid"/>
          </a:ln>
        </p:spPr>
        <p:txBody>
          <a:bodyPr wrap="square" lIns="91431" tIns="45715" rIns="91431" bIns="45715" rtlCol="0">
            <a:spAutoFit/>
          </a:bodyPr>
          <a:lstStyle/>
          <a:p>
            <a:pPr algn="ctr"/>
            <a:r>
              <a:rPr lang="fr-FR" sz="1400" b="1" dirty="0">
                <a:latin typeface="Tahoma" panose="020B0604030504040204" pitchFamily="34" charset="0"/>
                <a:ea typeface="Tahoma" panose="020B0604030504040204" pitchFamily="34" charset="0"/>
                <a:cs typeface="Tahoma" panose="020B0604030504040204" pitchFamily="34" charset="0"/>
              </a:rPr>
              <a:t>Carte 1</a:t>
            </a:r>
          </a:p>
        </p:txBody>
      </p:sp>
      <p:sp>
        <p:nvSpPr>
          <p:cNvPr id="65" name="Rectangle 64"/>
          <p:cNvSpPr/>
          <p:nvPr/>
        </p:nvSpPr>
        <p:spPr>
          <a:xfrm>
            <a:off x="6824326" y="5018892"/>
            <a:ext cx="1342603" cy="1341332"/>
          </a:xfrm>
          <a:prstGeom prst="rect">
            <a:avLst/>
          </a:prstGeom>
          <a:solidFill>
            <a:srgbClr val="95B3D7"/>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rPr>
              <a:t>Contexte de la séparation</a:t>
            </a:r>
          </a:p>
        </p:txBody>
      </p:sp>
      <p:cxnSp>
        <p:nvCxnSpPr>
          <p:cNvPr id="67" name="Connecteur droit avec flèche 66"/>
          <p:cNvCxnSpPr>
            <a:stCxn id="47" idx="3"/>
            <a:endCxn id="65" idx="1"/>
          </p:cNvCxnSpPr>
          <p:nvPr/>
        </p:nvCxnSpPr>
        <p:spPr>
          <a:xfrm>
            <a:off x="6153025" y="5684427"/>
            <a:ext cx="671301" cy="5131"/>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70" name="Rectangle 69"/>
          <p:cNvSpPr/>
          <p:nvPr/>
        </p:nvSpPr>
        <p:spPr>
          <a:xfrm>
            <a:off x="8793559" y="5018891"/>
            <a:ext cx="1342603" cy="1341333"/>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1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Présence de certains facteurs aggravants</a:t>
            </a:r>
          </a:p>
        </p:txBody>
      </p:sp>
      <p:cxnSp>
        <p:nvCxnSpPr>
          <p:cNvPr id="71" name="Connecteur droit avec flèche 70"/>
          <p:cNvCxnSpPr>
            <a:stCxn id="65" idx="3"/>
            <a:endCxn id="70" idx="1"/>
          </p:cNvCxnSpPr>
          <p:nvPr/>
        </p:nvCxnSpPr>
        <p:spPr>
          <a:xfrm>
            <a:off x="8166929" y="5689558"/>
            <a:ext cx="626630" cy="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75" name="Connecteur droit avec flèche 74"/>
          <p:cNvCxnSpPr>
            <a:stCxn id="70" idx="3"/>
            <a:endCxn id="115" idx="1"/>
          </p:cNvCxnSpPr>
          <p:nvPr/>
        </p:nvCxnSpPr>
        <p:spPr>
          <a:xfrm flipV="1">
            <a:off x="10136162" y="5686590"/>
            <a:ext cx="686293" cy="2968"/>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76" name="Rectangle 75"/>
          <p:cNvSpPr/>
          <p:nvPr/>
        </p:nvSpPr>
        <p:spPr>
          <a:xfrm>
            <a:off x="13846267" y="5012955"/>
            <a:ext cx="1260121" cy="1341332"/>
          </a:xfrm>
          <a:prstGeom prst="rect">
            <a:avLst/>
          </a:prstGeom>
          <a:solidFill>
            <a:srgbClr val="FFCC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1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Conséquences sur l’adaptation personnelle de l’enfant</a:t>
            </a:r>
            <a:endPar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cxnSp>
        <p:nvCxnSpPr>
          <p:cNvPr id="77" name="Connecteur droit avec flèche 76"/>
          <p:cNvCxnSpPr>
            <a:stCxn id="115" idx="3"/>
            <a:endCxn id="76" idx="1"/>
          </p:cNvCxnSpPr>
          <p:nvPr/>
        </p:nvCxnSpPr>
        <p:spPr>
          <a:xfrm flipV="1">
            <a:off x="12165058" y="5683621"/>
            <a:ext cx="1681209" cy="2969"/>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 name="ZoneTexte 3"/>
          <p:cNvSpPr txBox="1"/>
          <p:nvPr/>
        </p:nvSpPr>
        <p:spPr>
          <a:xfrm>
            <a:off x="13896371" y="9118273"/>
            <a:ext cx="1117614" cy="400110"/>
          </a:xfrm>
          <a:prstGeom prst="rect">
            <a:avLst/>
          </a:prstGeom>
          <a:noFill/>
          <a:ln>
            <a:solidFill>
              <a:srgbClr val="000000"/>
            </a:solidFill>
          </a:ln>
        </p:spPr>
        <p:txBody>
          <a:bodyPr wrap="none" rtlCol="0">
            <a:spAutoFit/>
          </a:bodyPr>
          <a:lstStyle/>
          <a:p>
            <a:r>
              <a:rPr lang="fr-FR" sz="2000" b="1" dirty="0" smtClean="0">
                <a:latin typeface="Tahoma" panose="020B0604030504040204" pitchFamily="34" charset="0"/>
                <a:ea typeface="Tahoma" panose="020B0604030504040204" pitchFamily="34" charset="0"/>
                <a:cs typeface="Tahoma" panose="020B0604030504040204" pitchFamily="34" charset="0"/>
              </a:rPr>
              <a:t>Carte 2</a:t>
            </a:r>
            <a:endParaRPr lang="fr-FR" sz="2000" b="1" dirty="0">
              <a:latin typeface="Tahoma" panose="020B0604030504040204" pitchFamily="34" charset="0"/>
              <a:ea typeface="Tahoma" panose="020B0604030504040204" pitchFamily="34" charset="0"/>
              <a:cs typeface="Tahoma" panose="020B0604030504040204" pitchFamily="34" charset="0"/>
            </a:endParaRPr>
          </a:p>
        </p:txBody>
      </p:sp>
      <p:sp>
        <p:nvSpPr>
          <p:cNvPr id="27" name="ZoneTexte 26"/>
          <p:cNvSpPr txBox="1"/>
          <p:nvPr/>
        </p:nvSpPr>
        <p:spPr>
          <a:xfrm>
            <a:off x="12288297" y="9118273"/>
            <a:ext cx="1117614" cy="400110"/>
          </a:xfrm>
          <a:prstGeom prst="rect">
            <a:avLst/>
          </a:prstGeom>
          <a:noFill/>
          <a:ln>
            <a:solidFill>
              <a:srgbClr val="000000"/>
            </a:solidFill>
          </a:ln>
        </p:spPr>
        <p:txBody>
          <a:bodyPr wrap="none" rtlCol="0">
            <a:spAutoFit/>
          </a:bodyPr>
          <a:lstStyle/>
          <a:p>
            <a:r>
              <a:rPr lang="fr-FR" sz="2000" b="1" dirty="0" smtClean="0">
                <a:latin typeface="Tahoma" panose="020B0604030504040204" pitchFamily="34" charset="0"/>
                <a:ea typeface="Tahoma" panose="020B0604030504040204" pitchFamily="34" charset="0"/>
                <a:cs typeface="Tahoma" panose="020B0604030504040204" pitchFamily="34" charset="0"/>
              </a:rPr>
              <a:t>Carte 3</a:t>
            </a:r>
            <a:endParaRPr lang="fr-FR" sz="2000" b="1" dirty="0">
              <a:latin typeface="Tahoma" panose="020B0604030504040204" pitchFamily="34" charset="0"/>
              <a:ea typeface="Tahoma" panose="020B0604030504040204" pitchFamily="34" charset="0"/>
              <a:cs typeface="Tahoma" panose="020B0604030504040204" pitchFamily="34" charset="0"/>
            </a:endParaRPr>
          </a:p>
        </p:txBody>
      </p:sp>
      <p:sp>
        <p:nvSpPr>
          <p:cNvPr id="28" name="ZoneTexte 27"/>
          <p:cNvSpPr txBox="1"/>
          <p:nvPr/>
        </p:nvSpPr>
        <p:spPr>
          <a:xfrm>
            <a:off x="8305160" y="9118273"/>
            <a:ext cx="1117614" cy="400110"/>
          </a:xfrm>
          <a:prstGeom prst="rect">
            <a:avLst/>
          </a:prstGeom>
          <a:noFill/>
          <a:ln>
            <a:solidFill>
              <a:srgbClr val="000000"/>
            </a:solidFill>
          </a:ln>
        </p:spPr>
        <p:txBody>
          <a:bodyPr wrap="none" rtlCol="0">
            <a:spAutoFit/>
          </a:bodyPr>
          <a:lstStyle/>
          <a:p>
            <a:r>
              <a:rPr lang="fr-FR" sz="2000" b="1" dirty="0" smtClean="0">
                <a:latin typeface="Tahoma" panose="020B0604030504040204" pitchFamily="34" charset="0"/>
                <a:ea typeface="Tahoma" panose="020B0604030504040204" pitchFamily="34" charset="0"/>
                <a:cs typeface="Tahoma" panose="020B0604030504040204" pitchFamily="34" charset="0"/>
              </a:rPr>
              <a:t>Carte 4</a:t>
            </a:r>
            <a:endParaRPr lang="fr-FR" sz="2000" b="1" dirty="0">
              <a:latin typeface="Tahoma" panose="020B0604030504040204" pitchFamily="34" charset="0"/>
              <a:ea typeface="Tahoma" panose="020B0604030504040204" pitchFamily="34" charset="0"/>
              <a:cs typeface="Tahoma" panose="020B0604030504040204" pitchFamily="34" charset="0"/>
            </a:endParaRPr>
          </a:p>
        </p:txBody>
      </p:sp>
      <p:sp>
        <p:nvSpPr>
          <p:cNvPr id="29" name="ZoneTexte 28"/>
          <p:cNvSpPr txBox="1"/>
          <p:nvPr/>
        </p:nvSpPr>
        <p:spPr>
          <a:xfrm>
            <a:off x="3666283" y="9118273"/>
            <a:ext cx="1117614" cy="400110"/>
          </a:xfrm>
          <a:prstGeom prst="rect">
            <a:avLst/>
          </a:prstGeom>
          <a:noFill/>
          <a:ln>
            <a:solidFill>
              <a:srgbClr val="000000"/>
            </a:solidFill>
          </a:ln>
        </p:spPr>
        <p:txBody>
          <a:bodyPr wrap="none" rtlCol="0">
            <a:spAutoFit/>
          </a:bodyPr>
          <a:lstStyle/>
          <a:p>
            <a:r>
              <a:rPr lang="fr-FR" sz="2000" b="1" dirty="0" smtClean="0">
                <a:latin typeface="Tahoma" panose="020B0604030504040204" pitchFamily="34" charset="0"/>
                <a:ea typeface="Tahoma" panose="020B0604030504040204" pitchFamily="34" charset="0"/>
                <a:cs typeface="Tahoma" panose="020B0604030504040204" pitchFamily="34" charset="0"/>
              </a:rPr>
              <a:t>Carte 5</a:t>
            </a:r>
            <a:endParaRPr lang="fr-FR" sz="2000" b="1" dirty="0">
              <a:latin typeface="Tahoma" panose="020B0604030504040204" pitchFamily="34" charset="0"/>
              <a:ea typeface="Tahoma" panose="020B0604030504040204" pitchFamily="34" charset="0"/>
              <a:cs typeface="Tahoma" panose="020B0604030504040204" pitchFamily="34" charset="0"/>
            </a:endParaRPr>
          </a:p>
        </p:txBody>
      </p:sp>
      <p:cxnSp>
        <p:nvCxnSpPr>
          <p:cNvPr id="8" name="Connecteur droit avec flèche 7"/>
          <p:cNvCxnSpPr>
            <a:stCxn id="4" idx="0"/>
          </p:cNvCxnSpPr>
          <p:nvPr/>
        </p:nvCxnSpPr>
        <p:spPr>
          <a:xfrm flipH="1" flipV="1">
            <a:off x="14444433" y="7975015"/>
            <a:ext cx="10745" cy="1143258"/>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32" name="Connecteur droit avec flèche 31"/>
          <p:cNvCxnSpPr/>
          <p:nvPr/>
        </p:nvCxnSpPr>
        <p:spPr>
          <a:xfrm flipV="1">
            <a:off x="12821409" y="7975013"/>
            <a:ext cx="0" cy="1143259"/>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33" name="Connecteur droit avec flèche 32"/>
          <p:cNvCxnSpPr/>
          <p:nvPr/>
        </p:nvCxnSpPr>
        <p:spPr>
          <a:xfrm flipV="1">
            <a:off x="8852746" y="7975013"/>
            <a:ext cx="0" cy="1143259"/>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34" name="Connecteur droit avec flèche 33"/>
          <p:cNvCxnSpPr/>
          <p:nvPr/>
        </p:nvCxnSpPr>
        <p:spPr>
          <a:xfrm flipV="1">
            <a:off x="4242972" y="7975013"/>
            <a:ext cx="0" cy="1143259"/>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3" name="ZoneTexte 2"/>
          <p:cNvSpPr txBox="1"/>
          <p:nvPr/>
        </p:nvSpPr>
        <p:spPr>
          <a:xfrm>
            <a:off x="1849572" y="2414183"/>
            <a:ext cx="3163045" cy="400110"/>
          </a:xfrm>
          <a:prstGeom prst="rect">
            <a:avLst/>
          </a:prstGeom>
          <a:noFill/>
        </p:spPr>
        <p:txBody>
          <a:bodyPr wrap="none" rtlCol="0">
            <a:spAutoFit/>
          </a:bodyPr>
          <a:lstStyle/>
          <a:p>
            <a:r>
              <a:rPr lang="fr-FR" sz="2000" b="1" dirty="0" smtClean="0">
                <a:latin typeface="Tahoma" panose="020B0604030504040204" pitchFamily="34" charset="0"/>
                <a:ea typeface="Tahoma" panose="020B0604030504040204" pitchFamily="34" charset="0"/>
                <a:cs typeface="Tahoma" panose="020B0604030504040204" pitchFamily="34" charset="0"/>
              </a:rPr>
              <a:t>Facteurs </a:t>
            </a:r>
            <a:r>
              <a:rPr lang="fr-FR" sz="2000" b="1" dirty="0" err="1" smtClean="0">
                <a:latin typeface="Tahoma" panose="020B0604030504040204" pitchFamily="34" charset="0"/>
                <a:ea typeface="Tahoma" panose="020B0604030504040204" pitchFamily="34" charset="0"/>
                <a:cs typeface="Tahoma" panose="020B0604030504040204" pitchFamily="34" charset="0"/>
              </a:rPr>
              <a:t>prédisposants</a:t>
            </a:r>
            <a:endParaRPr lang="fr-FR" sz="2000" b="1" dirty="0">
              <a:latin typeface="Tahoma" panose="020B0604030504040204" pitchFamily="34" charset="0"/>
              <a:ea typeface="Tahoma" panose="020B0604030504040204" pitchFamily="34" charset="0"/>
              <a:cs typeface="Tahoma" panose="020B0604030504040204" pitchFamily="34" charset="0"/>
            </a:endParaRPr>
          </a:p>
        </p:txBody>
      </p:sp>
      <p:sp>
        <p:nvSpPr>
          <p:cNvPr id="35" name="ZoneTexte 34"/>
          <p:cNvSpPr txBox="1"/>
          <p:nvPr/>
        </p:nvSpPr>
        <p:spPr>
          <a:xfrm>
            <a:off x="7078268" y="2389131"/>
            <a:ext cx="2896947" cy="400110"/>
          </a:xfrm>
          <a:prstGeom prst="rect">
            <a:avLst/>
          </a:prstGeom>
          <a:noFill/>
        </p:spPr>
        <p:txBody>
          <a:bodyPr wrap="none" rtlCol="0">
            <a:spAutoFit/>
          </a:bodyPr>
          <a:lstStyle/>
          <a:p>
            <a:r>
              <a:rPr lang="fr-FR" sz="2000" b="1" dirty="0" smtClean="0">
                <a:latin typeface="Tahoma" panose="020B0604030504040204" pitchFamily="34" charset="0"/>
                <a:ea typeface="Tahoma" panose="020B0604030504040204" pitchFamily="34" charset="0"/>
                <a:cs typeface="Tahoma" panose="020B0604030504040204" pitchFamily="34" charset="0"/>
              </a:rPr>
              <a:t>Facteurs précipitants</a:t>
            </a:r>
            <a:endParaRPr lang="fr-FR" sz="2000" b="1" dirty="0">
              <a:latin typeface="Tahoma" panose="020B0604030504040204" pitchFamily="34" charset="0"/>
              <a:ea typeface="Tahoma" panose="020B0604030504040204" pitchFamily="34" charset="0"/>
              <a:cs typeface="Tahoma" panose="020B0604030504040204" pitchFamily="34" charset="0"/>
            </a:endParaRPr>
          </a:p>
        </p:txBody>
      </p:sp>
      <p:sp>
        <p:nvSpPr>
          <p:cNvPr id="36" name="ZoneTexte 35"/>
          <p:cNvSpPr txBox="1"/>
          <p:nvPr/>
        </p:nvSpPr>
        <p:spPr>
          <a:xfrm>
            <a:off x="11501423" y="2398863"/>
            <a:ext cx="2888932" cy="400110"/>
          </a:xfrm>
          <a:prstGeom prst="rect">
            <a:avLst/>
          </a:prstGeom>
          <a:noFill/>
        </p:spPr>
        <p:txBody>
          <a:bodyPr wrap="none" rtlCol="0">
            <a:spAutoFit/>
          </a:bodyPr>
          <a:lstStyle/>
          <a:p>
            <a:r>
              <a:rPr lang="fr-FR" sz="2000" b="1" dirty="0" smtClean="0">
                <a:latin typeface="Tahoma" panose="020B0604030504040204" pitchFamily="34" charset="0"/>
                <a:ea typeface="Tahoma" panose="020B0604030504040204" pitchFamily="34" charset="0"/>
                <a:cs typeface="Tahoma" panose="020B0604030504040204" pitchFamily="34" charset="0"/>
              </a:rPr>
              <a:t>Facteurs de maintien</a:t>
            </a:r>
            <a:endParaRPr lang="fr-FR" sz="2000" b="1" dirty="0">
              <a:latin typeface="Tahoma" panose="020B0604030504040204" pitchFamily="34" charset="0"/>
              <a:ea typeface="Tahoma" panose="020B0604030504040204" pitchFamily="34" charset="0"/>
              <a:cs typeface="Tahoma" panose="020B0604030504040204" pitchFamily="34" charset="0"/>
            </a:endParaRPr>
          </a:p>
        </p:txBody>
      </p:sp>
      <p:cxnSp>
        <p:nvCxnSpPr>
          <p:cNvPr id="9" name="Connecteur droit avec flèche 8"/>
          <p:cNvCxnSpPr/>
          <p:nvPr/>
        </p:nvCxnSpPr>
        <p:spPr>
          <a:xfrm flipH="1">
            <a:off x="952435" y="2940966"/>
            <a:ext cx="13853155" cy="0"/>
          </a:xfrm>
          <a:prstGeom prst="straightConnector1">
            <a:avLst/>
          </a:prstGeom>
          <a:ln w="381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 name="ZoneTexte 6"/>
          <p:cNvSpPr txBox="1"/>
          <p:nvPr/>
        </p:nvSpPr>
        <p:spPr>
          <a:xfrm>
            <a:off x="8605380" y="6785936"/>
            <a:ext cx="3509817" cy="938719"/>
          </a:xfrm>
          <a:prstGeom prst="rect">
            <a:avLst/>
          </a:prstGeom>
          <a:noFill/>
        </p:spPr>
        <p:txBody>
          <a:bodyPr wrap="square" rtlCol="0">
            <a:spAutoFit/>
          </a:bodyPr>
          <a:lstStyle/>
          <a:p>
            <a:r>
              <a:rPr lang="fr-FR" sz="1100" dirty="0" smtClean="0">
                <a:latin typeface="Tahoma" panose="020B0604030504040204" pitchFamily="34" charset="0"/>
                <a:ea typeface="Tahoma" panose="020B0604030504040204" pitchFamily="34" charset="0"/>
                <a:cs typeface="Tahoma" panose="020B0604030504040204" pitchFamily="34" charset="0"/>
              </a:rPr>
              <a:t>Un facteur aggravant contribue</a:t>
            </a:r>
          </a:p>
          <a:p>
            <a:r>
              <a:rPr lang="fr-FR" sz="1100" dirty="0">
                <a:latin typeface="Tahoma" panose="020B0604030504040204" pitchFamily="34" charset="0"/>
                <a:ea typeface="Tahoma" panose="020B0604030504040204" pitchFamily="34" charset="0"/>
                <a:cs typeface="Tahoma" panose="020B0604030504040204" pitchFamily="34" charset="0"/>
              </a:rPr>
              <a:t>à</a:t>
            </a:r>
            <a:r>
              <a:rPr lang="fr-FR" sz="1100" dirty="0" smtClean="0">
                <a:latin typeface="Tahoma" panose="020B0604030504040204" pitchFamily="34" charset="0"/>
                <a:ea typeface="Tahoma" panose="020B0604030504040204" pitchFamily="34" charset="0"/>
                <a:cs typeface="Tahoma" panose="020B0604030504040204" pitchFamily="34" charset="0"/>
              </a:rPr>
              <a:t> accentuer l’impact d’une variable sur une autre.</a:t>
            </a:r>
          </a:p>
          <a:p>
            <a:r>
              <a:rPr lang="fr-FR" sz="1100" dirty="0" smtClean="0">
                <a:latin typeface="Tahoma" panose="020B0604030504040204" pitchFamily="34" charset="0"/>
                <a:ea typeface="Tahoma" panose="020B0604030504040204" pitchFamily="34" charset="0"/>
                <a:cs typeface="Tahoma" panose="020B0604030504040204" pitchFamily="34" charset="0"/>
              </a:rPr>
              <a:t>Par exemple, certains facteurs contribuent à</a:t>
            </a:r>
          </a:p>
          <a:p>
            <a:r>
              <a:rPr lang="fr-FR" sz="1100" dirty="0">
                <a:latin typeface="Tahoma" panose="020B0604030504040204" pitchFamily="34" charset="0"/>
                <a:ea typeface="Tahoma" panose="020B0604030504040204" pitchFamily="34" charset="0"/>
                <a:cs typeface="Tahoma" panose="020B0604030504040204" pitchFamily="34" charset="0"/>
              </a:rPr>
              <a:t>a</a:t>
            </a:r>
            <a:r>
              <a:rPr lang="fr-FR" sz="1100" dirty="0" smtClean="0">
                <a:latin typeface="Tahoma" panose="020B0604030504040204" pitchFamily="34" charset="0"/>
                <a:ea typeface="Tahoma" panose="020B0604030504040204" pitchFamily="34" charset="0"/>
                <a:cs typeface="Tahoma" panose="020B0604030504040204" pitchFamily="34" charset="0"/>
              </a:rPr>
              <a:t>ccentuer l’impact du conflit sévère de séparation</a:t>
            </a:r>
          </a:p>
          <a:p>
            <a:r>
              <a:rPr lang="fr-FR" sz="1100" dirty="0">
                <a:latin typeface="Tahoma" panose="020B0604030504040204" pitchFamily="34" charset="0"/>
                <a:ea typeface="Tahoma" panose="020B0604030504040204" pitchFamily="34" charset="0"/>
                <a:cs typeface="Tahoma" panose="020B0604030504040204" pitchFamily="34" charset="0"/>
              </a:rPr>
              <a:t>s</a:t>
            </a:r>
            <a:r>
              <a:rPr lang="fr-FR" sz="1100" dirty="0" smtClean="0">
                <a:latin typeface="Tahoma" panose="020B0604030504040204" pitchFamily="34" charset="0"/>
                <a:ea typeface="Tahoma" panose="020B0604030504040204" pitchFamily="34" charset="0"/>
                <a:cs typeface="Tahoma" panose="020B0604030504040204" pitchFamily="34" charset="0"/>
              </a:rPr>
              <a:t>ur l’adaptation personnelle de l’enfant (voir carte 3).</a:t>
            </a:r>
            <a:endParaRPr lang="fr-FR" sz="1100" dirty="0">
              <a:latin typeface="Tahoma" panose="020B0604030504040204" pitchFamily="34" charset="0"/>
              <a:ea typeface="Tahoma" panose="020B0604030504040204" pitchFamily="34" charset="0"/>
              <a:cs typeface="Tahoma" panose="020B0604030504040204" pitchFamily="34" charset="0"/>
            </a:endParaRPr>
          </a:p>
        </p:txBody>
      </p:sp>
      <p:cxnSp>
        <p:nvCxnSpPr>
          <p:cNvPr id="11" name="Connecteur droit 10"/>
          <p:cNvCxnSpPr/>
          <p:nvPr/>
        </p:nvCxnSpPr>
        <p:spPr>
          <a:xfrm flipH="1">
            <a:off x="6306413" y="2624761"/>
            <a:ext cx="508809" cy="68257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0" name="Connecteur droit 39"/>
          <p:cNvCxnSpPr/>
          <p:nvPr/>
        </p:nvCxnSpPr>
        <p:spPr>
          <a:xfrm flipH="1">
            <a:off x="10466925" y="2624761"/>
            <a:ext cx="508809" cy="68257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074817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6504" y="5086224"/>
            <a:ext cx="1503316" cy="1341332"/>
          </a:xfrm>
          <a:prstGeom prst="rect">
            <a:avLst/>
          </a:prstGeom>
          <a:solidFill>
            <a:srgbClr val="FF0000"/>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400" b="1" dirty="0" smtClean="0">
                <a:latin typeface="Tahoma" panose="020B0604030504040204" pitchFamily="34" charset="0"/>
                <a:ea typeface="Tahoma" panose="020B0604030504040204" pitchFamily="34" charset="0"/>
                <a:cs typeface="Tahoma" panose="020B0604030504040204" pitchFamily="34" charset="0"/>
              </a:rPr>
              <a:t>Conflit sévère </a:t>
            </a:r>
            <a:r>
              <a:rPr lang="fr-FR" sz="1400" b="1" dirty="0">
                <a:latin typeface="Tahoma" panose="020B0604030504040204" pitchFamily="34" charset="0"/>
                <a:ea typeface="Tahoma" panose="020B0604030504040204" pitchFamily="34" charset="0"/>
                <a:cs typeface="Tahoma" panose="020B0604030504040204" pitchFamily="34" charset="0"/>
              </a:rPr>
              <a:t>de </a:t>
            </a:r>
            <a:r>
              <a:rPr lang="fr-FR" sz="1400" b="1" dirty="0" smtClean="0">
                <a:latin typeface="Tahoma" panose="020B0604030504040204" pitchFamily="34" charset="0"/>
                <a:ea typeface="Tahoma" panose="020B0604030504040204" pitchFamily="34" charset="0"/>
                <a:cs typeface="Tahoma" panose="020B0604030504040204" pitchFamily="34" charset="0"/>
              </a:rPr>
              <a:t>séparation persistant</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
        <p:nvSpPr>
          <p:cNvPr id="49" name="Ellipse 48"/>
          <p:cNvSpPr/>
          <p:nvPr/>
        </p:nvSpPr>
        <p:spPr>
          <a:xfrm>
            <a:off x="13511431" y="2848702"/>
            <a:ext cx="1576069" cy="571931"/>
          </a:xfrm>
          <a:prstGeom prst="ellipse">
            <a:avLst/>
          </a:prstGeom>
          <a:solidFill>
            <a:srgbClr val="FFCC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smtClean="0">
                <a:solidFill>
                  <a:srgbClr val="000000"/>
                </a:solidFill>
                <a:latin typeface="Tahoma" panose="020B0604030504040204" pitchFamily="34" charset="0"/>
                <a:ea typeface="Tahoma" panose="020B0604030504040204" pitchFamily="34" charset="0"/>
                <a:cs typeface="Tahoma" panose="020B0604030504040204" pitchFamily="34" charset="0"/>
              </a:rPr>
              <a:t>Anxiété aigüe</a:t>
            </a:r>
            <a:endPar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50" name="Ellipse 49"/>
          <p:cNvSpPr/>
          <p:nvPr/>
        </p:nvSpPr>
        <p:spPr>
          <a:xfrm>
            <a:off x="13429993" y="4296745"/>
            <a:ext cx="1875565" cy="699042"/>
          </a:xfrm>
          <a:prstGeom prst="ellipse">
            <a:avLst/>
          </a:prstGeom>
          <a:solidFill>
            <a:srgbClr val="FFCC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S</a:t>
            </a:r>
            <a:r>
              <a:rPr lang="fr-FR" sz="1000" dirty="0" smtClean="0">
                <a:solidFill>
                  <a:srgbClr val="000000"/>
                </a:solidFill>
                <a:latin typeface="Tahoma" panose="020B0604030504040204" pitchFamily="34" charset="0"/>
                <a:ea typeface="Tahoma" panose="020B0604030504040204" pitchFamily="34" charset="0"/>
                <a:cs typeface="Tahoma" panose="020B0604030504040204" pitchFamily="34" charset="0"/>
              </a:rPr>
              <a:t>ymptômes </a:t>
            </a: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dépressifs</a:t>
            </a:r>
          </a:p>
        </p:txBody>
      </p:sp>
      <p:sp>
        <p:nvSpPr>
          <p:cNvPr id="53" name="Ellipse 52"/>
          <p:cNvSpPr/>
          <p:nvPr/>
        </p:nvSpPr>
        <p:spPr>
          <a:xfrm>
            <a:off x="12109930" y="7780849"/>
            <a:ext cx="2042512" cy="670591"/>
          </a:xfrm>
          <a:prstGeom prst="ellipse">
            <a:avLst/>
          </a:prstGeom>
          <a:solidFill>
            <a:srgbClr val="FFCC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Difficulté dans la régulation des émotions</a:t>
            </a:r>
          </a:p>
        </p:txBody>
      </p:sp>
      <p:sp>
        <p:nvSpPr>
          <p:cNvPr id="54" name="Ellipse 53"/>
          <p:cNvSpPr/>
          <p:nvPr/>
        </p:nvSpPr>
        <p:spPr>
          <a:xfrm>
            <a:off x="9630771" y="2474827"/>
            <a:ext cx="2189397" cy="801406"/>
          </a:xfrm>
          <a:prstGeom prst="ellipse">
            <a:avLst/>
          </a:prstGeom>
          <a:solidFill>
            <a:srgbClr val="FFCC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Apparition de troubles </a:t>
            </a:r>
            <a:r>
              <a:rPr lang="fr-FR" sz="1000" dirty="0" smtClean="0">
                <a:solidFill>
                  <a:srgbClr val="000000"/>
                </a:solidFill>
                <a:latin typeface="Tahoma" panose="020B0604030504040204" pitchFamily="34" charset="0"/>
                <a:ea typeface="Tahoma" panose="020B0604030504040204" pitchFamily="34" charset="0"/>
                <a:cs typeface="Tahoma" panose="020B0604030504040204" pitchFamily="34" charset="0"/>
              </a:rPr>
              <a:t>extériorisés: agression et impulsivité</a:t>
            </a:r>
            <a:endPar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55" name="Ellipse 54"/>
          <p:cNvSpPr/>
          <p:nvPr/>
        </p:nvSpPr>
        <p:spPr>
          <a:xfrm>
            <a:off x="13387801" y="5121910"/>
            <a:ext cx="1982995" cy="654480"/>
          </a:xfrm>
          <a:prstGeom prst="ellipse">
            <a:avLst/>
          </a:prstGeom>
          <a:solidFill>
            <a:srgbClr val="FFCC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Désinvestissement</a:t>
            </a:r>
          </a:p>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face aux tâches scolaires</a:t>
            </a:r>
          </a:p>
        </p:txBody>
      </p:sp>
      <p:sp>
        <p:nvSpPr>
          <p:cNvPr id="56" name="Ellipse 55"/>
          <p:cNvSpPr/>
          <p:nvPr/>
        </p:nvSpPr>
        <p:spPr>
          <a:xfrm>
            <a:off x="12844569" y="6912561"/>
            <a:ext cx="2186434" cy="740968"/>
          </a:xfrm>
          <a:prstGeom prst="ellipse">
            <a:avLst/>
          </a:prstGeom>
          <a:solidFill>
            <a:srgbClr val="FFCC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smtClean="0">
                <a:solidFill>
                  <a:srgbClr val="000000"/>
                </a:solidFill>
                <a:latin typeface="Tahoma" panose="020B0604030504040204" pitchFamily="34" charset="0"/>
                <a:ea typeface="Tahoma" panose="020B0604030504040204" pitchFamily="34" charset="0"/>
                <a:cs typeface="Tahoma" panose="020B0604030504040204" pitchFamily="34" charset="0"/>
              </a:rPr>
              <a:t>Réactivité physiologique et problèmes </a:t>
            </a: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de santé physique</a:t>
            </a:r>
          </a:p>
        </p:txBody>
      </p:sp>
      <p:sp>
        <p:nvSpPr>
          <p:cNvPr id="57" name="Ellipse 56"/>
          <p:cNvSpPr/>
          <p:nvPr/>
        </p:nvSpPr>
        <p:spPr>
          <a:xfrm>
            <a:off x="13293971" y="6019184"/>
            <a:ext cx="1953687" cy="749109"/>
          </a:xfrm>
          <a:prstGeom prst="ellipse">
            <a:avLst/>
          </a:prstGeom>
          <a:solidFill>
            <a:srgbClr val="FFCC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smtClean="0">
                <a:solidFill>
                  <a:srgbClr val="000000"/>
                </a:solidFill>
                <a:latin typeface="Tahoma" panose="020B0604030504040204" pitchFamily="34" charset="0"/>
                <a:ea typeface="Tahoma" panose="020B0604030504040204" pitchFamily="34" charset="0"/>
                <a:cs typeface="Tahoma" panose="020B0604030504040204" pitchFamily="34" charset="0"/>
              </a:rPr>
              <a:t>Moins bonnes habiletés sociales avec les pairs</a:t>
            </a:r>
            <a:endPar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cxnSp>
        <p:nvCxnSpPr>
          <p:cNvPr id="60" name="Connecteur droit avec flèche 59"/>
          <p:cNvCxnSpPr>
            <a:stCxn id="2" idx="3"/>
            <a:endCxn id="72" idx="1"/>
          </p:cNvCxnSpPr>
          <p:nvPr/>
        </p:nvCxnSpPr>
        <p:spPr>
          <a:xfrm>
            <a:off x="3919820" y="5756890"/>
            <a:ext cx="1020430" cy="225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86" name="Rectangle 85"/>
          <p:cNvSpPr/>
          <p:nvPr/>
        </p:nvSpPr>
        <p:spPr>
          <a:xfrm>
            <a:off x="255324" y="4675612"/>
            <a:ext cx="1874601" cy="465866"/>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smtClean="0">
                <a:latin typeface="Tahoma" panose="020B0604030504040204" pitchFamily="34" charset="0"/>
                <a:ea typeface="Tahoma" panose="020B0604030504040204" pitchFamily="34" charset="0"/>
                <a:cs typeface="Tahoma" panose="020B0604030504040204" pitchFamily="34" charset="0"/>
              </a:rPr>
              <a:t>Disputes </a:t>
            </a:r>
            <a:r>
              <a:rPr lang="fr-FR" sz="1000" dirty="0">
                <a:latin typeface="Tahoma" panose="020B0604030504040204" pitchFamily="34" charset="0"/>
                <a:ea typeface="Tahoma" panose="020B0604030504040204" pitchFamily="34" charset="0"/>
                <a:cs typeface="Tahoma" panose="020B0604030504040204" pitchFamily="34" charset="0"/>
              </a:rPr>
              <a:t>concernant la garde</a:t>
            </a:r>
          </a:p>
        </p:txBody>
      </p:sp>
      <p:sp>
        <p:nvSpPr>
          <p:cNvPr id="87" name="Rectangle 86"/>
          <p:cNvSpPr/>
          <p:nvPr/>
        </p:nvSpPr>
        <p:spPr>
          <a:xfrm>
            <a:off x="262085" y="7883501"/>
            <a:ext cx="1874601" cy="62918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smtClean="0">
                <a:latin typeface="Tahoma" panose="020B0604030504040204" pitchFamily="34" charset="0"/>
                <a:ea typeface="Tahoma" panose="020B0604030504040204" pitchFamily="34" charset="0"/>
                <a:cs typeface="Tahoma" panose="020B0604030504040204" pitchFamily="34" charset="0"/>
              </a:rPr>
              <a:t>Degré élevé d’hostilité, de colère et d’agressivité</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88" name="Rectangle 87"/>
          <p:cNvSpPr/>
          <p:nvPr/>
        </p:nvSpPr>
        <p:spPr>
          <a:xfrm>
            <a:off x="267850" y="2324277"/>
            <a:ext cx="1874601" cy="55125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Communication pauvre </a:t>
            </a:r>
            <a:r>
              <a:rPr lang="fr-FR" sz="1000" dirty="0" smtClean="0">
                <a:latin typeface="Tahoma" panose="020B0604030504040204" pitchFamily="34" charset="0"/>
                <a:ea typeface="Tahoma" panose="020B0604030504040204" pitchFamily="34" charset="0"/>
                <a:cs typeface="Tahoma" panose="020B0604030504040204" pitchFamily="34" charset="0"/>
              </a:rPr>
              <a:t>et hautement conflictuelle</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89" name="Rectangle 88"/>
          <p:cNvSpPr/>
          <p:nvPr/>
        </p:nvSpPr>
        <p:spPr>
          <a:xfrm>
            <a:off x="262083" y="2972135"/>
            <a:ext cx="1874601" cy="896997"/>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smtClean="0">
                <a:latin typeface="Tahoma" panose="020B0604030504040204" pitchFamily="34" charset="0"/>
                <a:ea typeface="Tahoma" panose="020B0604030504040204" pitchFamily="34" charset="0"/>
                <a:cs typeface="Tahoma" panose="020B0604030504040204" pitchFamily="34" charset="0"/>
              </a:rPr>
              <a:t>Incapacité des ex-conjoints </a:t>
            </a:r>
            <a:r>
              <a:rPr lang="fr-FR" sz="1000" dirty="0">
                <a:latin typeface="Tahoma" panose="020B0604030504040204" pitchFamily="34" charset="0"/>
                <a:ea typeface="Tahoma" panose="020B0604030504040204" pitchFamily="34" charset="0"/>
                <a:cs typeface="Tahoma" panose="020B0604030504040204" pitchFamily="34" charset="0"/>
              </a:rPr>
              <a:t>de coopérer et de communiquer sur le plan de l’éducation des </a:t>
            </a:r>
            <a:r>
              <a:rPr lang="fr-FR" sz="1000" dirty="0" smtClean="0">
                <a:latin typeface="Tahoma" panose="020B0604030504040204" pitchFamily="34" charset="0"/>
                <a:ea typeface="Tahoma" panose="020B0604030504040204" pitchFamily="34" charset="0"/>
                <a:cs typeface="Tahoma" panose="020B0604030504040204" pitchFamily="34" charset="0"/>
              </a:rPr>
              <a:t>enfants</a:t>
            </a:r>
          </a:p>
          <a:p>
            <a:pPr algn="ctr"/>
            <a:r>
              <a:rPr lang="fr-FR" sz="800" dirty="0" smtClean="0">
                <a:latin typeface="Tahoma" panose="020B0604030504040204" pitchFamily="34" charset="0"/>
                <a:ea typeface="Tahoma" panose="020B0604030504040204" pitchFamily="34" charset="0"/>
                <a:cs typeface="Tahoma" panose="020B0604030504040204" pitchFamily="34" charset="0"/>
              </a:rPr>
              <a:t>(échec de la médiation)</a:t>
            </a:r>
            <a:endParaRPr lang="fr-FR" sz="800" dirty="0">
              <a:latin typeface="Tahoma" panose="020B0604030504040204" pitchFamily="34" charset="0"/>
              <a:ea typeface="Tahoma" panose="020B0604030504040204" pitchFamily="34" charset="0"/>
              <a:cs typeface="Tahoma" panose="020B0604030504040204" pitchFamily="34" charset="0"/>
            </a:endParaRPr>
          </a:p>
        </p:txBody>
      </p:sp>
      <p:sp>
        <p:nvSpPr>
          <p:cNvPr id="90" name="Rectangle 89"/>
          <p:cNvSpPr/>
          <p:nvPr/>
        </p:nvSpPr>
        <p:spPr>
          <a:xfrm>
            <a:off x="255324" y="6452867"/>
            <a:ext cx="1874601" cy="630852"/>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Fausses allégations </a:t>
            </a:r>
            <a:r>
              <a:rPr lang="fr-FR" sz="1000" dirty="0" smtClean="0">
                <a:latin typeface="Tahoma" panose="020B0604030504040204" pitchFamily="34" charset="0"/>
                <a:ea typeface="Tahoma" panose="020B0604030504040204" pitchFamily="34" charset="0"/>
                <a:cs typeface="Tahoma" panose="020B0604030504040204" pitchFamily="34" charset="0"/>
              </a:rPr>
              <a:t>de </a:t>
            </a:r>
            <a:r>
              <a:rPr lang="fr-FR" sz="1000" dirty="0">
                <a:latin typeface="Tahoma" panose="020B0604030504040204" pitchFamily="34" charset="0"/>
                <a:ea typeface="Tahoma" panose="020B0604030504040204" pitchFamily="34" charset="0"/>
                <a:cs typeface="Tahoma" panose="020B0604030504040204" pitchFamily="34" charset="0"/>
              </a:rPr>
              <a:t>maltraitance ou de négligence des enfants </a:t>
            </a:r>
          </a:p>
        </p:txBody>
      </p:sp>
      <p:sp>
        <p:nvSpPr>
          <p:cNvPr id="91" name="Rectangle 90"/>
          <p:cNvSpPr/>
          <p:nvPr/>
        </p:nvSpPr>
        <p:spPr>
          <a:xfrm>
            <a:off x="262085" y="7161920"/>
            <a:ext cx="1874601" cy="61892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Haut degré de réactivité émotionnelle, blâme et diffamation</a:t>
            </a:r>
          </a:p>
        </p:txBody>
      </p:sp>
      <p:sp>
        <p:nvSpPr>
          <p:cNvPr id="92" name="Rectangle 91"/>
          <p:cNvSpPr/>
          <p:nvPr/>
        </p:nvSpPr>
        <p:spPr>
          <a:xfrm>
            <a:off x="262085" y="3940550"/>
            <a:ext cx="1874601" cy="657424"/>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R</a:t>
            </a:r>
            <a:r>
              <a:rPr lang="fr-FR" sz="1000" dirty="0" smtClean="0">
                <a:latin typeface="Tahoma" panose="020B0604030504040204" pitchFamily="34" charset="0"/>
                <a:ea typeface="Tahoma" panose="020B0604030504040204" pitchFamily="34" charset="0"/>
                <a:cs typeface="Tahoma" panose="020B0604030504040204" pitchFamily="34" charset="0"/>
              </a:rPr>
              <a:t>efus </a:t>
            </a:r>
            <a:r>
              <a:rPr lang="fr-FR" sz="1000" dirty="0">
                <a:latin typeface="Tahoma" panose="020B0604030504040204" pitchFamily="34" charset="0"/>
                <a:ea typeface="Tahoma" panose="020B0604030504040204" pitchFamily="34" charset="0"/>
                <a:cs typeface="Tahoma" panose="020B0604030504040204" pitchFamily="34" charset="0"/>
              </a:rPr>
              <a:t>de tout compromis concernant les règles, attentes et demandes</a:t>
            </a:r>
          </a:p>
        </p:txBody>
      </p:sp>
      <p:sp>
        <p:nvSpPr>
          <p:cNvPr id="93" name="Rectangle 92"/>
          <p:cNvSpPr/>
          <p:nvPr/>
        </p:nvSpPr>
        <p:spPr>
          <a:xfrm>
            <a:off x="267850" y="8593320"/>
            <a:ext cx="1874602" cy="61892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Présence de violence verbale, physique ou émotionnelle</a:t>
            </a:r>
          </a:p>
        </p:txBody>
      </p:sp>
      <p:sp>
        <p:nvSpPr>
          <p:cNvPr id="95" name="Rectangle 94"/>
          <p:cNvSpPr/>
          <p:nvPr/>
        </p:nvSpPr>
        <p:spPr>
          <a:xfrm>
            <a:off x="111763" y="1273414"/>
            <a:ext cx="2130396" cy="8634673"/>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endParaRPr lang="fr-FR">
              <a:latin typeface="Tahoma" panose="020B0604030504040204" pitchFamily="34" charset="0"/>
              <a:ea typeface="Tahoma" panose="020B0604030504040204" pitchFamily="34" charset="0"/>
              <a:cs typeface="Tahoma" panose="020B0604030504040204" pitchFamily="34" charset="0"/>
            </a:endParaRPr>
          </a:p>
        </p:txBody>
      </p:sp>
      <p:sp>
        <p:nvSpPr>
          <p:cNvPr id="97" name="Rectangle 96"/>
          <p:cNvSpPr/>
          <p:nvPr/>
        </p:nvSpPr>
        <p:spPr>
          <a:xfrm>
            <a:off x="8656010" y="4088747"/>
            <a:ext cx="1225347" cy="990101"/>
          </a:xfrm>
          <a:prstGeom prst="rect">
            <a:avLst/>
          </a:prstGeom>
          <a:solidFill>
            <a:srgbClr val="FFCC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50" b="1" dirty="0">
                <a:solidFill>
                  <a:srgbClr val="000000"/>
                </a:solidFill>
                <a:latin typeface="Tahoma" panose="020B0604030504040204" pitchFamily="34" charset="0"/>
                <a:ea typeface="Tahoma" panose="020B0604030504040204" pitchFamily="34" charset="0"/>
                <a:cs typeface="Tahoma" panose="020B0604030504040204" pitchFamily="34" charset="0"/>
              </a:rPr>
              <a:t>C</a:t>
            </a:r>
            <a:r>
              <a:rPr lang="fr-FR" sz="105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onflits </a:t>
            </a:r>
            <a:r>
              <a:rPr lang="fr-FR" sz="1050" b="1" dirty="0">
                <a:solidFill>
                  <a:srgbClr val="000000"/>
                </a:solidFill>
                <a:latin typeface="Tahoma" panose="020B0604030504040204" pitchFamily="34" charset="0"/>
                <a:ea typeface="Tahoma" panose="020B0604030504040204" pitchFamily="34" charset="0"/>
                <a:cs typeface="Tahoma" panose="020B0604030504040204" pitchFamily="34" charset="0"/>
              </a:rPr>
              <a:t>de </a:t>
            </a:r>
            <a:r>
              <a:rPr lang="fr-FR" sz="105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loyauté vécus par le jeune</a:t>
            </a:r>
            <a:endParaRPr lang="fr-FR" sz="105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100" name="Rectangle 99"/>
          <p:cNvSpPr/>
          <p:nvPr/>
        </p:nvSpPr>
        <p:spPr>
          <a:xfrm>
            <a:off x="8510221" y="3800630"/>
            <a:ext cx="1510367" cy="391354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endParaRPr lang="fr-FR" sz="280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cxnSp>
        <p:nvCxnSpPr>
          <p:cNvPr id="101" name="Connecteur droit avec flèche 100"/>
          <p:cNvCxnSpPr>
            <a:stCxn id="100" idx="3"/>
            <a:endCxn id="50" idx="2"/>
          </p:cNvCxnSpPr>
          <p:nvPr/>
        </p:nvCxnSpPr>
        <p:spPr>
          <a:xfrm flipV="1">
            <a:off x="10020588" y="4646266"/>
            <a:ext cx="3409405" cy="1111137"/>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4" name="Connecteur droit avec flèche 103"/>
          <p:cNvCxnSpPr>
            <a:stCxn id="100" idx="3"/>
            <a:endCxn id="49" idx="2"/>
          </p:cNvCxnSpPr>
          <p:nvPr/>
        </p:nvCxnSpPr>
        <p:spPr>
          <a:xfrm flipV="1">
            <a:off x="10020588" y="3134668"/>
            <a:ext cx="3490843" cy="2622735"/>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10" name="Connecteur droit avec flèche 109"/>
          <p:cNvCxnSpPr>
            <a:stCxn id="100" idx="3"/>
            <a:endCxn id="55" idx="2"/>
          </p:cNvCxnSpPr>
          <p:nvPr/>
        </p:nvCxnSpPr>
        <p:spPr>
          <a:xfrm flipV="1">
            <a:off x="10020588" y="5449150"/>
            <a:ext cx="3367213" cy="308253"/>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13" name="Connecteur droit avec flèche 112"/>
          <p:cNvCxnSpPr>
            <a:stCxn id="100" idx="3"/>
            <a:endCxn id="57" idx="2"/>
          </p:cNvCxnSpPr>
          <p:nvPr/>
        </p:nvCxnSpPr>
        <p:spPr>
          <a:xfrm>
            <a:off x="10020588" y="5757403"/>
            <a:ext cx="3273383" cy="636336"/>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16" name="Connecteur droit avec flèche 115"/>
          <p:cNvCxnSpPr>
            <a:stCxn id="100" idx="3"/>
            <a:endCxn id="56" idx="2"/>
          </p:cNvCxnSpPr>
          <p:nvPr/>
        </p:nvCxnSpPr>
        <p:spPr>
          <a:xfrm>
            <a:off x="10020588" y="5757403"/>
            <a:ext cx="2823981" cy="1525642"/>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19" name="Connecteur droit avec flèche 118"/>
          <p:cNvCxnSpPr>
            <a:stCxn id="100" idx="3"/>
            <a:endCxn id="54" idx="4"/>
          </p:cNvCxnSpPr>
          <p:nvPr/>
        </p:nvCxnSpPr>
        <p:spPr>
          <a:xfrm flipV="1">
            <a:off x="10020588" y="3276233"/>
            <a:ext cx="704882" cy="2481170"/>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3" name="Connecteur droit avec flèche 122"/>
          <p:cNvCxnSpPr>
            <a:stCxn id="100" idx="3"/>
            <a:endCxn id="53" idx="1"/>
          </p:cNvCxnSpPr>
          <p:nvPr/>
        </p:nvCxnSpPr>
        <p:spPr>
          <a:xfrm>
            <a:off x="10020588" y="5757403"/>
            <a:ext cx="2388461" cy="2121652"/>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 name="ZoneTexte 2"/>
          <p:cNvSpPr txBox="1"/>
          <p:nvPr/>
        </p:nvSpPr>
        <p:spPr>
          <a:xfrm>
            <a:off x="233416" y="1323516"/>
            <a:ext cx="1881543" cy="434543"/>
          </a:xfrm>
          <a:prstGeom prst="rect">
            <a:avLst/>
          </a:prstGeom>
          <a:noFill/>
        </p:spPr>
        <p:txBody>
          <a:bodyPr wrap="none" lIns="95060" tIns="47530" rIns="95060" bIns="47530" rtlCol="0">
            <a:spAutoFit/>
          </a:bodyPr>
          <a:lstStyle/>
          <a:p>
            <a:pPr algn="ctr"/>
            <a:r>
              <a:rPr lang="fr-FR" sz="1100" b="1" dirty="0">
                <a:latin typeface="Tahoma" panose="020B0604030504040204" pitchFamily="34" charset="0"/>
                <a:ea typeface="Tahoma" panose="020B0604030504040204" pitchFamily="34" charset="0"/>
                <a:cs typeface="Tahoma" panose="020B0604030504040204" pitchFamily="34" charset="0"/>
              </a:rPr>
              <a:t>Caractéristiques du</a:t>
            </a:r>
          </a:p>
          <a:p>
            <a:pPr algn="ctr"/>
            <a:r>
              <a:rPr lang="fr-FR" sz="1100" b="1" dirty="0">
                <a:latin typeface="Tahoma" panose="020B0604030504040204" pitchFamily="34" charset="0"/>
                <a:ea typeface="Tahoma" panose="020B0604030504040204" pitchFamily="34" charset="0"/>
                <a:cs typeface="Tahoma" panose="020B0604030504040204" pitchFamily="34" charset="0"/>
              </a:rPr>
              <a:t>conflit entre les parents</a:t>
            </a:r>
          </a:p>
        </p:txBody>
      </p:sp>
      <p:sp>
        <p:nvSpPr>
          <p:cNvPr id="80" name="Rectangle 79"/>
          <p:cNvSpPr/>
          <p:nvPr/>
        </p:nvSpPr>
        <p:spPr>
          <a:xfrm>
            <a:off x="255324" y="1762708"/>
            <a:ext cx="1874601" cy="47435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Conflit enraciné, chronique et omniprésent</a:t>
            </a:r>
          </a:p>
        </p:txBody>
      </p:sp>
      <p:sp>
        <p:nvSpPr>
          <p:cNvPr id="61" name="Rectangle 60"/>
          <p:cNvSpPr/>
          <p:nvPr/>
        </p:nvSpPr>
        <p:spPr>
          <a:xfrm>
            <a:off x="255324" y="5908584"/>
            <a:ext cx="1874601" cy="46878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Perte de concentration sur les besoins de l’enfant</a:t>
            </a:r>
          </a:p>
        </p:txBody>
      </p:sp>
      <p:sp>
        <p:nvSpPr>
          <p:cNvPr id="62" name="Rectangle 61"/>
          <p:cNvSpPr/>
          <p:nvPr/>
        </p:nvSpPr>
        <p:spPr>
          <a:xfrm>
            <a:off x="262085" y="9276437"/>
            <a:ext cx="1867842" cy="562574"/>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1431" tIns="45715" rIns="91431" bIns="45715" rtlCol="0" anchor="ctr"/>
          <a:lstStyle/>
          <a:p>
            <a:pPr algn="ctr"/>
            <a:r>
              <a:rPr lang="fr-FR" sz="1000" dirty="0" smtClean="0">
                <a:latin typeface="Tahoma" panose="020B0604030504040204" pitchFamily="34" charset="0"/>
                <a:ea typeface="Tahoma" panose="020B0604030504040204" pitchFamily="34" charset="0"/>
                <a:cs typeface="Tahoma" panose="020B0604030504040204" pitchFamily="34" charset="0"/>
              </a:rPr>
              <a:t>Comportements </a:t>
            </a:r>
            <a:r>
              <a:rPr lang="fr-FR" sz="1000" dirty="0">
                <a:latin typeface="Tahoma" panose="020B0604030504040204" pitchFamily="34" charset="0"/>
                <a:ea typeface="Tahoma" panose="020B0604030504040204" pitchFamily="34" charset="0"/>
                <a:cs typeface="Tahoma" panose="020B0604030504040204" pitchFamily="34" charset="0"/>
              </a:rPr>
              <a:t>de triangulation de l’enfant</a:t>
            </a:r>
          </a:p>
        </p:txBody>
      </p:sp>
      <p:sp>
        <p:nvSpPr>
          <p:cNvPr id="7" name="ZoneTexte 6"/>
          <p:cNvSpPr txBox="1"/>
          <p:nvPr/>
        </p:nvSpPr>
        <p:spPr>
          <a:xfrm rot="5400000">
            <a:off x="12596709" y="-244757"/>
            <a:ext cx="615535" cy="4522533"/>
          </a:xfrm>
          <a:prstGeom prst="rect">
            <a:avLst/>
          </a:prstGeom>
          <a:noFill/>
        </p:spPr>
        <p:txBody>
          <a:bodyPr vert="vert270" wrap="square" lIns="91431" tIns="45715" rIns="91431" bIns="45715" rtlCol="0">
            <a:spAutoFit/>
          </a:bodyPr>
          <a:lstStyle/>
          <a:p>
            <a:pPr algn="ctr"/>
            <a:r>
              <a:rPr lang="fr-FR" sz="14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Manifestations comportementales des difficultés</a:t>
            </a:r>
          </a:p>
          <a:p>
            <a:pPr algn="ctr"/>
            <a:r>
              <a:rPr lang="fr-FR" sz="14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d’adaptation de l’enfant</a:t>
            </a:r>
            <a:endParaRPr lang="fr-FR" sz="14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81" name="ZoneTexte 80"/>
          <p:cNvSpPr txBox="1"/>
          <p:nvPr/>
        </p:nvSpPr>
        <p:spPr>
          <a:xfrm>
            <a:off x="25052" y="62630"/>
            <a:ext cx="14400981" cy="1154142"/>
          </a:xfrm>
          <a:prstGeom prst="rect">
            <a:avLst/>
          </a:prstGeom>
          <a:noFill/>
        </p:spPr>
        <p:txBody>
          <a:bodyPr wrap="square" lIns="91422" tIns="45710" rIns="91422" bIns="45710" rtlCol="0">
            <a:spAutoFit/>
          </a:bodyPr>
          <a:lstStyle/>
          <a:p>
            <a:pPr>
              <a:spcAft>
                <a:spcPts val="600"/>
              </a:spcAft>
            </a:pPr>
            <a:r>
              <a:rPr lang="fr-FR" sz="1600" b="1" dirty="0">
                <a:latin typeface="Tahoma" panose="020B0604030504040204" pitchFamily="34" charset="0"/>
                <a:ea typeface="Tahoma" panose="020B0604030504040204" pitchFamily="34" charset="0"/>
                <a:cs typeface="Tahoma" panose="020B0604030504040204" pitchFamily="34" charset="0"/>
              </a:rPr>
              <a:t>Étape 1: Identifier les caractéristiques du conflit entre les parents, </a:t>
            </a:r>
            <a:r>
              <a:rPr lang="fr-FR" sz="1600" b="1" dirty="0" smtClean="0">
                <a:latin typeface="Tahoma" panose="020B0604030504040204" pitchFamily="34" charset="0"/>
                <a:ea typeface="Tahoma" panose="020B0604030504040204" pitchFamily="34" charset="0"/>
                <a:cs typeface="Tahoma" panose="020B0604030504040204" pitchFamily="34" charset="0"/>
              </a:rPr>
              <a:t>établir la sévérité du conflit de séparation et </a:t>
            </a:r>
            <a:r>
              <a:rPr lang="fr-FR" sz="1600" b="1" dirty="0">
                <a:latin typeface="Tahoma" panose="020B0604030504040204" pitchFamily="34" charset="0"/>
                <a:ea typeface="Tahoma" panose="020B0604030504040204" pitchFamily="34" charset="0"/>
                <a:cs typeface="Tahoma" panose="020B0604030504040204" pitchFamily="34" charset="0"/>
              </a:rPr>
              <a:t>identifier les conséquences possibles du conflit entre les parents sur l’adaptation des </a:t>
            </a:r>
            <a:r>
              <a:rPr lang="fr-FR" sz="1600" b="1" dirty="0" smtClean="0">
                <a:latin typeface="Tahoma" panose="020B0604030504040204" pitchFamily="34" charset="0"/>
                <a:ea typeface="Tahoma" panose="020B0604030504040204" pitchFamily="34" charset="0"/>
                <a:cs typeface="Tahoma" panose="020B0604030504040204" pitchFamily="34" charset="0"/>
              </a:rPr>
              <a:t>enfants. </a:t>
            </a:r>
          </a:p>
          <a:p>
            <a:r>
              <a:rPr lang="fr-FR" sz="1600" b="1" dirty="0" smtClean="0">
                <a:latin typeface="Tahoma" panose="020B0604030504040204" pitchFamily="34" charset="0"/>
                <a:ea typeface="Tahoma" panose="020B0604030504040204" pitchFamily="34" charset="0"/>
                <a:cs typeface="Tahoma" panose="020B0604030504040204" pitchFamily="34" charset="0"/>
              </a:rPr>
              <a:t>La lecture de cette carte permet de constater que la relation entre la sévérité du conflit et les conséquences sur l’adaptation du jeune peut être influencée positivement ou négativement par la qualité des compétences parentales et de la qualité de la relation parents-jeune.</a:t>
            </a:r>
          </a:p>
        </p:txBody>
      </p:sp>
      <p:sp>
        <p:nvSpPr>
          <p:cNvPr id="83" name="ZoneTexte 82"/>
          <p:cNvSpPr txBox="1"/>
          <p:nvPr/>
        </p:nvSpPr>
        <p:spPr>
          <a:xfrm>
            <a:off x="14439204" y="222207"/>
            <a:ext cx="927750" cy="307766"/>
          </a:xfrm>
          <a:prstGeom prst="rect">
            <a:avLst/>
          </a:prstGeom>
          <a:noFill/>
          <a:ln w="12700">
            <a:solidFill>
              <a:schemeClr val="tx1"/>
            </a:solidFill>
            <a:prstDash val="solid"/>
          </a:ln>
        </p:spPr>
        <p:txBody>
          <a:bodyPr wrap="square" lIns="91431" tIns="45715" rIns="91431" bIns="45715" rtlCol="0">
            <a:spAutoFit/>
          </a:bodyPr>
          <a:lstStyle/>
          <a:p>
            <a:pPr algn="ctr"/>
            <a:r>
              <a:rPr lang="fr-FR" sz="1400" b="1" dirty="0">
                <a:latin typeface="Tahoma" panose="020B0604030504040204" pitchFamily="34" charset="0"/>
                <a:ea typeface="Tahoma" panose="020B0604030504040204" pitchFamily="34" charset="0"/>
                <a:cs typeface="Tahoma" panose="020B0604030504040204" pitchFamily="34" charset="0"/>
              </a:rPr>
              <a:t>Carte </a:t>
            </a:r>
            <a:r>
              <a:rPr lang="fr-FR" sz="1400" b="1" dirty="0" smtClean="0">
                <a:latin typeface="Tahoma" panose="020B0604030504040204" pitchFamily="34" charset="0"/>
                <a:ea typeface="Tahoma" panose="020B0604030504040204" pitchFamily="34" charset="0"/>
                <a:cs typeface="Tahoma" panose="020B0604030504040204" pitchFamily="34" charset="0"/>
              </a:rPr>
              <a:t>2</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
        <p:nvSpPr>
          <p:cNvPr id="124" name="Ellipse 123"/>
          <p:cNvSpPr/>
          <p:nvPr/>
        </p:nvSpPr>
        <p:spPr>
          <a:xfrm>
            <a:off x="13663956" y="3583166"/>
            <a:ext cx="1486461" cy="571931"/>
          </a:xfrm>
          <a:prstGeom prst="ellipse">
            <a:avLst/>
          </a:prstGeom>
          <a:solidFill>
            <a:srgbClr val="FFCC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smtClean="0">
                <a:solidFill>
                  <a:srgbClr val="000000"/>
                </a:solidFill>
                <a:latin typeface="Tahoma" panose="020B0604030504040204" pitchFamily="34" charset="0"/>
                <a:ea typeface="Tahoma" panose="020B0604030504040204" pitchFamily="34" charset="0"/>
                <a:cs typeface="Tahoma" panose="020B0604030504040204" pitchFamily="34" charset="0"/>
              </a:rPr>
              <a:t>Sentiments</a:t>
            </a:r>
          </a:p>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d</a:t>
            </a:r>
            <a:r>
              <a:rPr lang="fr-FR" sz="1000" dirty="0" smtClean="0">
                <a:solidFill>
                  <a:srgbClr val="000000"/>
                </a:solidFill>
                <a:latin typeface="Tahoma" panose="020B0604030504040204" pitchFamily="34" charset="0"/>
                <a:ea typeface="Tahoma" panose="020B0604030504040204" pitchFamily="34" charset="0"/>
                <a:cs typeface="Tahoma" panose="020B0604030504040204" pitchFamily="34" charset="0"/>
              </a:rPr>
              <a:t>e perte</a:t>
            </a:r>
            <a:endPar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cxnSp>
        <p:nvCxnSpPr>
          <p:cNvPr id="131" name="Connecteur droit avec flèche 130"/>
          <p:cNvCxnSpPr>
            <a:stCxn id="100" idx="3"/>
            <a:endCxn id="124" idx="2"/>
          </p:cNvCxnSpPr>
          <p:nvPr/>
        </p:nvCxnSpPr>
        <p:spPr>
          <a:xfrm flipV="1">
            <a:off x="10020588" y="3869132"/>
            <a:ext cx="3643368" cy="1888271"/>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5" name="Rectangle 44"/>
          <p:cNvSpPr/>
          <p:nvPr/>
        </p:nvSpPr>
        <p:spPr>
          <a:xfrm>
            <a:off x="255324" y="5204108"/>
            <a:ext cx="1874601" cy="630870"/>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smtClean="0">
                <a:latin typeface="Tahoma" panose="020B0604030504040204" pitchFamily="34" charset="0"/>
                <a:ea typeface="Tahoma" panose="020B0604030504040204" pitchFamily="34" charset="0"/>
                <a:cs typeface="Tahoma" panose="020B0604030504040204" pitchFamily="34" charset="0"/>
              </a:rPr>
              <a:t>Inquiétudes quant à la capacité de l’autre parent de s’occuper des enfants</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63" name="Rectangle 62"/>
          <p:cNvSpPr/>
          <p:nvPr/>
        </p:nvSpPr>
        <p:spPr>
          <a:xfrm>
            <a:off x="8656010" y="5236720"/>
            <a:ext cx="1234345" cy="981413"/>
          </a:xfrm>
          <a:prstGeom prst="rect">
            <a:avLst/>
          </a:prstGeom>
          <a:solidFill>
            <a:srgbClr val="FFCC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5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Insécurité émotionnelle du jeune</a:t>
            </a:r>
            <a:endParaRPr lang="fr-FR" sz="105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69" name="Ellipse 68"/>
          <p:cNvSpPr/>
          <p:nvPr/>
        </p:nvSpPr>
        <p:spPr>
          <a:xfrm>
            <a:off x="11925397" y="2475165"/>
            <a:ext cx="1552538" cy="655436"/>
          </a:xfrm>
          <a:prstGeom prst="ellipse">
            <a:avLst/>
          </a:prstGeom>
          <a:solidFill>
            <a:srgbClr val="FFCC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smtClean="0">
                <a:solidFill>
                  <a:srgbClr val="000000"/>
                </a:solidFill>
                <a:latin typeface="Tahoma" panose="020B0604030504040204" pitchFamily="34" charset="0"/>
                <a:ea typeface="Tahoma" panose="020B0604030504040204" pitchFamily="34" charset="0"/>
                <a:cs typeface="Tahoma" panose="020B0604030504040204" pitchFamily="34" charset="0"/>
              </a:rPr>
              <a:t>Sentiment de culpabilité</a:t>
            </a:r>
            <a:endPar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71" name="Rectangle 70"/>
          <p:cNvSpPr/>
          <p:nvPr/>
        </p:nvSpPr>
        <p:spPr>
          <a:xfrm>
            <a:off x="8656010" y="6386383"/>
            <a:ext cx="1234345" cy="1079127"/>
          </a:xfrm>
          <a:prstGeom prst="rect">
            <a:avLst/>
          </a:prstGeom>
          <a:solidFill>
            <a:srgbClr val="FFCC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5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Sentiment du jeune d’être menacé ou d’être blâmé pour les conflits</a:t>
            </a:r>
            <a:endParaRPr lang="fr-FR" sz="105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72" name="Rectangle 5"/>
          <p:cNvSpPr>
            <a:spLocks noChangeArrowheads="1"/>
          </p:cNvSpPr>
          <p:nvPr/>
        </p:nvSpPr>
        <p:spPr bwMode="auto">
          <a:xfrm>
            <a:off x="4940250" y="5078848"/>
            <a:ext cx="1643558" cy="1360583"/>
          </a:xfrm>
          <a:prstGeom prst="rect">
            <a:avLst/>
          </a:prstGeom>
          <a:solidFill>
            <a:srgbClr val="FF6600"/>
          </a:solidFill>
          <a:ln w="9525">
            <a:solidFill>
              <a:schemeClr val="tx1"/>
            </a:solidFill>
            <a:miter lim="800000"/>
            <a:headEnd/>
            <a:tailEnd/>
          </a:ln>
        </p:spPr>
        <p:txBody>
          <a:bodyPr wrap="none" lIns="136871" tIns="68436" rIns="136871" bIns="68436" anchor="ctr"/>
          <a:lstStyle/>
          <a:p>
            <a:pPr algn="ctr"/>
            <a:r>
              <a:rPr lang="fr-CA" sz="1200" b="1" dirty="0" smtClean="0">
                <a:latin typeface="Tahoma" panose="020B0604030504040204" pitchFamily="34" charset="0"/>
                <a:ea typeface="Tahoma" panose="020B0604030504040204" pitchFamily="34" charset="0"/>
                <a:cs typeface="Tahoma" panose="020B0604030504040204" pitchFamily="34" charset="0"/>
              </a:rPr>
              <a:t>Compétences </a:t>
            </a:r>
          </a:p>
          <a:p>
            <a:pPr algn="ctr">
              <a:spcAft>
                <a:spcPts val="600"/>
              </a:spcAft>
            </a:pPr>
            <a:r>
              <a:rPr lang="fr-CA" sz="1200" b="1" dirty="0">
                <a:latin typeface="Tahoma" panose="020B0604030504040204" pitchFamily="34" charset="0"/>
                <a:ea typeface="Tahoma" panose="020B0604030504040204" pitchFamily="34" charset="0"/>
                <a:cs typeface="Tahoma" panose="020B0604030504040204" pitchFamily="34" charset="0"/>
              </a:rPr>
              <a:t>p</a:t>
            </a:r>
            <a:r>
              <a:rPr lang="fr-CA" sz="1200" b="1" dirty="0" smtClean="0">
                <a:latin typeface="Tahoma" panose="020B0604030504040204" pitchFamily="34" charset="0"/>
                <a:ea typeface="Tahoma" panose="020B0604030504040204" pitchFamily="34" charset="0"/>
                <a:cs typeface="Tahoma" panose="020B0604030504040204" pitchFamily="34" charset="0"/>
              </a:rPr>
              <a:t>arentales / </a:t>
            </a:r>
          </a:p>
          <a:p>
            <a:pPr algn="ctr"/>
            <a:r>
              <a:rPr lang="fr-CA" sz="1200" b="1" dirty="0" smtClean="0">
                <a:latin typeface="Tahoma" panose="020B0604030504040204" pitchFamily="34" charset="0"/>
                <a:ea typeface="Tahoma" panose="020B0604030504040204" pitchFamily="34" charset="0"/>
                <a:cs typeface="Tahoma" panose="020B0604030504040204" pitchFamily="34" charset="0"/>
              </a:rPr>
              <a:t>Qualité</a:t>
            </a:r>
            <a:r>
              <a:rPr lang="fr-CA" sz="1200" b="1" dirty="0">
                <a:latin typeface="Tahoma" panose="020B0604030504040204" pitchFamily="34" charset="0"/>
                <a:ea typeface="Tahoma" panose="020B0604030504040204" pitchFamily="34" charset="0"/>
                <a:cs typeface="Tahoma" panose="020B0604030504040204" pitchFamily="34" charset="0"/>
              </a:rPr>
              <a:t> </a:t>
            </a:r>
            <a:r>
              <a:rPr lang="fr-CA" sz="1200" b="1" dirty="0" smtClean="0">
                <a:latin typeface="Tahoma" panose="020B0604030504040204" pitchFamily="34" charset="0"/>
                <a:ea typeface="Tahoma" panose="020B0604030504040204" pitchFamily="34" charset="0"/>
                <a:cs typeface="Tahoma" panose="020B0604030504040204" pitchFamily="34" charset="0"/>
              </a:rPr>
              <a:t>de la </a:t>
            </a:r>
          </a:p>
          <a:p>
            <a:pPr algn="ctr"/>
            <a:r>
              <a:rPr lang="fr-CA" sz="1200" b="1" dirty="0" smtClean="0">
                <a:latin typeface="Tahoma" panose="020B0604030504040204" pitchFamily="34" charset="0"/>
                <a:ea typeface="Tahoma" panose="020B0604030504040204" pitchFamily="34" charset="0"/>
                <a:cs typeface="Tahoma" panose="020B0604030504040204" pitchFamily="34" charset="0"/>
              </a:rPr>
              <a:t>relation </a:t>
            </a:r>
          </a:p>
          <a:p>
            <a:pPr algn="ctr"/>
            <a:r>
              <a:rPr lang="fr-CA" sz="1200" b="1" dirty="0">
                <a:latin typeface="Tahoma" panose="020B0604030504040204" pitchFamily="34" charset="0"/>
                <a:ea typeface="Tahoma" panose="020B0604030504040204" pitchFamily="34" charset="0"/>
                <a:cs typeface="Tahoma" panose="020B0604030504040204" pitchFamily="34" charset="0"/>
              </a:rPr>
              <a:t>p</a:t>
            </a:r>
            <a:r>
              <a:rPr lang="fr-CA" sz="1200" b="1" dirty="0" smtClean="0">
                <a:latin typeface="Tahoma" panose="020B0604030504040204" pitchFamily="34" charset="0"/>
                <a:ea typeface="Tahoma" panose="020B0604030504040204" pitchFamily="34" charset="0"/>
                <a:cs typeface="Tahoma" panose="020B0604030504040204" pitchFamily="34" charset="0"/>
              </a:rPr>
              <a:t>arents-jeune</a:t>
            </a:r>
            <a:endParaRPr lang="fr-CA" sz="1200" b="1" dirty="0">
              <a:latin typeface="Tahoma" panose="020B0604030504040204" pitchFamily="34" charset="0"/>
              <a:ea typeface="Tahoma" panose="020B0604030504040204" pitchFamily="34" charset="0"/>
              <a:cs typeface="Tahoma" panose="020B0604030504040204" pitchFamily="34" charset="0"/>
            </a:endParaRPr>
          </a:p>
        </p:txBody>
      </p:sp>
      <p:cxnSp>
        <p:nvCxnSpPr>
          <p:cNvPr id="74" name="Connecteur droit avec flèche 73"/>
          <p:cNvCxnSpPr>
            <a:stCxn id="72" idx="3"/>
          </p:cNvCxnSpPr>
          <p:nvPr/>
        </p:nvCxnSpPr>
        <p:spPr>
          <a:xfrm>
            <a:off x="6583808" y="5759140"/>
            <a:ext cx="1503300" cy="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98" name="Ellipse 97"/>
          <p:cNvSpPr/>
          <p:nvPr/>
        </p:nvSpPr>
        <p:spPr>
          <a:xfrm>
            <a:off x="10244576" y="8198092"/>
            <a:ext cx="2042512" cy="810529"/>
          </a:xfrm>
          <a:prstGeom prst="ellipse">
            <a:avLst/>
          </a:prstGeom>
          <a:solidFill>
            <a:srgbClr val="FFCC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smtClean="0">
                <a:solidFill>
                  <a:srgbClr val="000000"/>
                </a:solidFill>
                <a:latin typeface="Tahoma" panose="020B0604030504040204" pitchFamily="34" charset="0"/>
                <a:ea typeface="Tahoma" panose="020B0604030504040204" pitchFamily="34" charset="0"/>
                <a:cs typeface="Tahoma" panose="020B0604030504040204" pitchFamily="34" charset="0"/>
              </a:rPr>
              <a:t>Style d’attachement évitant, ambivalent ou désorganisé</a:t>
            </a:r>
            <a:endPar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cxnSp>
        <p:nvCxnSpPr>
          <p:cNvPr id="102" name="Connecteur droit avec flèche 101"/>
          <p:cNvCxnSpPr>
            <a:stCxn id="100" idx="3"/>
            <a:endCxn id="98" idx="0"/>
          </p:cNvCxnSpPr>
          <p:nvPr/>
        </p:nvCxnSpPr>
        <p:spPr>
          <a:xfrm>
            <a:off x="10020588" y="5757403"/>
            <a:ext cx="1245244" cy="2440689"/>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3" name="Connecteur droit avec flèche 102"/>
          <p:cNvCxnSpPr>
            <a:stCxn id="100" idx="3"/>
            <a:endCxn id="69" idx="3"/>
          </p:cNvCxnSpPr>
          <p:nvPr/>
        </p:nvCxnSpPr>
        <p:spPr>
          <a:xfrm flipV="1">
            <a:off x="10020588" y="3034615"/>
            <a:ext cx="2132173" cy="2722788"/>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96" name="ZoneTexte 95"/>
          <p:cNvSpPr txBox="1"/>
          <p:nvPr/>
        </p:nvSpPr>
        <p:spPr>
          <a:xfrm>
            <a:off x="4804126" y="3316866"/>
            <a:ext cx="2000869" cy="307777"/>
          </a:xfrm>
          <a:prstGeom prst="rect">
            <a:avLst/>
          </a:prstGeom>
          <a:noFill/>
        </p:spPr>
        <p:txBody>
          <a:bodyPr wrap="none" rtlCol="0">
            <a:spAutoFit/>
          </a:bodyPr>
          <a:lstStyle/>
          <a:p>
            <a:r>
              <a:rPr lang="fr-FR" sz="1400" b="1" dirty="0" smtClean="0">
                <a:latin typeface="Tahoma" panose="020B0604030504040204" pitchFamily="34" charset="0"/>
                <a:ea typeface="Tahoma" panose="020B0604030504040204" pitchFamily="34" charset="0"/>
                <a:cs typeface="Tahoma" panose="020B0604030504040204" pitchFamily="34" charset="0"/>
              </a:rPr>
              <a:t>Facteurs atténuants</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
        <p:nvSpPr>
          <p:cNvPr id="126" name="ZoneTexte 125"/>
          <p:cNvSpPr txBox="1"/>
          <p:nvPr/>
        </p:nvSpPr>
        <p:spPr>
          <a:xfrm>
            <a:off x="4862827" y="7864663"/>
            <a:ext cx="2026517" cy="307777"/>
          </a:xfrm>
          <a:prstGeom prst="rect">
            <a:avLst/>
          </a:prstGeom>
          <a:noFill/>
        </p:spPr>
        <p:txBody>
          <a:bodyPr wrap="none" rtlCol="0">
            <a:spAutoFit/>
          </a:bodyPr>
          <a:lstStyle/>
          <a:p>
            <a:r>
              <a:rPr lang="fr-FR" sz="1400" b="1" dirty="0" smtClean="0">
                <a:latin typeface="Tahoma" panose="020B0604030504040204" pitchFamily="34" charset="0"/>
                <a:ea typeface="Tahoma" panose="020B0604030504040204" pitchFamily="34" charset="0"/>
                <a:cs typeface="Tahoma" panose="020B0604030504040204" pitchFamily="34" charset="0"/>
              </a:rPr>
              <a:t>Facteurs aggravants</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
        <p:nvSpPr>
          <p:cNvPr id="128" name="Ellipse 127"/>
          <p:cNvSpPr/>
          <p:nvPr/>
        </p:nvSpPr>
        <p:spPr>
          <a:xfrm>
            <a:off x="3907156" y="3764354"/>
            <a:ext cx="1589101" cy="623735"/>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smtClean="0">
                <a:solidFill>
                  <a:schemeClr val="bg1"/>
                </a:solidFill>
                <a:latin typeface="Tahoma" panose="020B0604030504040204" pitchFamily="34" charset="0"/>
                <a:ea typeface="Tahoma" panose="020B0604030504040204" pitchFamily="34" charset="0"/>
                <a:cs typeface="Tahoma" panose="020B0604030504040204" pitchFamily="34" charset="0"/>
              </a:rPr>
              <a:t>Bonnes compétences parentales</a:t>
            </a:r>
            <a:endParaRPr lang="fr-FR" sz="1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29" name="Ellipse 128"/>
          <p:cNvSpPr/>
          <p:nvPr/>
        </p:nvSpPr>
        <p:spPr>
          <a:xfrm>
            <a:off x="5903207" y="3776880"/>
            <a:ext cx="1649023" cy="623735"/>
          </a:xfrm>
          <a:prstGeom prst="ellipse">
            <a:avLst/>
          </a:prstGeom>
          <a:solidFill>
            <a:srgbClr val="77933C"/>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smtClean="0">
                <a:solidFill>
                  <a:srgbClr val="FFFFFF"/>
                </a:solidFill>
                <a:latin typeface="Tahoma" panose="020B0604030504040204" pitchFamily="34" charset="0"/>
                <a:ea typeface="Tahoma" panose="020B0604030504040204" pitchFamily="34" charset="0"/>
                <a:cs typeface="Tahoma" panose="020B0604030504040204" pitchFamily="34" charset="0"/>
              </a:rPr>
              <a:t>Bonne qualité de la relation parents-jeune</a:t>
            </a:r>
            <a:endParaRPr lang="fr-FR" sz="10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30" name="Ellipse 129"/>
          <p:cNvSpPr/>
          <p:nvPr/>
        </p:nvSpPr>
        <p:spPr>
          <a:xfrm>
            <a:off x="3860135" y="7129302"/>
            <a:ext cx="1601627" cy="603671"/>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smtClean="0">
                <a:solidFill>
                  <a:srgbClr val="FFFFFF"/>
                </a:solidFill>
                <a:latin typeface="Tahoma" panose="020B0604030504040204" pitchFamily="34" charset="0"/>
                <a:ea typeface="Tahoma" panose="020B0604030504040204" pitchFamily="34" charset="0"/>
                <a:cs typeface="Tahoma" panose="020B0604030504040204" pitchFamily="34" charset="0"/>
              </a:rPr>
              <a:t>Faibles compétences parentales</a:t>
            </a:r>
            <a:endParaRPr lang="fr-FR" sz="10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32" name="Ellipse 131"/>
          <p:cNvSpPr/>
          <p:nvPr/>
        </p:nvSpPr>
        <p:spPr>
          <a:xfrm>
            <a:off x="5980444" y="7107218"/>
            <a:ext cx="1611445" cy="603671"/>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smtClean="0">
                <a:solidFill>
                  <a:srgbClr val="FFFFFF"/>
                </a:solidFill>
                <a:latin typeface="Tahoma" panose="020B0604030504040204" pitchFamily="34" charset="0"/>
                <a:ea typeface="Tahoma" panose="020B0604030504040204" pitchFamily="34" charset="0"/>
                <a:cs typeface="Tahoma" panose="020B0604030504040204" pitchFamily="34" charset="0"/>
              </a:rPr>
              <a:t>Faible qualité de la relation parent-jeune</a:t>
            </a:r>
            <a:endParaRPr lang="fr-FR" sz="10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cxnSp>
        <p:nvCxnSpPr>
          <p:cNvPr id="105" name="Connecteur droit avec flèche 104"/>
          <p:cNvCxnSpPr>
            <a:stCxn id="72" idx="0"/>
            <a:endCxn id="128" idx="5"/>
          </p:cNvCxnSpPr>
          <p:nvPr/>
        </p:nvCxnSpPr>
        <p:spPr>
          <a:xfrm flipH="1" flipV="1">
            <a:off x="5263539" y="4296745"/>
            <a:ext cx="498490" cy="78210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35" name="Connecteur droit avec flèche 134"/>
          <p:cNvCxnSpPr>
            <a:stCxn id="72" idx="0"/>
            <a:endCxn id="129" idx="3"/>
          </p:cNvCxnSpPr>
          <p:nvPr/>
        </p:nvCxnSpPr>
        <p:spPr>
          <a:xfrm flipV="1">
            <a:off x="5762029" y="4309271"/>
            <a:ext cx="382672" cy="76957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36" name="Connecteur droit avec flèche 135"/>
          <p:cNvCxnSpPr>
            <a:stCxn id="72" idx="2"/>
            <a:endCxn id="132" idx="1"/>
          </p:cNvCxnSpPr>
          <p:nvPr/>
        </p:nvCxnSpPr>
        <p:spPr>
          <a:xfrm>
            <a:off x="5762029" y="6439431"/>
            <a:ext cx="454406" cy="75619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37" name="Connecteur droit avec flèche 136"/>
          <p:cNvCxnSpPr>
            <a:stCxn id="72" idx="2"/>
            <a:endCxn id="130" idx="7"/>
          </p:cNvCxnSpPr>
          <p:nvPr/>
        </p:nvCxnSpPr>
        <p:spPr>
          <a:xfrm flipH="1">
            <a:off x="5227209" y="6439431"/>
            <a:ext cx="534820" cy="77827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3" name="ZoneTexte 72"/>
          <p:cNvSpPr txBox="1"/>
          <p:nvPr/>
        </p:nvSpPr>
        <p:spPr>
          <a:xfrm>
            <a:off x="7954061" y="3394431"/>
            <a:ext cx="615535" cy="4522533"/>
          </a:xfrm>
          <a:prstGeom prst="rect">
            <a:avLst/>
          </a:prstGeom>
          <a:noFill/>
        </p:spPr>
        <p:txBody>
          <a:bodyPr vert="vert270" wrap="square" lIns="91431" tIns="45715" rIns="91431" bIns="45715" rtlCol="0">
            <a:spAutoFit/>
          </a:bodyPr>
          <a:lstStyle/>
          <a:p>
            <a:pPr algn="ctr"/>
            <a:r>
              <a:rPr lang="fr-FR" sz="1400" dirty="0" smtClean="0">
                <a:solidFill>
                  <a:srgbClr val="000000"/>
                </a:solidFill>
                <a:latin typeface="Tahoma" panose="020B0604030504040204" pitchFamily="34" charset="0"/>
                <a:ea typeface="Tahoma" panose="020B0604030504040204" pitchFamily="34" charset="0"/>
                <a:cs typeface="Tahoma" panose="020B0604030504040204" pitchFamily="34" charset="0"/>
              </a:rPr>
              <a:t>Facteurs médiateurs des conflits sur</a:t>
            </a:r>
          </a:p>
          <a:p>
            <a:pPr algn="ctr"/>
            <a:r>
              <a:rPr lang="fr-FR" sz="1400" dirty="0" smtClean="0">
                <a:solidFill>
                  <a:srgbClr val="000000"/>
                </a:solidFill>
                <a:latin typeface="Tahoma" panose="020B0604030504040204" pitchFamily="34" charset="0"/>
                <a:ea typeface="Tahoma" panose="020B0604030504040204" pitchFamily="34" charset="0"/>
                <a:cs typeface="Tahoma" panose="020B0604030504040204" pitchFamily="34" charset="0"/>
              </a:rPr>
              <a:t> l’adaptation de l’enfant</a:t>
            </a:r>
            <a:endParaRPr lang="fr-FR" sz="14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397813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6504" y="5062474"/>
            <a:ext cx="1503316" cy="1341332"/>
          </a:xfrm>
          <a:prstGeom prst="rect">
            <a:avLst/>
          </a:prstGeom>
          <a:solidFill>
            <a:srgbClr val="FF0000"/>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400" b="1" dirty="0" smtClean="0">
                <a:latin typeface="Tahoma" panose="020B0604030504040204" pitchFamily="34" charset="0"/>
                <a:ea typeface="Tahoma" panose="020B0604030504040204" pitchFamily="34" charset="0"/>
                <a:cs typeface="Tahoma" panose="020B0604030504040204" pitchFamily="34" charset="0"/>
              </a:rPr>
              <a:t>Conflit sévère </a:t>
            </a:r>
            <a:r>
              <a:rPr lang="fr-FR" sz="1400" b="1" dirty="0">
                <a:latin typeface="Tahoma" panose="020B0604030504040204" pitchFamily="34" charset="0"/>
                <a:ea typeface="Tahoma" panose="020B0604030504040204" pitchFamily="34" charset="0"/>
                <a:cs typeface="Tahoma" panose="020B0604030504040204" pitchFamily="34" charset="0"/>
              </a:rPr>
              <a:t>de </a:t>
            </a:r>
            <a:r>
              <a:rPr lang="fr-FR" sz="1400" b="1" dirty="0" smtClean="0">
                <a:latin typeface="Tahoma" panose="020B0604030504040204" pitchFamily="34" charset="0"/>
                <a:ea typeface="Tahoma" panose="020B0604030504040204" pitchFamily="34" charset="0"/>
                <a:cs typeface="Tahoma" panose="020B0604030504040204" pitchFamily="34" charset="0"/>
              </a:rPr>
              <a:t>séparation persistant</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
        <p:nvSpPr>
          <p:cNvPr id="49" name="Ellipse 48"/>
          <p:cNvSpPr/>
          <p:nvPr/>
        </p:nvSpPr>
        <p:spPr>
          <a:xfrm>
            <a:off x="13435725" y="2481130"/>
            <a:ext cx="1576069" cy="571931"/>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smtClean="0">
                <a:solidFill>
                  <a:schemeClr val="tx1"/>
                </a:solidFill>
                <a:latin typeface="Tahoma" panose="020B0604030504040204" pitchFamily="34" charset="0"/>
                <a:ea typeface="Tahoma" panose="020B0604030504040204" pitchFamily="34" charset="0"/>
                <a:cs typeface="Tahoma" panose="020B0604030504040204" pitchFamily="34" charset="0"/>
              </a:rPr>
              <a:t>Anxiété aigüe</a:t>
            </a:r>
            <a:endParaRPr lang="fr-FR" sz="10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50" name="Ellipse 49"/>
          <p:cNvSpPr/>
          <p:nvPr/>
        </p:nvSpPr>
        <p:spPr>
          <a:xfrm>
            <a:off x="13463199" y="4051094"/>
            <a:ext cx="1875565" cy="699042"/>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chemeClr val="tx1"/>
                </a:solidFill>
                <a:latin typeface="Tahoma" panose="020B0604030504040204" pitchFamily="34" charset="0"/>
                <a:ea typeface="Tahoma" panose="020B0604030504040204" pitchFamily="34" charset="0"/>
                <a:cs typeface="Tahoma" panose="020B0604030504040204" pitchFamily="34" charset="0"/>
              </a:rPr>
              <a:t>S</a:t>
            </a:r>
            <a:r>
              <a:rPr lang="fr-FR" sz="1000" dirty="0" smtClean="0">
                <a:solidFill>
                  <a:schemeClr val="tx1"/>
                </a:solidFill>
                <a:latin typeface="Tahoma" panose="020B0604030504040204" pitchFamily="34" charset="0"/>
                <a:ea typeface="Tahoma" panose="020B0604030504040204" pitchFamily="34" charset="0"/>
                <a:cs typeface="Tahoma" panose="020B0604030504040204" pitchFamily="34" charset="0"/>
              </a:rPr>
              <a:t>ymptômes </a:t>
            </a:r>
            <a:r>
              <a:rPr lang="fr-FR" sz="1000" dirty="0">
                <a:solidFill>
                  <a:schemeClr val="tx1"/>
                </a:solidFill>
                <a:latin typeface="Tahoma" panose="020B0604030504040204" pitchFamily="34" charset="0"/>
                <a:ea typeface="Tahoma" panose="020B0604030504040204" pitchFamily="34" charset="0"/>
                <a:cs typeface="Tahoma" panose="020B0604030504040204" pitchFamily="34" charset="0"/>
              </a:rPr>
              <a:t>dépressifs</a:t>
            </a:r>
          </a:p>
        </p:txBody>
      </p:sp>
      <p:sp>
        <p:nvSpPr>
          <p:cNvPr id="53" name="Ellipse 52"/>
          <p:cNvSpPr/>
          <p:nvPr/>
        </p:nvSpPr>
        <p:spPr>
          <a:xfrm>
            <a:off x="12441943" y="7666855"/>
            <a:ext cx="2042512" cy="670591"/>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chemeClr val="tx1"/>
                </a:solidFill>
                <a:latin typeface="Tahoma" panose="020B0604030504040204" pitchFamily="34" charset="0"/>
                <a:ea typeface="Tahoma" panose="020B0604030504040204" pitchFamily="34" charset="0"/>
                <a:cs typeface="Tahoma" panose="020B0604030504040204" pitchFamily="34" charset="0"/>
              </a:rPr>
              <a:t>Difficulté dans la régulation des émotions</a:t>
            </a:r>
          </a:p>
        </p:txBody>
      </p:sp>
      <p:sp>
        <p:nvSpPr>
          <p:cNvPr id="54" name="Ellipse 53"/>
          <p:cNvSpPr/>
          <p:nvPr/>
        </p:nvSpPr>
        <p:spPr>
          <a:xfrm>
            <a:off x="10171134" y="1617094"/>
            <a:ext cx="2189397" cy="801406"/>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Apparition de troubles </a:t>
            </a:r>
            <a:r>
              <a:rPr lang="fr-FR" sz="1000" dirty="0" smtClean="0">
                <a:solidFill>
                  <a:srgbClr val="000000"/>
                </a:solidFill>
                <a:latin typeface="Tahoma" panose="020B0604030504040204" pitchFamily="34" charset="0"/>
                <a:ea typeface="Tahoma" panose="020B0604030504040204" pitchFamily="34" charset="0"/>
                <a:cs typeface="Tahoma" panose="020B0604030504040204" pitchFamily="34" charset="0"/>
              </a:rPr>
              <a:t>extériorisés: agression et impulsivité</a:t>
            </a:r>
            <a:endPar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55" name="Ellipse 54"/>
          <p:cNvSpPr/>
          <p:nvPr/>
        </p:nvSpPr>
        <p:spPr>
          <a:xfrm>
            <a:off x="13432214" y="4983386"/>
            <a:ext cx="1982995" cy="654480"/>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chemeClr val="tx1"/>
                </a:solidFill>
                <a:latin typeface="Tahoma" panose="020B0604030504040204" pitchFamily="34" charset="0"/>
                <a:ea typeface="Tahoma" panose="020B0604030504040204" pitchFamily="34" charset="0"/>
                <a:cs typeface="Tahoma" panose="020B0604030504040204" pitchFamily="34" charset="0"/>
              </a:rPr>
              <a:t>Désinvestissement</a:t>
            </a:r>
          </a:p>
          <a:p>
            <a:pPr algn="ctr"/>
            <a:r>
              <a:rPr lang="fr-FR" sz="1000" dirty="0">
                <a:solidFill>
                  <a:schemeClr val="tx1"/>
                </a:solidFill>
                <a:latin typeface="Tahoma" panose="020B0604030504040204" pitchFamily="34" charset="0"/>
                <a:ea typeface="Tahoma" panose="020B0604030504040204" pitchFamily="34" charset="0"/>
                <a:cs typeface="Tahoma" panose="020B0604030504040204" pitchFamily="34" charset="0"/>
              </a:rPr>
              <a:t>face aux tâches scolaires</a:t>
            </a:r>
          </a:p>
        </p:txBody>
      </p:sp>
      <p:sp>
        <p:nvSpPr>
          <p:cNvPr id="56" name="Ellipse 55"/>
          <p:cNvSpPr/>
          <p:nvPr/>
        </p:nvSpPr>
        <p:spPr>
          <a:xfrm>
            <a:off x="13152330" y="6793346"/>
            <a:ext cx="2186434" cy="740968"/>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smtClean="0">
                <a:solidFill>
                  <a:schemeClr val="tx1"/>
                </a:solidFill>
                <a:latin typeface="Tahoma" panose="020B0604030504040204" pitchFamily="34" charset="0"/>
                <a:ea typeface="Tahoma" panose="020B0604030504040204" pitchFamily="34" charset="0"/>
                <a:cs typeface="Tahoma" panose="020B0604030504040204" pitchFamily="34" charset="0"/>
              </a:rPr>
              <a:t>Réactivité physiologique et problèmes </a:t>
            </a:r>
            <a:r>
              <a:rPr lang="fr-FR" sz="1000" dirty="0">
                <a:solidFill>
                  <a:schemeClr val="tx1"/>
                </a:solidFill>
                <a:latin typeface="Tahoma" panose="020B0604030504040204" pitchFamily="34" charset="0"/>
                <a:ea typeface="Tahoma" panose="020B0604030504040204" pitchFamily="34" charset="0"/>
                <a:cs typeface="Tahoma" panose="020B0604030504040204" pitchFamily="34" charset="0"/>
              </a:rPr>
              <a:t>de santé physique</a:t>
            </a:r>
          </a:p>
        </p:txBody>
      </p:sp>
      <p:sp>
        <p:nvSpPr>
          <p:cNvPr id="57" name="Ellipse 56"/>
          <p:cNvSpPr/>
          <p:nvPr/>
        </p:nvSpPr>
        <p:spPr>
          <a:xfrm>
            <a:off x="13432214" y="5851445"/>
            <a:ext cx="1953687" cy="749109"/>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smtClean="0">
                <a:solidFill>
                  <a:schemeClr val="tx1"/>
                </a:solidFill>
                <a:latin typeface="Tahoma" panose="020B0604030504040204" pitchFamily="34" charset="0"/>
                <a:ea typeface="Tahoma" panose="020B0604030504040204" pitchFamily="34" charset="0"/>
                <a:cs typeface="Tahoma" panose="020B0604030504040204" pitchFamily="34" charset="0"/>
              </a:rPr>
              <a:t>Moins bonnes habiletés sociales avec les pairs</a:t>
            </a:r>
            <a:endParaRPr lang="fr-FR" sz="10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cxnSp>
        <p:nvCxnSpPr>
          <p:cNvPr id="60" name="Connecteur droit avec flèche 59"/>
          <p:cNvCxnSpPr>
            <a:stCxn id="2" idx="3"/>
            <a:endCxn id="72" idx="1"/>
          </p:cNvCxnSpPr>
          <p:nvPr/>
        </p:nvCxnSpPr>
        <p:spPr>
          <a:xfrm>
            <a:off x="3919820" y="5733140"/>
            <a:ext cx="745823" cy="2901"/>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86" name="Rectangle 85"/>
          <p:cNvSpPr/>
          <p:nvPr/>
        </p:nvSpPr>
        <p:spPr>
          <a:xfrm>
            <a:off x="255324" y="4675612"/>
            <a:ext cx="1874601" cy="465866"/>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smtClean="0">
                <a:solidFill>
                  <a:schemeClr val="tx1"/>
                </a:solidFill>
                <a:latin typeface="Tahoma" panose="020B0604030504040204" pitchFamily="34" charset="0"/>
                <a:ea typeface="Tahoma" panose="020B0604030504040204" pitchFamily="34" charset="0"/>
                <a:cs typeface="Tahoma" panose="020B0604030504040204" pitchFamily="34" charset="0"/>
              </a:rPr>
              <a:t>Disputes </a:t>
            </a:r>
            <a:r>
              <a:rPr lang="fr-FR" sz="1000" dirty="0">
                <a:solidFill>
                  <a:schemeClr val="tx1"/>
                </a:solidFill>
                <a:latin typeface="Tahoma" panose="020B0604030504040204" pitchFamily="34" charset="0"/>
                <a:ea typeface="Tahoma" panose="020B0604030504040204" pitchFamily="34" charset="0"/>
                <a:cs typeface="Tahoma" panose="020B0604030504040204" pitchFamily="34" charset="0"/>
              </a:rPr>
              <a:t>concernant la garde</a:t>
            </a:r>
          </a:p>
        </p:txBody>
      </p:sp>
      <p:sp>
        <p:nvSpPr>
          <p:cNvPr id="87" name="Rectangle 86"/>
          <p:cNvSpPr/>
          <p:nvPr/>
        </p:nvSpPr>
        <p:spPr>
          <a:xfrm>
            <a:off x="262085" y="7883501"/>
            <a:ext cx="1874601" cy="629183"/>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smtClean="0">
                <a:solidFill>
                  <a:schemeClr val="tx1"/>
                </a:solidFill>
                <a:latin typeface="Tahoma" panose="020B0604030504040204" pitchFamily="34" charset="0"/>
                <a:ea typeface="Tahoma" panose="020B0604030504040204" pitchFamily="34" charset="0"/>
                <a:cs typeface="Tahoma" panose="020B0604030504040204" pitchFamily="34" charset="0"/>
              </a:rPr>
              <a:t>Degré élevé d’hostilité, de colère et d’agressivité</a:t>
            </a:r>
            <a:endParaRPr lang="fr-FR" sz="10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88" name="Rectangle 87"/>
          <p:cNvSpPr/>
          <p:nvPr/>
        </p:nvSpPr>
        <p:spPr>
          <a:xfrm>
            <a:off x="267850" y="2324277"/>
            <a:ext cx="1874601" cy="551253"/>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solidFill>
                  <a:schemeClr val="tx1"/>
                </a:solidFill>
                <a:latin typeface="Tahoma" panose="020B0604030504040204" pitchFamily="34" charset="0"/>
                <a:ea typeface="Tahoma" panose="020B0604030504040204" pitchFamily="34" charset="0"/>
                <a:cs typeface="Tahoma" panose="020B0604030504040204" pitchFamily="34" charset="0"/>
              </a:rPr>
              <a:t>Communication pauvre </a:t>
            </a:r>
            <a:r>
              <a:rPr lang="fr-FR" sz="1000" dirty="0" smtClean="0">
                <a:solidFill>
                  <a:schemeClr val="tx1"/>
                </a:solidFill>
                <a:latin typeface="Tahoma" panose="020B0604030504040204" pitchFamily="34" charset="0"/>
                <a:ea typeface="Tahoma" panose="020B0604030504040204" pitchFamily="34" charset="0"/>
                <a:cs typeface="Tahoma" panose="020B0604030504040204" pitchFamily="34" charset="0"/>
              </a:rPr>
              <a:t>et hautement conflictuelle</a:t>
            </a:r>
            <a:endParaRPr lang="fr-FR" sz="10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89" name="Rectangle 88"/>
          <p:cNvSpPr/>
          <p:nvPr/>
        </p:nvSpPr>
        <p:spPr>
          <a:xfrm>
            <a:off x="262083" y="2972135"/>
            <a:ext cx="1874601" cy="896997"/>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smtClean="0">
                <a:solidFill>
                  <a:schemeClr val="tx1"/>
                </a:solidFill>
                <a:latin typeface="Tahoma" panose="020B0604030504040204" pitchFamily="34" charset="0"/>
                <a:ea typeface="Tahoma" panose="020B0604030504040204" pitchFamily="34" charset="0"/>
                <a:cs typeface="Tahoma" panose="020B0604030504040204" pitchFamily="34" charset="0"/>
              </a:rPr>
              <a:t>Incapacité des ex-conjoints </a:t>
            </a:r>
            <a:r>
              <a:rPr lang="fr-FR" sz="1000" dirty="0">
                <a:solidFill>
                  <a:schemeClr val="tx1"/>
                </a:solidFill>
                <a:latin typeface="Tahoma" panose="020B0604030504040204" pitchFamily="34" charset="0"/>
                <a:ea typeface="Tahoma" panose="020B0604030504040204" pitchFamily="34" charset="0"/>
                <a:cs typeface="Tahoma" panose="020B0604030504040204" pitchFamily="34" charset="0"/>
              </a:rPr>
              <a:t>de coopérer et de communiquer sur le plan de l’éducation des </a:t>
            </a:r>
            <a:r>
              <a:rPr lang="fr-FR" sz="1000" dirty="0" smtClean="0">
                <a:solidFill>
                  <a:schemeClr val="tx1"/>
                </a:solidFill>
                <a:latin typeface="Tahoma" panose="020B0604030504040204" pitchFamily="34" charset="0"/>
                <a:ea typeface="Tahoma" panose="020B0604030504040204" pitchFamily="34" charset="0"/>
                <a:cs typeface="Tahoma" panose="020B0604030504040204" pitchFamily="34" charset="0"/>
              </a:rPr>
              <a:t>enfants</a:t>
            </a:r>
          </a:p>
          <a:p>
            <a:pPr algn="ctr"/>
            <a:r>
              <a:rPr lang="fr-FR" sz="800" dirty="0" smtClean="0">
                <a:solidFill>
                  <a:schemeClr val="tx1"/>
                </a:solidFill>
                <a:latin typeface="Tahoma" panose="020B0604030504040204" pitchFamily="34" charset="0"/>
                <a:ea typeface="Tahoma" panose="020B0604030504040204" pitchFamily="34" charset="0"/>
                <a:cs typeface="Tahoma" panose="020B0604030504040204" pitchFamily="34" charset="0"/>
              </a:rPr>
              <a:t>(échec de la médiation)</a:t>
            </a:r>
            <a:endParaRPr lang="fr-FR" sz="8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90" name="Rectangle 89"/>
          <p:cNvSpPr/>
          <p:nvPr/>
        </p:nvSpPr>
        <p:spPr>
          <a:xfrm>
            <a:off x="255324" y="6452867"/>
            <a:ext cx="1874601" cy="63085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solidFill>
                  <a:schemeClr val="tx1"/>
                </a:solidFill>
                <a:latin typeface="Tahoma" panose="020B0604030504040204" pitchFamily="34" charset="0"/>
                <a:ea typeface="Tahoma" panose="020B0604030504040204" pitchFamily="34" charset="0"/>
                <a:cs typeface="Tahoma" panose="020B0604030504040204" pitchFamily="34" charset="0"/>
              </a:rPr>
              <a:t>Fausses allégations </a:t>
            </a:r>
            <a:r>
              <a:rPr lang="fr-FR" sz="1000" dirty="0" smtClean="0">
                <a:solidFill>
                  <a:schemeClr val="tx1"/>
                </a:solidFill>
                <a:latin typeface="Tahoma" panose="020B0604030504040204" pitchFamily="34" charset="0"/>
                <a:ea typeface="Tahoma" panose="020B0604030504040204" pitchFamily="34" charset="0"/>
                <a:cs typeface="Tahoma" panose="020B0604030504040204" pitchFamily="34" charset="0"/>
              </a:rPr>
              <a:t>de </a:t>
            </a:r>
            <a:r>
              <a:rPr lang="fr-FR" sz="1000" dirty="0">
                <a:solidFill>
                  <a:schemeClr val="tx1"/>
                </a:solidFill>
                <a:latin typeface="Tahoma" panose="020B0604030504040204" pitchFamily="34" charset="0"/>
                <a:ea typeface="Tahoma" panose="020B0604030504040204" pitchFamily="34" charset="0"/>
                <a:cs typeface="Tahoma" panose="020B0604030504040204" pitchFamily="34" charset="0"/>
              </a:rPr>
              <a:t>maltraitance ou de négligence des enfants </a:t>
            </a:r>
          </a:p>
        </p:txBody>
      </p:sp>
      <p:sp>
        <p:nvSpPr>
          <p:cNvPr id="91" name="Rectangle 90"/>
          <p:cNvSpPr/>
          <p:nvPr/>
        </p:nvSpPr>
        <p:spPr>
          <a:xfrm>
            <a:off x="262085" y="7161920"/>
            <a:ext cx="1874601" cy="618929"/>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solidFill>
                  <a:schemeClr val="tx1"/>
                </a:solidFill>
                <a:latin typeface="Tahoma" panose="020B0604030504040204" pitchFamily="34" charset="0"/>
                <a:ea typeface="Tahoma" panose="020B0604030504040204" pitchFamily="34" charset="0"/>
                <a:cs typeface="Tahoma" panose="020B0604030504040204" pitchFamily="34" charset="0"/>
              </a:rPr>
              <a:t>Haut degré de réactivité émotionnelle, blâme et diffamation</a:t>
            </a:r>
          </a:p>
        </p:txBody>
      </p:sp>
      <p:sp>
        <p:nvSpPr>
          <p:cNvPr id="92" name="Rectangle 91"/>
          <p:cNvSpPr/>
          <p:nvPr/>
        </p:nvSpPr>
        <p:spPr>
          <a:xfrm>
            <a:off x="262085" y="3940550"/>
            <a:ext cx="1874601" cy="657424"/>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solidFill>
                  <a:schemeClr val="tx1"/>
                </a:solidFill>
                <a:latin typeface="Tahoma" panose="020B0604030504040204" pitchFamily="34" charset="0"/>
                <a:ea typeface="Tahoma" panose="020B0604030504040204" pitchFamily="34" charset="0"/>
                <a:cs typeface="Tahoma" panose="020B0604030504040204" pitchFamily="34" charset="0"/>
              </a:rPr>
              <a:t>R</a:t>
            </a:r>
            <a:r>
              <a:rPr lang="fr-FR" sz="1000" dirty="0" smtClean="0">
                <a:solidFill>
                  <a:schemeClr val="tx1"/>
                </a:solidFill>
                <a:latin typeface="Tahoma" panose="020B0604030504040204" pitchFamily="34" charset="0"/>
                <a:ea typeface="Tahoma" panose="020B0604030504040204" pitchFamily="34" charset="0"/>
                <a:cs typeface="Tahoma" panose="020B0604030504040204" pitchFamily="34" charset="0"/>
              </a:rPr>
              <a:t>efus </a:t>
            </a:r>
            <a:r>
              <a:rPr lang="fr-FR" sz="1000" dirty="0">
                <a:solidFill>
                  <a:schemeClr val="tx1"/>
                </a:solidFill>
                <a:latin typeface="Tahoma" panose="020B0604030504040204" pitchFamily="34" charset="0"/>
                <a:ea typeface="Tahoma" panose="020B0604030504040204" pitchFamily="34" charset="0"/>
                <a:cs typeface="Tahoma" panose="020B0604030504040204" pitchFamily="34" charset="0"/>
              </a:rPr>
              <a:t>de tout compromis concernant les règles, attentes et demandes</a:t>
            </a:r>
          </a:p>
        </p:txBody>
      </p:sp>
      <p:sp>
        <p:nvSpPr>
          <p:cNvPr id="93" name="Rectangle 92"/>
          <p:cNvSpPr/>
          <p:nvPr/>
        </p:nvSpPr>
        <p:spPr>
          <a:xfrm>
            <a:off x="267850" y="8593320"/>
            <a:ext cx="1874602" cy="618929"/>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solidFill>
                  <a:schemeClr val="tx1"/>
                </a:solidFill>
                <a:latin typeface="Tahoma" panose="020B0604030504040204" pitchFamily="34" charset="0"/>
                <a:ea typeface="Tahoma" panose="020B0604030504040204" pitchFamily="34" charset="0"/>
                <a:cs typeface="Tahoma" panose="020B0604030504040204" pitchFamily="34" charset="0"/>
              </a:rPr>
              <a:t>Présence de violence verbale, physique ou émotionnelle</a:t>
            </a:r>
          </a:p>
        </p:txBody>
      </p:sp>
      <p:sp>
        <p:nvSpPr>
          <p:cNvPr id="95" name="Rectangle 94"/>
          <p:cNvSpPr/>
          <p:nvPr/>
        </p:nvSpPr>
        <p:spPr>
          <a:xfrm>
            <a:off x="111763" y="1273414"/>
            <a:ext cx="2130396" cy="8634673"/>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endParaRPr lang="fr-FR">
              <a:latin typeface="Tahoma" panose="020B0604030504040204" pitchFamily="34" charset="0"/>
              <a:ea typeface="Tahoma" panose="020B0604030504040204" pitchFamily="34" charset="0"/>
              <a:cs typeface="Tahoma" panose="020B0604030504040204" pitchFamily="34" charset="0"/>
            </a:endParaRPr>
          </a:p>
        </p:txBody>
      </p:sp>
      <p:sp>
        <p:nvSpPr>
          <p:cNvPr id="97" name="Rectangle 96"/>
          <p:cNvSpPr/>
          <p:nvPr/>
        </p:nvSpPr>
        <p:spPr>
          <a:xfrm>
            <a:off x="9036010" y="4088747"/>
            <a:ext cx="1225347" cy="990101"/>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50" b="1" dirty="0">
                <a:solidFill>
                  <a:srgbClr val="000000"/>
                </a:solidFill>
                <a:latin typeface="Tahoma" panose="020B0604030504040204" pitchFamily="34" charset="0"/>
                <a:ea typeface="Tahoma" panose="020B0604030504040204" pitchFamily="34" charset="0"/>
                <a:cs typeface="Tahoma" panose="020B0604030504040204" pitchFamily="34" charset="0"/>
              </a:rPr>
              <a:t>C</a:t>
            </a:r>
            <a:r>
              <a:rPr lang="fr-FR" sz="105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onflits </a:t>
            </a:r>
            <a:r>
              <a:rPr lang="fr-FR" sz="1050" b="1" dirty="0">
                <a:solidFill>
                  <a:srgbClr val="000000"/>
                </a:solidFill>
                <a:latin typeface="Tahoma" panose="020B0604030504040204" pitchFamily="34" charset="0"/>
                <a:ea typeface="Tahoma" panose="020B0604030504040204" pitchFamily="34" charset="0"/>
                <a:cs typeface="Tahoma" panose="020B0604030504040204" pitchFamily="34" charset="0"/>
              </a:rPr>
              <a:t>de </a:t>
            </a:r>
            <a:r>
              <a:rPr lang="fr-FR" sz="105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loyauté vécus par le jeune</a:t>
            </a:r>
            <a:endParaRPr lang="fr-FR" sz="105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100" name="Rectangle 99"/>
          <p:cNvSpPr/>
          <p:nvPr/>
        </p:nvSpPr>
        <p:spPr>
          <a:xfrm>
            <a:off x="8902096" y="3834006"/>
            <a:ext cx="1510367" cy="3809099"/>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endParaRPr lang="fr-FR" sz="280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cxnSp>
        <p:nvCxnSpPr>
          <p:cNvPr id="101" name="Connecteur droit avec flèche 100"/>
          <p:cNvCxnSpPr>
            <a:stCxn id="100" idx="3"/>
            <a:endCxn id="50" idx="2"/>
          </p:cNvCxnSpPr>
          <p:nvPr/>
        </p:nvCxnSpPr>
        <p:spPr>
          <a:xfrm flipV="1">
            <a:off x="10412463" y="4400615"/>
            <a:ext cx="3050736" cy="1337941"/>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4" name="Connecteur droit avec flèche 103"/>
          <p:cNvCxnSpPr>
            <a:stCxn id="100" idx="3"/>
            <a:endCxn id="49" idx="2"/>
          </p:cNvCxnSpPr>
          <p:nvPr/>
        </p:nvCxnSpPr>
        <p:spPr>
          <a:xfrm flipV="1">
            <a:off x="10412463" y="2767096"/>
            <a:ext cx="3023262" cy="2971460"/>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10" name="Connecteur droit avec flèche 109"/>
          <p:cNvCxnSpPr>
            <a:stCxn id="100" idx="3"/>
            <a:endCxn id="55" idx="2"/>
          </p:cNvCxnSpPr>
          <p:nvPr/>
        </p:nvCxnSpPr>
        <p:spPr>
          <a:xfrm flipV="1">
            <a:off x="10412463" y="5310626"/>
            <a:ext cx="3019751" cy="427930"/>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13" name="Connecteur droit avec flèche 112"/>
          <p:cNvCxnSpPr>
            <a:stCxn id="100" idx="3"/>
            <a:endCxn id="57" idx="2"/>
          </p:cNvCxnSpPr>
          <p:nvPr/>
        </p:nvCxnSpPr>
        <p:spPr>
          <a:xfrm>
            <a:off x="10412463" y="5738556"/>
            <a:ext cx="3019751" cy="487444"/>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16" name="Connecteur droit avec flèche 115"/>
          <p:cNvCxnSpPr>
            <a:stCxn id="100" idx="3"/>
            <a:endCxn id="56" idx="2"/>
          </p:cNvCxnSpPr>
          <p:nvPr/>
        </p:nvCxnSpPr>
        <p:spPr>
          <a:xfrm>
            <a:off x="10412463" y="5738556"/>
            <a:ext cx="2739867" cy="1425274"/>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19" name="Connecteur droit avec flèche 118"/>
          <p:cNvCxnSpPr>
            <a:stCxn id="100" idx="3"/>
            <a:endCxn id="54" idx="4"/>
          </p:cNvCxnSpPr>
          <p:nvPr/>
        </p:nvCxnSpPr>
        <p:spPr>
          <a:xfrm flipV="1">
            <a:off x="10412463" y="2418500"/>
            <a:ext cx="853370" cy="3320056"/>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3" name="Connecteur droit avec flèche 122"/>
          <p:cNvCxnSpPr>
            <a:stCxn id="100" idx="3"/>
            <a:endCxn id="53" idx="1"/>
          </p:cNvCxnSpPr>
          <p:nvPr/>
        </p:nvCxnSpPr>
        <p:spPr>
          <a:xfrm>
            <a:off x="10412463" y="5738556"/>
            <a:ext cx="2328599" cy="2026505"/>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 name="ZoneTexte 2"/>
          <p:cNvSpPr txBox="1"/>
          <p:nvPr/>
        </p:nvSpPr>
        <p:spPr>
          <a:xfrm>
            <a:off x="233416" y="1323516"/>
            <a:ext cx="1881543" cy="434543"/>
          </a:xfrm>
          <a:prstGeom prst="rect">
            <a:avLst/>
          </a:prstGeom>
          <a:noFill/>
        </p:spPr>
        <p:txBody>
          <a:bodyPr wrap="none" lIns="95060" tIns="47530" rIns="95060" bIns="47530" rtlCol="0">
            <a:spAutoFit/>
          </a:bodyPr>
          <a:lstStyle/>
          <a:p>
            <a:pPr algn="ctr"/>
            <a:r>
              <a:rPr lang="fr-FR" sz="1100" b="1" dirty="0">
                <a:latin typeface="Tahoma" panose="020B0604030504040204" pitchFamily="34" charset="0"/>
                <a:ea typeface="Tahoma" panose="020B0604030504040204" pitchFamily="34" charset="0"/>
                <a:cs typeface="Tahoma" panose="020B0604030504040204" pitchFamily="34" charset="0"/>
              </a:rPr>
              <a:t>Caractéristiques du</a:t>
            </a:r>
          </a:p>
          <a:p>
            <a:pPr algn="ctr"/>
            <a:r>
              <a:rPr lang="fr-FR" sz="1100" b="1" dirty="0">
                <a:latin typeface="Tahoma" panose="020B0604030504040204" pitchFamily="34" charset="0"/>
                <a:ea typeface="Tahoma" panose="020B0604030504040204" pitchFamily="34" charset="0"/>
                <a:cs typeface="Tahoma" panose="020B0604030504040204" pitchFamily="34" charset="0"/>
              </a:rPr>
              <a:t>conflit entre les parents</a:t>
            </a:r>
          </a:p>
        </p:txBody>
      </p:sp>
      <p:sp>
        <p:nvSpPr>
          <p:cNvPr id="80" name="Rectangle 79"/>
          <p:cNvSpPr/>
          <p:nvPr/>
        </p:nvSpPr>
        <p:spPr>
          <a:xfrm>
            <a:off x="255324" y="1762708"/>
            <a:ext cx="1874601" cy="474359"/>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solidFill>
                  <a:schemeClr val="tx1"/>
                </a:solidFill>
                <a:latin typeface="Tahoma" panose="020B0604030504040204" pitchFamily="34" charset="0"/>
                <a:ea typeface="Tahoma" panose="020B0604030504040204" pitchFamily="34" charset="0"/>
                <a:cs typeface="Tahoma" panose="020B0604030504040204" pitchFamily="34" charset="0"/>
              </a:rPr>
              <a:t>Conflit enraciné, chronique et omniprésent</a:t>
            </a:r>
          </a:p>
        </p:txBody>
      </p:sp>
      <p:sp>
        <p:nvSpPr>
          <p:cNvPr id="61" name="Rectangle 60"/>
          <p:cNvSpPr/>
          <p:nvPr/>
        </p:nvSpPr>
        <p:spPr>
          <a:xfrm>
            <a:off x="255324" y="5908584"/>
            <a:ext cx="1874601" cy="468789"/>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solidFill>
                  <a:schemeClr val="tx1"/>
                </a:solidFill>
                <a:latin typeface="Tahoma" panose="020B0604030504040204" pitchFamily="34" charset="0"/>
                <a:ea typeface="Tahoma" panose="020B0604030504040204" pitchFamily="34" charset="0"/>
                <a:cs typeface="Tahoma" panose="020B0604030504040204" pitchFamily="34" charset="0"/>
              </a:rPr>
              <a:t>Perte de concentration sur les besoins de l’enfant</a:t>
            </a:r>
          </a:p>
        </p:txBody>
      </p:sp>
      <p:sp>
        <p:nvSpPr>
          <p:cNvPr id="62" name="Rectangle 61"/>
          <p:cNvSpPr/>
          <p:nvPr/>
        </p:nvSpPr>
        <p:spPr>
          <a:xfrm>
            <a:off x="262085" y="9276437"/>
            <a:ext cx="1867842" cy="562574"/>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1431" tIns="45715" rIns="91431" bIns="45715" rtlCol="0" anchor="ctr"/>
          <a:lstStyle/>
          <a:p>
            <a:pPr algn="ctr"/>
            <a:r>
              <a:rPr lang="fr-FR" sz="1000" dirty="0" smtClean="0">
                <a:solidFill>
                  <a:schemeClr val="tx1"/>
                </a:solidFill>
                <a:latin typeface="Tahoma" panose="020B0604030504040204" pitchFamily="34" charset="0"/>
                <a:ea typeface="Tahoma" panose="020B0604030504040204" pitchFamily="34" charset="0"/>
                <a:cs typeface="Tahoma" panose="020B0604030504040204" pitchFamily="34" charset="0"/>
              </a:rPr>
              <a:t>Comportements </a:t>
            </a:r>
            <a:r>
              <a:rPr lang="fr-FR" sz="1000" dirty="0">
                <a:solidFill>
                  <a:schemeClr val="tx1"/>
                </a:solidFill>
                <a:latin typeface="Tahoma" panose="020B0604030504040204" pitchFamily="34" charset="0"/>
                <a:ea typeface="Tahoma" panose="020B0604030504040204" pitchFamily="34" charset="0"/>
                <a:cs typeface="Tahoma" panose="020B0604030504040204" pitchFamily="34" charset="0"/>
              </a:rPr>
              <a:t>de triangulation de l’enfant</a:t>
            </a:r>
          </a:p>
        </p:txBody>
      </p:sp>
      <p:sp>
        <p:nvSpPr>
          <p:cNvPr id="83" name="ZoneTexte 82"/>
          <p:cNvSpPr txBox="1"/>
          <p:nvPr/>
        </p:nvSpPr>
        <p:spPr>
          <a:xfrm>
            <a:off x="14439204" y="222207"/>
            <a:ext cx="927750" cy="307766"/>
          </a:xfrm>
          <a:prstGeom prst="rect">
            <a:avLst/>
          </a:prstGeom>
          <a:noFill/>
          <a:ln w="12700">
            <a:solidFill>
              <a:schemeClr val="tx1"/>
            </a:solidFill>
            <a:prstDash val="solid"/>
          </a:ln>
        </p:spPr>
        <p:txBody>
          <a:bodyPr wrap="square" lIns="91431" tIns="45715" rIns="91431" bIns="45715" rtlCol="0">
            <a:spAutoFit/>
          </a:bodyPr>
          <a:lstStyle/>
          <a:p>
            <a:pPr algn="ctr"/>
            <a:r>
              <a:rPr lang="fr-FR" sz="1400" b="1" dirty="0">
                <a:latin typeface="Tahoma" panose="020B0604030504040204" pitchFamily="34" charset="0"/>
                <a:ea typeface="Tahoma" panose="020B0604030504040204" pitchFamily="34" charset="0"/>
                <a:cs typeface="Tahoma" panose="020B0604030504040204" pitchFamily="34" charset="0"/>
              </a:rPr>
              <a:t>Carte 3</a:t>
            </a:r>
          </a:p>
        </p:txBody>
      </p:sp>
      <p:sp>
        <p:nvSpPr>
          <p:cNvPr id="124" name="Ellipse 123"/>
          <p:cNvSpPr/>
          <p:nvPr/>
        </p:nvSpPr>
        <p:spPr>
          <a:xfrm>
            <a:off x="13663957" y="3285826"/>
            <a:ext cx="1486461" cy="571931"/>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smtClean="0">
                <a:solidFill>
                  <a:schemeClr val="tx1"/>
                </a:solidFill>
                <a:latin typeface="Tahoma" panose="020B0604030504040204" pitchFamily="34" charset="0"/>
                <a:ea typeface="Tahoma" panose="020B0604030504040204" pitchFamily="34" charset="0"/>
                <a:cs typeface="Tahoma" panose="020B0604030504040204" pitchFamily="34" charset="0"/>
              </a:rPr>
              <a:t>Sentiments</a:t>
            </a:r>
          </a:p>
          <a:p>
            <a:pPr algn="ctr"/>
            <a:r>
              <a:rPr lang="fr-FR" sz="1000" dirty="0">
                <a:solidFill>
                  <a:schemeClr val="tx1"/>
                </a:solidFill>
                <a:latin typeface="Tahoma" panose="020B0604030504040204" pitchFamily="34" charset="0"/>
                <a:ea typeface="Tahoma" panose="020B0604030504040204" pitchFamily="34" charset="0"/>
                <a:cs typeface="Tahoma" panose="020B0604030504040204" pitchFamily="34" charset="0"/>
              </a:rPr>
              <a:t>d</a:t>
            </a:r>
            <a:r>
              <a:rPr lang="fr-FR" sz="1000" dirty="0" smtClean="0">
                <a:solidFill>
                  <a:schemeClr val="tx1"/>
                </a:solidFill>
                <a:latin typeface="Tahoma" panose="020B0604030504040204" pitchFamily="34" charset="0"/>
                <a:ea typeface="Tahoma" panose="020B0604030504040204" pitchFamily="34" charset="0"/>
                <a:cs typeface="Tahoma" panose="020B0604030504040204" pitchFamily="34" charset="0"/>
              </a:rPr>
              <a:t>e perte</a:t>
            </a:r>
            <a:endParaRPr lang="fr-FR" sz="10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cxnSp>
        <p:nvCxnSpPr>
          <p:cNvPr id="131" name="Connecteur droit avec flèche 130"/>
          <p:cNvCxnSpPr>
            <a:stCxn id="100" idx="3"/>
            <a:endCxn id="124" idx="2"/>
          </p:cNvCxnSpPr>
          <p:nvPr/>
        </p:nvCxnSpPr>
        <p:spPr>
          <a:xfrm flipV="1">
            <a:off x="10412463" y="3571792"/>
            <a:ext cx="3251494" cy="2166764"/>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5" name="Rectangle 44"/>
          <p:cNvSpPr/>
          <p:nvPr/>
        </p:nvSpPr>
        <p:spPr>
          <a:xfrm>
            <a:off x="255324" y="5204108"/>
            <a:ext cx="1874601" cy="630870"/>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smtClean="0">
                <a:solidFill>
                  <a:schemeClr val="tx1"/>
                </a:solidFill>
                <a:latin typeface="Tahoma" panose="020B0604030504040204" pitchFamily="34" charset="0"/>
                <a:ea typeface="Tahoma" panose="020B0604030504040204" pitchFamily="34" charset="0"/>
                <a:cs typeface="Tahoma" panose="020B0604030504040204" pitchFamily="34" charset="0"/>
              </a:rPr>
              <a:t>Inquiétudes quant à la capacité de l’autre parent de s’occuper des enfants</a:t>
            </a:r>
            <a:endParaRPr lang="fr-FR" sz="10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63" name="Rectangle 62"/>
          <p:cNvSpPr/>
          <p:nvPr/>
        </p:nvSpPr>
        <p:spPr>
          <a:xfrm>
            <a:off x="9036010" y="5236720"/>
            <a:ext cx="1234345" cy="981413"/>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5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Insécurité émotionnelle du jeune</a:t>
            </a:r>
            <a:endParaRPr lang="fr-FR" sz="105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69" name="Ellipse 68"/>
          <p:cNvSpPr/>
          <p:nvPr/>
        </p:nvSpPr>
        <p:spPr>
          <a:xfrm>
            <a:off x="12517702" y="1762709"/>
            <a:ext cx="1552538" cy="655436"/>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smtClean="0">
                <a:solidFill>
                  <a:schemeClr val="tx1"/>
                </a:solidFill>
                <a:latin typeface="Tahoma" panose="020B0604030504040204" pitchFamily="34" charset="0"/>
                <a:ea typeface="Tahoma" panose="020B0604030504040204" pitchFamily="34" charset="0"/>
                <a:cs typeface="Tahoma" panose="020B0604030504040204" pitchFamily="34" charset="0"/>
              </a:rPr>
              <a:t>Sentiment de culpabilité</a:t>
            </a:r>
            <a:endParaRPr lang="fr-FR" sz="10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71" name="Rectangle 70"/>
          <p:cNvSpPr/>
          <p:nvPr/>
        </p:nvSpPr>
        <p:spPr>
          <a:xfrm>
            <a:off x="9036010" y="6386383"/>
            <a:ext cx="1234345" cy="1079127"/>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5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Sentiment du jeune d’être menacé ou d’être blâmé pour les conflits</a:t>
            </a:r>
            <a:endParaRPr lang="fr-FR" sz="105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72" name="Rectangle 5"/>
          <p:cNvSpPr>
            <a:spLocks noChangeArrowheads="1"/>
          </p:cNvSpPr>
          <p:nvPr/>
        </p:nvSpPr>
        <p:spPr bwMode="auto">
          <a:xfrm>
            <a:off x="4665643" y="5055749"/>
            <a:ext cx="1643558" cy="1360583"/>
          </a:xfrm>
          <a:prstGeom prst="rect">
            <a:avLst/>
          </a:prstGeom>
          <a:solidFill>
            <a:srgbClr val="FF6600"/>
          </a:solidFill>
          <a:ln w="9525">
            <a:solidFill>
              <a:schemeClr val="tx1"/>
            </a:solidFill>
            <a:miter lim="800000"/>
            <a:headEnd/>
            <a:tailEnd/>
          </a:ln>
        </p:spPr>
        <p:txBody>
          <a:bodyPr wrap="none" lIns="136871" tIns="68436" rIns="136871" bIns="68436" anchor="ctr"/>
          <a:lstStyle/>
          <a:p>
            <a:pPr algn="ctr"/>
            <a:r>
              <a:rPr lang="fr-CA" sz="1200" b="1" dirty="0" smtClean="0">
                <a:latin typeface="Tahoma" panose="020B0604030504040204" pitchFamily="34" charset="0"/>
                <a:ea typeface="Tahoma" panose="020B0604030504040204" pitchFamily="34" charset="0"/>
                <a:cs typeface="Tahoma" panose="020B0604030504040204" pitchFamily="34" charset="0"/>
              </a:rPr>
              <a:t>Compétences </a:t>
            </a:r>
          </a:p>
          <a:p>
            <a:pPr algn="ctr">
              <a:spcAft>
                <a:spcPts val="600"/>
              </a:spcAft>
            </a:pPr>
            <a:r>
              <a:rPr lang="fr-CA" sz="1200" b="1" dirty="0">
                <a:latin typeface="Tahoma" panose="020B0604030504040204" pitchFamily="34" charset="0"/>
                <a:ea typeface="Tahoma" panose="020B0604030504040204" pitchFamily="34" charset="0"/>
                <a:cs typeface="Tahoma" panose="020B0604030504040204" pitchFamily="34" charset="0"/>
              </a:rPr>
              <a:t>p</a:t>
            </a:r>
            <a:r>
              <a:rPr lang="fr-CA" sz="1200" b="1" dirty="0" smtClean="0">
                <a:latin typeface="Tahoma" panose="020B0604030504040204" pitchFamily="34" charset="0"/>
                <a:ea typeface="Tahoma" panose="020B0604030504040204" pitchFamily="34" charset="0"/>
                <a:cs typeface="Tahoma" panose="020B0604030504040204" pitchFamily="34" charset="0"/>
              </a:rPr>
              <a:t>arentales / </a:t>
            </a:r>
          </a:p>
          <a:p>
            <a:pPr algn="ctr"/>
            <a:r>
              <a:rPr lang="fr-CA" sz="1200" b="1" dirty="0" smtClean="0">
                <a:latin typeface="Tahoma" panose="020B0604030504040204" pitchFamily="34" charset="0"/>
                <a:ea typeface="Tahoma" panose="020B0604030504040204" pitchFamily="34" charset="0"/>
                <a:cs typeface="Tahoma" panose="020B0604030504040204" pitchFamily="34" charset="0"/>
              </a:rPr>
              <a:t>Qualité</a:t>
            </a:r>
            <a:r>
              <a:rPr lang="fr-CA" sz="1200" b="1" dirty="0">
                <a:latin typeface="Tahoma" panose="020B0604030504040204" pitchFamily="34" charset="0"/>
                <a:ea typeface="Tahoma" panose="020B0604030504040204" pitchFamily="34" charset="0"/>
                <a:cs typeface="Tahoma" panose="020B0604030504040204" pitchFamily="34" charset="0"/>
              </a:rPr>
              <a:t> </a:t>
            </a:r>
            <a:r>
              <a:rPr lang="fr-CA" sz="1200" b="1" dirty="0" smtClean="0">
                <a:latin typeface="Tahoma" panose="020B0604030504040204" pitchFamily="34" charset="0"/>
                <a:ea typeface="Tahoma" panose="020B0604030504040204" pitchFamily="34" charset="0"/>
                <a:cs typeface="Tahoma" panose="020B0604030504040204" pitchFamily="34" charset="0"/>
              </a:rPr>
              <a:t>de la </a:t>
            </a:r>
          </a:p>
          <a:p>
            <a:pPr algn="ctr"/>
            <a:r>
              <a:rPr lang="fr-CA" sz="1200" b="1" dirty="0" smtClean="0">
                <a:latin typeface="Tahoma" panose="020B0604030504040204" pitchFamily="34" charset="0"/>
                <a:ea typeface="Tahoma" panose="020B0604030504040204" pitchFamily="34" charset="0"/>
                <a:cs typeface="Tahoma" panose="020B0604030504040204" pitchFamily="34" charset="0"/>
              </a:rPr>
              <a:t>relation </a:t>
            </a:r>
          </a:p>
          <a:p>
            <a:pPr algn="ctr"/>
            <a:r>
              <a:rPr lang="fr-CA" sz="1200" b="1" dirty="0">
                <a:latin typeface="Tahoma" panose="020B0604030504040204" pitchFamily="34" charset="0"/>
                <a:ea typeface="Tahoma" panose="020B0604030504040204" pitchFamily="34" charset="0"/>
                <a:cs typeface="Tahoma" panose="020B0604030504040204" pitchFamily="34" charset="0"/>
              </a:rPr>
              <a:t>p</a:t>
            </a:r>
            <a:r>
              <a:rPr lang="fr-CA" sz="1200" b="1" dirty="0" smtClean="0">
                <a:latin typeface="Tahoma" panose="020B0604030504040204" pitchFamily="34" charset="0"/>
                <a:ea typeface="Tahoma" panose="020B0604030504040204" pitchFamily="34" charset="0"/>
                <a:cs typeface="Tahoma" panose="020B0604030504040204" pitchFamily="34" charset="0"/>
              </a:rPr>
              <a:t>arents-jeune</a:t>
            </a:r>
            <a:endParaRPr lang="fr-CA" sz="1200" b="1" dirty="0">
              <a:latin typeface="Tahoma" panose="020B0604030504040204" pitchFamily="34" charset="0"/>
              <a:ea typeface="Tahoma" panose="020B0604030504040204" pitchFamily="34" charset="0"/>
              <a:cs typeface="Tahoma" panose="020B0604030504040204" pitchFamily="34" charset="0"/>
            </a:endParaRPr>
          </a:p>
        </p:txBody>
      </p:sp>
      <p:cxnSp>
        <p:nvCxnSpPr>
          <p:cNvPr id="74" name="Connecteur droit avec flèche 73"/>
          <p:cNvCxnSpPr>
            <a:stCxn id="72" idx="3"/>
            <a:endCxn id="100" idx="1"/>
          </p:cNvCxnSpPr>
          <p:nvPr/>
        </p:nvCxnSpPr>
        <p:spPr>
          <a:xfrm>
            <a:off x="6309201" y="5736041"/>
            <a:ext cx="2592895" cy="2515"/>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98" name="Ellipse 97"/>
          <p:cNvSpPr/>
          <p:nvPr/>
        </p:nvSpPr>
        <p:spPr>
          <a:xfrm>
            <a:off x="10901082" y="8401720"/>
            <a:ext cx="2042512" cy="810529"/>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smtClean="0">
                <a:solidFill>
                  <a:schemeClr val="tx1"/>
                </a:solidFill>
                <a:latin typeface="Tahoma" panose="020B0604030504040204" pitchFamily="34" charset="0"/>
                <a:ea typeface="Tahoma" panose="020B0604030504040204" pitchFamily="34" charset="0"/>
                <a:cs typeface="Tahoma" panose="020B0604030504040204" pitchFamily="34" charset="0"/>
              </a:rPr>
              <a:t>Style d’attachement évitant, ambivalent ou désorganisé</a:t>
            </a:r>
            <a:endParaRPr lang="fr-FR" sz="10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cxnSp>
        <p:nvCxnSpPr>
          <p:cNvPr id="102" name="Connecteur droit avec flèche 101"/>
          <p:cNvCxnSpPr>
            <a:stCxn id="100" idx="3"/>
            <a:endCxn id="98" idx="0"/>
          </p:cNvCxnSpPr>
          <p:nvPr/>
        </p:nvCxnSpPr>
        <p:spPr>
          <a:xfrm>
            <a:off x="10412463" y="5738556"/>
            <a:ext cx="1509875" cy="2663164"/>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3" name="Connecteur droit avec flèche 102"/>
          <p:cNvCxnSpPr>
            <a:stCxn id="100" idx="3"/>
            <a:endCxn id="69" idx="3"/>
          </p:cNvCxnSpPr>
          <p:nvPr/>
        </p:nvCxnSpPr>
        <p:spPr>
          <a:xfrm flipV="1">
            <a:off x="10412463" y="2322159"/>
            <a:ext cx="2332603" cy="3416397"/>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58" name="ZoneTexte 57"/>
          <p:cNvSpPr txBox="1"/>
          <p:nvPr/>
        </p:nvSpPr>
        <p:spPr>
          <a:xfrm>
            <a:off x="94274" y="140234"/>
            <a:ext cx="14151273" cy="584755"/>
          </a:xfrm>
          <a:prstGeom prst="rect">
            <a:avLst/>
          </a:prstGeom>
          <a:noFill/>
        </p:spPr>
        <p:txBody>
          <a:bodyPr wrap="square" lIns="91422" tIns="45710" rIns="91422" bIns="45710" rtlCol="0">
            <a:spAutoFit/>
          </a:bodyPr>
          <a:lstStyle/>
          <a:p>
            <a:pPr>
              <a:spcAft>
                <a:spcPts val="600"/>
              </a:spcAft>
            </a:pPr>
            <a:r>
              <a:rPr lang="fr-FR" sz="1600" b="1" dirty="0">
                <a:latin typeface="Tahoma" panose="020B0604030504040204" pitchFamily="34" charset="0"/>
                <a:ea typeface="Tahoma" panose="020B0604030504040204" pitchFamily="34" charset="0"/>
                <a:cs typeface="Tahoma" panose="020B0604030504040204" pitchFamily="34" charset="0"/>
              </a:rPr>
              <a:t>Étape 2: Établir s’il y a présence de </a:t>
            </a:r>
            <a:r>
              <a:rPr lang="fr-FR" sz="1600" b="1" dirty="0" smtClean="0">
                <a:latin typeface="Tahoma" panose="020B0604030504040204" pitchFamily="34" charset="0"/>
                <a:ea typeface="Tahoma" panose="020B0604030504040204" pitchFamily="34" charset="0"/>
                <a:cs typeface="Tahoma" panose="020B0604030504040204" pitchFamily="34" charset="0"/>
              </a:rPr>
              <a:t>facteurs familiaux </a:t>
            </a:r>
            <a:r>
              <a:rPr lang="fr-FR" sz="1600" b="1" dirty="0">
                <a:latin typeface="Tahoma" panose="020B0604030504040204" pitchFamily="34" charset="0"/>
                <a:ea typeface="Tahoma" panose="020B0604030504040204" pitchFamily="34" charset="0"/>
                <a:cs typeface="Tahoma" panose="020B0604030504040204" pitchFamily="34" charset="0"/>
              </a:rPr>
              <a:t>qui réduisent ou qui accentuent l’impact du conflit entre les parents sur l’adaptation des enfants. </a:t>
            </a:r>
          </a:p>
        </p:txBody>
      </p:sp>
      <p:sp>
        <p:nvSpPr>
          <p:cNvPr id="59" name="Rectangle 58"/>
          <p:cNvSpPr/>
          <p:nvPr/>
        </p:nvSpPr>
        <p:spPr>
          <a:xfrm>
            <a:off x="2567507" y="2194894"/>
            <a:ext cx="1697135" cy="618929"/>
          </a:xfrm>
          <a:prstGeom prst="rect">
            <a:avLst/>
          </a:prstGeom>
          <a:solidFill>
            <a:srgbClr val="79973D"/>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smtClean="0">
                <a:latin typeface="Tahoma" panose="020B0604030504040204" pitchFamily="34" charset="0"/>
                <a:ea typeface="Tahoma" panose="020B0604030504040204" pitchFamily="34" charset="0"/>
                <a:cs typeface="Tahoma" panose="020B0604030504040204" pitchFamily="34" charset="0"/>
              </a:rPr>
              <a:t>Capacité des parents à encapsuler les conflits</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64" name="Rectangle 63"/>
          <p:cNvSpPr/>
          <p:nvPr/>
        </p:nvSpPr>
        <p:spPr>
          <a:xfrm>
            <a:off x="4334744" y="2194894"/>
            <a:ext cx="1443022" cy="618929"/>
          </a:xfrm>
          <a:prstGeom prst="rect">
            <a:avLst/>
          </a:prstGeom>
          <a:solidFill>
            <a:srgbClr val="79973D"/>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Bonne relation avec au moins un parent</a:t>
            </a:r>
          </a:p>
        </p:txBody>
      </p:sp>
      <p:sp>
        <p:nvSpPr>
          <p:cNvPr id="65" name="Rectangle 64"/>
          <p:cNvSpPr/>
          <p:nvPr/>
        </p:nvSpPr>
        <p:spPr>
          <a:xfrm>
            <a:off x="5837232" y="2194894"/>
            <a:ext cx="1443022" cy="618929"/>
          </a:xfrm>
          <a:prstGeom prst="rect">
            <a:avLst/>
          </a:prstGeom>
          <a:solidFill>
            <a:srgbClr val="79973D"/>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Relation positive et chaleureuse avec un membre de la fratrie</a:t>
            </a:r>
          </a:p>
        </p:txBody>
      </p:sp>
      <p:sp>
        <p:nvSpPr>
          <p:cNvPr id="66" name="Rectangle 65"/>
          <p:cNvSpPr/>
          <p:nvPr/>
        </p:nvSpPr>
        <p:spPr>
          <a:xfrm>
            <a:off x="2459443" y="2063999"/>
            <a:ext cx="6497234" cy="89272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endParaRPr lang="fr-FR"/>
          </a:p>
        </p:txBody>
      </p:sp>
      <p:sp>
        <p:nvSpPr>
          <p:cNvPr id="67" name="Rectangle 66"/>
          <p:cNvSpPr/>
          <p:nvPr/>
        </p:nvSpPr>
        <p:spPr>
          <a:xfrm>
            <a:off x="7353471" y="2194894"/>
            <a:ext cx="1443022" cy="618929"/>
          </a:xfrm>
          <a:prstGeom prst="rect">
            <a:avLst/>
          </a:prstGeom>
          <a:solidFill>
            <a:srgbClr val="79973D"/>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smtClean="0">
                <a:latin typeface="Tahoma" panose="020B0604030504040204" pitchFamily="34" charset="0"/>
                <a:ea typeface="Tahoma" panose="020B0604030504040204" pitchFamily="34" charset="0"/>
                <a:cs typeface="Tahoma" panose="020B0604030504040204" pitchFamily="34" charset="0"/>
              </a:rPr>
              <a:t>Reconnaissance de l’impact du conflit sur le bien-être du jeune</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68" name="Rectangle 67"/>
          <p:cNvSpPr/>
          <p:nvPr/>
        </p:nvSpPr>
        <p:spPr>
          <a:xfrm>
            <a:off x="2561313" y="8150576"/>
            <a:ext cx="1050549" cy="618927"/>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smtClean="0">
                <a:latin typeface="Tahoma" panose="020B0604030504040204" pitchFamily="34" charset="0"/>
                <a:ea typeface="Tahoma" panose="020B0604030504040204" pitchFamily="34" charset="0"/>
                <a:cs typeface="Tahoma" panose="020B0604030504040204" pitchFamily="34" charset="0"/>
              </a:rPr>
              <a:t>Durée prolongée</a:t>
            </a:r>
          </a:p>
          <a:p>
            <a:pPr algn="ctr"/>
            <a:r>
              <a:rPr lang="fr-FR" sz="1000" dirty="0">
                <a:latin typeface="Tahoma" panose="020B0604030504040204" pitchFamily="34" charset="0"/>
                <a:ea typeface="Tahoma" panose="020B0604030504040204" pitchFamily="34" charset="0"/>
                <a:cs typeface="Tahoma" panose="020B0604030504040204" pitchFamily="34" charset="0"/>
              </a:rPr>
              <a:t>d</a:t>
            </a:r>
            <a:r>
              <a:rPr lang="fr-FR" sz="1000" dirty="0" smtClean="0">
                <a:latin typeface="Tahoma" panose="020B0604030504040204" pitchFamily="34" charset="0"/>
                <a:ea typeface="Tahoma" panose="020B0604030504040204" pitchFamily="34" charset="0"/>
                <a:cs typeface="Tahoma" panose="020B0604030504040204" pitchFamily="34" charset="0"/>
              </a:rPr>
              <a:t>u conflit</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70" name="Rectangle 69"/>
          <p:cNvSpPr/>
          <p:nvPr/>
        </p:nvSpPr>
        <p:spPr>
          <a:xfrm>
            <a:off x="5015002" y="8155061"/>
            <a:ext cx="1231310" cy="618926"/>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smtClean="0">
                <a:latin typeface="Tahoma" panose="020B0604030504040204" pitchFamily="34" charset="0"/>
                <a:ea typeface="Tahoma" panose="020B0604030504040204" pitchFamily="34" charset="0"/>
                <a:cs typeface="Tahoma" panose="020B0604030504040204" pitchFamily="34" charset="0"/>
              </a:rPr>
              <a:t>Comportements aliénants d’un des parents</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73" name="Rectangle 72"/>
          <p:cNvSpPr/>
          <p:nvPr/>
        </p:nvSpPr>
        <p:spPr>
          <a:xfrm>
            <a:off x="2472601" y="8002150"/>
            <a:ext cx="8049262" cy="900634"/>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endParaRPr lang="fr-FR"/>
          </a:p>
        </p:txBody>
      </p:sp>
      <p:sp>
        <p:nvSpPr>
          <p:cNvPr id="75" name="Rectangle 74"/>
          <p:cNvSpPr/>
          <p:nvPr/>
        </p:nvSpPr>
        <p:spPr>
          <a:xfrm>
            <a:off x="3719999" y="8150576"/>
            <a:ext cx="1204033" cy="618927"/>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smtClean="0">
                <a:latin typeface="Tahoma" panose="020B0604030504040204" pitchFamily="34" charset="0"/>
                <a:ea typeface="Tahoma" panose="020B0604030504040204" pitchFamily="34" charset="0"/>
                <a:cs typeface="Tahoma" panose="020B0604030504040204" pitchFamily="34" charset="0"/>
              </a:rPr>
              <a:t>Exposition à la</a:t>
            </a:r>
          </a:p>
          <a:p>
            <a:pPr algn="ctr"/>
            <a:r>
              <a:rPr lang="fr-FR" sz="1000" dirty="0">
                <a:latin typeface="Tahoma" panose="020B0604030504040204" pitchFamily="34" charset="0"/>
                <a:ea typeface="Tahoma" panose="020B0604030504040204" pitchFamily="34" charset="0"/>
                <a:cs typeface="Tahoma" panose="020B0604030504040204" pitchFamily="34" charset="0"/>
              </a:rPr>
              <a:t>v</a:t>
            </a:r>
            <a:r>
              <a:rPr lang="fr-FR" sz="1000" dirty="0" smtClean="0">
                <a:latin typeface="Tahoma" panose="020B0604030504040204" pitchFamily="34" charset="0"/>
                <a:ea typeface="Tahoma" panose="020B0604030504040204" pitchFamily="34" charset="0"/>
                <a:cs typeface="Tahoma" panose="020B0604030504040204" pitchFamily="34" charset="0"/>
              </a:rPr>
              <a:t>iolence conjugale</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76" name="Rectangle 75"/>
          <p:cNvSpPr/>
          <p:nvPr/>
        </p:nvSpPr>
        <p:spPr>
          <a:xfrm>
            <a:off x="6342916" y="8150576"/>
            <a:ext cx="1181052" cy="61892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smtClean="0">
                <a:latin typeface="Tahoma" panose="020B0604030504040204" pitchFamily="34" charset="0"/>
                <a:ea typeface="Tahoma" panose="020B0604030504040204" pitchFamily="34" charset="0"/>
                <a:cs typeface="Tahoma" panose="020B0604030504040204" pitchFamily="34" charset="0"/>
              </a:rPr>
              <a:t>Symptômes dépressifs chez le parent</a:t>
            </a:r>
          </a:p>
        </p:txBody>
      </p:sp>
      <p:sp>
        <p:nvSpPr>
          <p:cNvPr id="77" name="Rectangle 76"/>
          <p:cNvSpPr/>
          <p:nvPr/>
        </p:nvSpPr>
        <p:spPr>
          <a:xfrm>
            <a:off x="7629410" y="8159089"/>
            <a:ext cx="1003289" cy="607890"/>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smtClean="0">
                <a:latin typeface="Tahoma" panose="020B0604030504040204" pitchFamily="34" charset="0"/>
                <a:ea typeface="Tahoma" panose="020B0604030504040204" pitchFamily="34" charset="0"/>
                <a:cs typeface="Tahoma" panose="020B0604030504040204" pitchFamily="34" charset="0"/>
              </a:rPr>
              <a:t>Perte de contact avec un parent</a:t>
            </a:r>
          </a:p>
        </p:txBody>
      </p:sp>
      <p:sp>
        <p:nvSpPr>
          <p:cNvPr id="78" name="Rectangle 77"/>
          <p:cNvSpPr/>
          <p:nvPr/>
        </p:nvSpPr>
        <p:spPr>
          <a:xfrm>
            <a:off x="8723755" y="8159089"/>
            <a:ext cx="1682515" cy="60788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smtClean="0">
                <a:latin typeface="Tahoma" panose="020B0604030504040204" pitchFamily="34" charset="0"/>
                <a:ea typeface="Tahoma" panose="020B0604030504040204" pitchFamily="34" charset="0"/>
                <a:cs typeface="Tahoma" panose="020B0604030504040204" pitchFamily="34" charset="0"/>
              </a:rPr>
              <a:t>Non-reconnaissance de l’impact du conflit sur le bien-être du jeune</a:t>
            </a:r>
          </a:p>
        </p:txBody>
      </p:sp>
      <p:sp>
        <p:nvSpPr>
          <p:cNvPr id="79" name="ZoneTexte 78"/>
          <p:cNvSpPr txBox="1"/>
          <p:nvPr/>
        </p:nvSpPr>
        <p:spPr>
          <a:xfrm>
            <a:off x="2497652" y="8933192"/>
            <a:ext cx="8111894" cy="588431"/>
          </a:xfrm>
          <a:prstGeom prst="rect">
            <a:avLst/>
          </a:prstGeom>
          <a:noFill/>
        </p:spPr>
        <p:txBody>
          <a:bodyPr wrap="square" lIns="95060" tIns="47530" rIns="95060" bIns="47530" rtlCol="0">
            <a:spAutoFit/>
          </a:bodyPr>
          <a:lstStyle/>
          <a:p>
            <a:r>
              <a:rPr lang="fr-FR" sz="1600" b="1" dirty="0">
                <a:latin typeface="Tahoma" panose="020B0604030504040204" pitchFamily="34" charset="0"/>
                <a:ea typeface="Tahoma" panose="020B0604030504040204" pitchFamily="34" charset="0"/>
                <a:cs typeface="Tahoma" panose="020B0604030504040204" pitchFamily="34" charset="0"/>
              </a:rPr>
              <a:t>Facteurs </a:t>
            </a:r>
            <a:r>
              <a:rPr lang="fr-FR" sz="1600" b="1" dirty="0" smtClean="0">
                <a:latin typeface="Tahoma" panose="020B0604030504040204" pitchFamily="34" charset="0"/>
                <a:ea typeface="Tahoma" panose="020B0604030504040204" pitchFamily="34" charset="0"/>
                <a:cs typeface="Tahoma" panose="020B0604030504040204" pitchFamily="34" charset="0"/>
              </a:rPr>
              <a:t>qui peuvent contribuer à accentuer </a:t>
            </a:r>
            <a:r>
              <a:rPr lang="fr-FR" sz="1600" b="1" dirty="0">
                <a:latin typeface="Tahoma" panose="020B0604030504040204" pitchFamily="34" charset="0"/>
                <a:ea typeface="Tahoma" panose="020B0604030504040204" pitchFamily="34" charset="0"/>
                <a:cs typeface="Tahoma" panose="020B0604030504040204" pitchFamily="34" charset="0"/>
              </a:rPr>
              <a:t>l’impact du conflit entre les parents sur </a:t>
            </a:r>
            <a:r>
              <a:rPr lang="fr-FR" sz="1600" b="1" dirty="0" smtClean="0">
                <a:latin typeface="Tahoma" panose="020B0604030504040204" pitchFamily="34" charset="0"/>
                <a:ea typeface="Tahoma" panose="020B0604030504040204" pitchFamily="34" charset="0"/>
                <a:cs typeface="Tahoma" panose="020B0604030504040204" pitchFamily="34" charset="0"/>
              </a:rPr>
              <a:t>l’adaptation </a:t>
            </a:r>
            <a:r>
              <a:rPr lang="fr-FR" sz="1600" b="1" dirty="0">
                <a:latin typeface="Tahoma" panose="020B0604030504040204" pitchFamily="34" charset="0"/>
                <a:ea typeface="Tahoma" panose="020B0604030504040204" pitchFamily="34" charset="0"/>
                <a:cs typeface="Tahoma" panose="020B0604030504040204" pitchFamily="34" charset="0"/>
              </a:rPr>
              <a:t>des enfants</a:t>
            </a:r>
          </a:p>
        </p:txBody>
      </p:sp>
      <p:sp>
        <p:nvSpPr>
          <p:cNvPr id="82" name="ZoneTexte 81"/>
          <p:cNvSpPr txBox="1"/>
          <p:nvPr/>
        </p:nvSpPr>
        <p:spPr>
          <a:xfrm>
            <a:off x="2474548" y="1439250"/>
            <a:ext cx="6891995" cy="588431"/>
          </a:xfrm>
          <a:prstGeom prst="rect">
            <a:avLst/>
          </a:prstGeom>
          <a:noFill/>
        </p:spPr>
        <p:txBody>
          <a:bodyPr wrap="square" lIns="95060" tIns="47530" rIns="95060" bIns="47530" rtlCol="0">
            <a:spAutoFit/>
          </a:bodyPr>
          <a:lstStyle/>
          <a:p>
            <a:r>
              <a:rPr lang="fr-FR" sz="1600" b="1" dirty="0">
                <a:latin typeface="Tahoma" panose="020B0604030504040204" pitchFamily="34" charset="0"/>
                <a:ea typeface="Tahoma" panose="020B0604030504040204" pitchFamily="34" charset="0"/>
                <a:cs typeface="Tahoma" panose="020B0604030504040204" pitchFamily="34" charset="0"/>
              </a:rPr>
              <a:t>Facteurs qui réduisent l’impact du conflit entre les parents sur </a:t>
            </a:r>
            <a:endParaRPr lang="fr-FR" sz="1600" b="1" dirty="0" smtClean="0">
              <a:latin typeface="Tahoma" panose="020B0604030504040204" pitchFamily="34" charset="0"/>
              <a:ea typeface="Tahoma" panose="020B0604030504040204" pitchFamily="34" charset="0"/>
              <a:cs typeface="Tahoma" panose="020B0604030504040204" pitchFamily="34" charset="0"/>
            </a:endParaRPr>
          </a:p>
          <a:p>
            <a:r>
              <a:rPr lang="fr-FR" sz="1600" b="1" dirty="0" smtClean="0">
                <a:latin typeface="Tahoma" panose="020B0604030504040204" pitchFamily="34" charset="0"/>
                <a:ea typeface="Tahoma" panose="020B0604030504040204" pitchFamily="34" charset="0"/>
                <a:cs typeface="Tahoma" panose="020B0604030504040204" pitchFamily="34" charset="0"/>
              </a:rPr>
              <a:t>l’adaptation </a:t>
            </a:r>
            <a:r>
              <a:rPr lang="fr-FR" sz="1600" b="1" dirty="0">
                <a:latin typeface="Tahoma" panose="020B0604030504040204" pitchFamily="34" charset="0"/>
                <a:ea typeface="Tahoma" panose="020B0604030504040204" pitchFamily="34" charset="0"/>
                <a:cs typeface="Tahoma" panose="020B0604030504040204" pitchFamily="34" charset="0"/>
              </a:rPr>
              <a:t>des enfants</a:t>
            </a:r>
          </a:p>
        </p:txBody>
      </p:sp>
      <p:cxnSp>
        <p:nvCxnSpPr>
          <p:cNvPr id="84" name="Connecteur droit avec flèche 83"/>
          <p:cNvCxnSpPr/>
          <p:nvPr/>
        </p:nvCxnSpPr>
        <p:spPr>
          <a:xfrm>
            <a:off x="6918389" y="2972135"/>
            <a:ext cx="15053" cy="2753413"/>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85" name="Connecteur droit avec flèche 84"/>
          <p:cNvCxnSpPr/>
          <p:nvPr/>
        </p:nvCxnSpPr>
        <p:spPr>
          <a:xfrm flipV="1">
            <a:off x="6925915" y="5826393"/>
            <a:ext cx="4724" cy="2175757"/>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81" name="ZoneTexte 80"/>
          <p:cNvSpPr txBox="1"/>
          <p:nvPr/>
        </p:nvSpPr>
        <p:spPr>
          <a:xfrm rot="5400000">
            <a:off x="12475362" y="-1031347"/>
            <a:ext cx="615535" cy="4522533"/>
          </a:xfrm>
          <a:prstGeom prst="rect">
            <a:avLst/>
          </a:prstGeom>
          <a:noFill/>
        </p:spPr>
        <p:txBody>
          <a:bodyPr vert="vert270" wrap="square" lIns="91431" tIns="45715" rIns="91431" bIns="45715" rtlCol="0">
            <a:spAutoFit/>
          </a:bodyPr>
          <a:lstStyle/>
          <a:p>
            <a:pPr algn="ctr"/>
            <a:r>
              <a:rPr lang="fr-FR" sz="14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Manifestations comportementales des difficultés</a:t>
            </a:r>
          </a:p>
          <a:p>
            <a:pPr algn="ctr"/>
            <a:r>
              <a:rPr lang="fr-FR" sz="14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d’adaptation de l’enfant</a:t>
            </a:r>
            <a:endParaRPr lang="fr-FR" sz="14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5230723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ctangle 94"/>
          <p:cNvSpPr/>
          <p:nvPr/>
        </p:nvSpPr>
        <p:spPr>
          <a:xfrm>
            <a:off x="3614686" y="4908114"/>
            <a:ext cx="1342603" cy="1341332"/>
          </a:xfrm>
          <a:prstGeom prst="rect">
            <a:avLst/>
          </a:prstGeom>
          <a:solidFill>
            <a:srgbClr val="95B3D7"/>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400" b="1" dirty="0">
                <a:solidFill>
                  <a:srgbClr val="000000"/>
                </a:solidFill>
                <a:latin typeface="Tahoma" panose="020B0604030504040204" pitchFamily="34" charset="0"/>
                <a:ea typeface="Tahoma" panose="020B0604030504040204" pitchFamily="34" charset="0"/>
                <a:cs typeface="Tahoma" panose="020B0604030504040204" pitchFamily="34" charset="0"/>
              </a:rPr>
              <a:t>Contexte de la séparation</a:t>
            </a:r>
          </a:p>
        </p:txBody>
      </p:sp>
      <p:sp>
        <p:nvSpPr>
          <p:cNvPr id="96" name="Ellipse 95"/>
          <p:cNvSpPr/>
          <p:nvPr/>
        </p:nvSpPr>
        <p:spPr>
          <a:xfrm>
            <a:off x="4872584" y="3734007"/>
            <a:ext cx="2232212" cy="876177"/>
          </a:xfrm>
          <a:prstGeom prst="ellipse">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Séparation inattendue et manque de stabilité émotionnelle de la personne laissée</a:t>
            </a:r>
          </a:p>
        </p:txBody>
      </p:sp>
      <p:sp>
        <p:nvSpPr>
          <p:cNvPr id="97" name="Ellipse 96"/>
          <p:cNvSpPr/>
          <p:nvPr/>
        </p:nvSpPr>
        <p:spPr>
          <a:xfrm>
            <a:off x="1365663" y="3734007"/>
            <a:ext cx="2249024" cy="876177"/>
          </a:xfrm>
          <a:prstGeom prst="ellipse">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Perception d’absence de remords associés à la rupture chez l’autre</a:t>
            </a:r>
          </a:p>
        </p:txBody>
      </p:sp>
      <p:sp>
        <p:nvSpPr>
          <p:cNvPr id="98" name="Ellipse 97"/>
          <p:cNvSpPr/>
          <p:nvPr/>
        </p:nvSpPr>
        <p:spPr>
          <a:xfrm>
            <a:off x="1935679" y="6565029"/>
            <a:ext cx="1575240" cy="653843"/>
          </a:xfrm>
          <a:prstGeom prst="ellipse">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Sentiments d’humiliation et de honte</a:t>
            </a:r>
          </a:p>
        </p:txBody>
      </p:sp>
      <p:sp>
        <p:nvSpPr>
          <p:cNvPr id="99" name="Ellipse 98"/>
          <p:cNvSpPr/>
          <p:nvPr/>
        </p:nvSpPr>
        <p:spPr>
          <a:xfrm>
            <a:off x="3420093" y="7501585"/>
            <a:ext cx="1699566" cy="656209"/>
          </a:xfrm>
          <a:prstGeom prst="ellipse">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Sentiment</a:t>
            </a:r>
          </a:p>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d’avoir </a:t>
            </a:r>
            <a:r>
              <a:rPr lang="fr-FR" sz="1000" dirty="0" smtClean="0">
                <a:solidFill>
                  <a:srgbClr val="000000"/>
                </a:solidFill>
                <a:latin typeface="Tahoma" panose="020B0604030504040204" pitchFamily="34" charset="0"/>
                <a:ea typeface="Tahoma" panose="020B0604030504040204" pitchFamily="34" charset="0"/>
                <a:cs typeface="Tahoma" panose="020B0604030504040204" pitchFamily="34" charset="0"/>
              </a:rPr>
              <a:t>été trahi</a:t>
            </a:r>
            <a:endPar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100" name="Ellipse 99"/>
          <p:cNvSpPr/>
          <p:nvPr/>
        </p:nvSpPr>
        <p:spPr>
          <a:xfrm>
            <a:off x="4872583" y="6630103"/>
            <a:ext cx="1634705" cy="653843"/>
          </a:xfrm>
          <a:prstGeom prst="ellipse">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Sentiment</a:t>
            </a:r>
          </a:p>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de colère élevé</a:t>
            </a:r>
          </a:p>
        </p:txBody>
      </p:sp>
      <p:cxnSp>
        <p:nvCxnSpPr>
          <p:cNvPr id="102" name="Connecteur droit avec flèche 101"/>
          <p:cNvCxnSpPr>
            <a:stCxn id="95" idx="2"/>
            <a:endCxn id="98" idx="6"/>
          </p:cNvCxnSpPr>
          <p:nvPr/>
        </p:nvCxnSpPr>
        <p:spPr>
          <a:xfrm flipH="1">
            <a:off x="3510919" y="6249446"/>
            <a:ext cx="775069" cy="642505"/>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11" name="Connecteur droit avec flèche 110"/>
          <p:cNvCxnSpPr>
            <a:stCxn id="95" idx="0"/>
            <a:endCxn id="96" idx="3"/>
          </p:cNvCxnSpPr>
          <p:nvPr/>
        </p:nvCxnSpPr>
        <p:spPr>
          <a:xfrm flipV="1">
            <a:off x="4285988" y="4481871"/>
            <a:ext cx="913496" cy="426243"/>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12" name="Connecteur droit avec flèche 111"/>
          <p:cNvCxnSpPr>
            <a:stCxn id="95" idx="0"/>
            <a:endCxn id="97" idx="5"/>
          </p:cNvCxnSpPr>
          <p:nvPr/>
        </p:nvCxnSpPr>
        <p:spPr>
          <a:xfrm flipH="1" flipV="1">
            <a:off x="3285325" y="4481871"/>
            <a:ext cx="1000663" cy="426243"/>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15" name="Rectangle 114"/>
          <p:cNvSpPr/>
          <p:nvPr/>
        </p:nvSpPr>
        <p:spPr>
          <a:xfrm>
            <a:off x="13441440" y="4918870"/>
            <a:ext cx="1426466" cy="1341332"/>
          </a:xfrm>
          <a:prstGeom prst="rect">
            <a:avLst/>
          </a:prstGeom>
          <a:solidFill>
            <a:srgbClr val="FF0000"/>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400" b="1" dirty="0">
                <a:latin typeface="Tahoma" panose="020B0604030504040204" pitchFamily="34" charset="0"/>
                <a:ea typeface="Tahoma" panose="020B0604030504040204" pitchFamily="34" charset="0"/>
                <a:cs typeface="Tahoma" panose="020B0604030504040204" pitchFamily="34" charset="0"/>
              </a:rPr>
              <a:t>Conflit sévère de séparation</a:t>
            </a:r>
          </a:p>
        </p:txBody>
      </p:sp>
      <p:cxnSp>
        <p:nvCxnSpPr>
          <p:cNvPr id="127" name="Connecteur droit avec flèche 126"/>
          <p:cNvCxnSpPr>
            <a:stCxn id="95" idx="3"/>
            <a:endCxn id="115" idx="1"/>
          </p:cNvCxnSpPr>
          <p:nvPr/>
        </p:nvCxnSpPr>
        <p:spPr>
          <a:xfrm>
            <a:off x="4957289" y="5578780"/>
            <a:ext cx="8484151" cy="10756"/>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57" name="Ellipse 56"/>
          <p:cNvSpPr/>
          <p:nvPr/>
        </p:nvSpPr>
        <p:spPr>
          <a:xfrm>
            <a:off x="7436722" y="3602542"/>
            <a:ext cx="1682944" cy="784566"/>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Attributions négatives face à l’autre parent</a:t>
            </a:r>
          </a:p>
        </p:txBody>
      </p:sp>
      <p:sp>
        <p:nvSpPr>
          <p:cNvPr id="61" name="Ellipse 60"/>
          <p:cNvSpPr/>
          <p:nvPr/>
        </p:nvSpPr>
        <p:spPr>
          <a:xfrm>
            <a:off x="11224729" y="7845619"/>
            <a:ext cx="1750270" cy="695069"/>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smtClean="0">
                <a:latin typeface="Tahoma" panose="020B0604030504040204" pitchFamily="34" charset="0"/>
                <a:ea typeface="Tahoma" panose="020B0604030504040204" pitchFamily="34" charset="0"/>
                <a:cs typeface="Tahoma" panose="020B0604030504040204" pitchFamily="34" charset="0"/>
              </a:rPr>
              <a:t>Détresse reliée à la perte</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65" name="Ellipse 64"/>
          <p:cNvSpPr/>
          <p:nvPr/>
        </p:nvSpPr>
        <p:spPr>
          <a:xfrm>
            <a:off x="11095160" y="2388208"/>
            <a:ext cx="2119719" cy="860490"/>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Inquiétudes quant à la capacité de l’autre parent de s’occuper des enfants</a:t>
            </a:r>
          </a:p>
        </p:txBody>
      </p:sp>
      <p:sp>
        <p:nvSpPr>
          <p:cNvPr id="67" name="Ellipse 66"/>
          <p:cNvSpPr/>
          <p:nvPr/>
        </p:nvSpPr>
        <p:spPr>
          <a:xfrm>
            <a:off x="9119666" y="1606778"/>
            <a:ext cx="2188821" cy="915056"/>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Difficulté à différencier la relation conjugale et la relation </a:t>
            </a:r>
            <a:r>
              <a:rPr lang="fr-FR" sz="1000" dirty="0" err="1">
                <a:latin typeface="Tahoma" panose="020B0604030504040204" pitchFamily="34" charset="0"/>
                <a:ea typeface="Tahoma" panose="020B0604030504040204" pitchFamily="34" charset="0"/>
                <a:cs typeface="Tahoma" panose="020B0604030504040204" pitchFamily="34" charset="0"/>
              </a:rPr>
              <a:t>coparentale</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101" name="Ellipse 100"/>
          <p:cNvSpPr/>
          <p:nvPr/>
        </p:nvSpPr>
        <p:spPr>
          <a:xfrm>
            <a:off x="7390328" y="6725856"/>
            <a:ext cx="1715821" cy="766025"/>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Insatisfaction concernant le soutien financier</a:t>
            </a:r>
          </a:p>
        </p:txBody>
      </p:sp>
      <p:sp>
        <p:nvSpPr>
          <p:cNvPr id="104" name="Ellipse 103"/>
          <p:cNvSpPr/>
          <p:nvPr/>
        </p:nvSpPr>
        <p:spPr>
          <a:xfrm>
            <a:off x="11592622" y="3648279"/>
            <a:ext cx="1382377" cy="693091"/>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Jeune âge des enfants</a:t>
            </a:r>
          </a:p>
        </p:txBody>
      </p:sp>
      <p:sp>
        <p:nvSpPr>
          <p:cNvPr id="105" name="Ellipse 104"/>
          <p:cNvSpPr/>
          <p:nvPr/>
        </p:nvSpPr>
        <p:spPr>
          <a:xfrm>
            <a:off x="7742712" y="7822002"/>
            <a:ext cx="1597366" cy="67158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Nombre élevé d’enfants</a:t>
            </a:r>
          </a:p>
        </p:txBody>
      </p:sp>
      <p:sp>
        <p:nvSpPr>
          <p:cNvPr id="107" name="Ellipse 106"/>
          <p:cNvSpPr/>
          <p:nvPr/>
        </p:nvSpPr>
        <p:spPr>
          <a:xfrm>
            <a:off x="9199364" y="8553116"/>
            <a:ext cx="1957285" cy="68588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Réticence de l’enfant à visiter l’autre parent</a:t>
            </a:r>
          </a:p>
        </p:txBody>
      </p:sp>
      <p:sp>
        <p:nvSpPr>
          <p:cNvPr id="108" name="Ellipse 107"/>
          <p:cNvSpPr/>
          <p:nvPr/>
        </p:nvSpPr>
        <p:spPr>
          <a:xfrm>
            <a:off x="11389138" y="6524677"/>
            <a:ext cx="2148345" cy="86469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Inquiétudes suite à  l’entrée en scène d’un nouveau conjoint</a:t>
            </a:r>
          </a:p>
        </p:txBody>
      </p:sp>
      <p:cxnSp>
        <p:nvCxnSpPr>
          <p:cNvPr id="110" name="Connecteur droit avec flèche 109"/>
          <p:cNvCxnSpPr>
            <a:stCxn id="142" idx="0"/>
            <a:endCxn id="57" idx="5"/>
          </p:cNvCxnSpPr>
          <p:nvPr/>
        </p:nvCxnSpPr>
        <p:spPr>
          <a:xfrm flipH="1" flipV="1">
            <a:off x="8873205" y="4272211"/>
            <a:ext cx="1336684" cy="867604"/>
          </a:xfrm>
          <a:prstGeom prst="straightConnector1">
            <a:avLst/>
          </a:prstGeom>
          <a:ln w="9525"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23" name="Connecteur droit avec flèche 122"/>
          <p:cNvCxnSpPr>
            <a:stCxn id="142" idx="2"/>
            <a:endCxn id="101" idx="7"/>
          </p:cNvCxnSpPr>
          <p:nvPr/>
        </p:nvCxnSpPr>
        <p:spPr>
          <a:xfrm flipH="1">
            <a:off x="8854873" y="6017744"/>
            <a:ext cx="1355016" cy="820294"/>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29" name="Connecteur droit avec flèche 128"/>
          <p:cNvCxnSpPr>
            <a:stCxn id="142" idx="0"/>
            <a:endCxn id="65" idx="3"/>
          </p:cNvCxnSpPr>
          <p:nvPr/>
        </p:nvCxnSpPr>
        <p:spPr>
          <a:xfrm flipV="1">
            <a:off x="10209889" y="3122682"/>
            <a:ext cx="1195697" cy="2017133"/>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42" name="Rectangle 141"/>
          <p:cNvSpPr/>
          <p:nvPr/>
        </p:nvSpPr>
        <p:spPr>
          <a:xfrm>
            <a:off x="9481667" y="5139815"/>
            <a:ext cx="1456443" cy="87792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400" b="1" dirty="0">
                <a:latin typeface="Tahoma" panose="020B0604030504040204" pitchFamily="34" charset="0"/>
                <a:ea typeface="Tahoma" panose="020B0604030504040204" pitchFamily="34" charset="0"/>
                <a:cs typeface="Tahoma" panose="020B0604030504040204" pitchFamily="34" charset="0"/>
              </a:rPr>
              <a:t>Facteurs aggravants</a:t>
            </a:r>
          </a:p>
        </p:txBody>
      </p:sp>
      <p:cxnSp>
        <p:nvCxnSpPr>
          <p:cNvPr id="143" name="Connecteur droit avec flèche 142"/>
          <p:cNvCxnSpPr>
            <a:stCxn id="142" idx="0"/>
            <a:endCxn id="67" idx="4"/>
          </p:cNvCxnSpPr>
          <p:nvPr/>
        </p:nvCxnSpPr>
        <p:spPr>
          <a:xfrm flipV="1">
            <a:off x="10209889" y="2521834"/>
            <a:ext cx="4188" cy="2617981"/>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51" name="Connecteur droit avec flèche 150"/>
          <p:cNvCxnSpPr>
            <a:stCxn id="142" idx="0"/>
            <a:endCxn id="104" idx="2"/>
          </p:cNvCxnSpPr>
          <p:nvPr/>
        </p:nvCxnSpPr>
        <p:spPr>
          <a:xfrm flipV="1">
            <a:off x="10209889" y="3994825"/>
            <a:ext cx="1382733" cy="1144990"/>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54" name="Connecteur droit avec flèche 153"/>
          <p:cNvCxnSpPr>
            <a:stCxn id="142" idx="2"/>
            <a:endCxn id="105" idx="7"/>
          </p:cNvCxnSpPr>
          <p:nvPr/>
        </p:nvCxnSpPr>
        <p:spPr>
          <a:xfrm flipH="1">
            <a:off x="9106149" y="6017744"/>
            <a:ext cx="1103740" cy="1902610"/>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57" name="Connecteur droit avec flèche 156"/>
          <p:cNvCxnSpPr>
            <a:stCxn id="142" idx="2"/>
            <a:endCxn id="107" idx="0"/>
          </p:cNvCxnSpPr>
          <p:nvPr/>
        </p:nvCxnSpPr>
        <p:spPr>
          <a:xfrm flipH="1">
            <a:off x="10178007" y="6017744"/>
            <a:ext cx="31882" cy="2535372"/>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60" name="Connecteur droit avec flèche 159"/>
          <p:cNvCxnSpPr>
            <a:stCxn id="142" idx="2"/>
            <a:endCxn id="108" idx="2"/>
          </p:cNvCxnSpPr>
          <p:nvPr/>
        </p:nvCxnSpPr>
        <p:spPr>
          <a:xfrm>
            <a:off x="10209889" y="6017744"/>
            <a:ext cx="1179249" cy="939282"/>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16" name="Ellipse 115"/>
          <p:cNvSpPr/>
          <p:nvPr/>
        </p:nvSpPr>
        <p:spPr>
          <a:xfrm>
            <a:off x="7221092" y="2345430"/>
            <a:ext cx="2180590" cy="841894"/>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Difficulté à exprimer des émotions: colère, honte, souffrance</a:t>
            </a:r>
          </a:p>
        </p:txBody>
      </p:sp>
      <p:cxnSp>
        <p:nvCxnSpPr>
          <p:cNvPr id="122" name="Connecteur droit avec flèche 121"/>
          <p:cNvCxnSpPr>
            <a:stCxn id="142" idx="0"/>
            <a:endCxn id="116" idx="5"/>
          </p:cNvCxnSpPr>
          <p:nvPr/>
        </p:nvCxnSpPr>
        <p:spPr>
          <a:xfrm flipH="1" flipV="1">
            <a:off x="9082342" y="3064031"/>
            <a:ext cx="1127547" cy="2075784"/>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28" name="Ellipse 127"/>
          <p:cNvSpPr/>
          <p:nvPr/>
        </p:nvSpPr>
        <p:spPr>
          <a:xfrm>
            <a:off x="3168910" y="2913266"/>
            <a:ext cx="2229612" cy="689276"/>
          </a:xfrm>
          <a:prstGeom prst="ellipse">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Existence d’une relation extraconjugale avant la séparation</a:t>
            </a:r>
          </a:p>
        </p:txBody>
      </p:sp>
      <p:cxnSp>
        <p:nvCxnSpPr>
          <p:cNvPr id="131" name="Connecteur droit avec flèche 130"/>
          <p:cNvCxnSpPr>
            <a:stCxn id="95" idx="0"/>
            <a:endCxn id="128" idx="4"/>
          </p:cNvCxnSpPr>
          <p:nvPr/>
        </p:nvCxnSpPr>
        <p:spPr>
          <a:xfrm flipH="1" flipV="1">
            <a:off x="4283716" y="3602542"/>
            <a:ext cx="2272" cy="1305572"/>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45" name="ZoneTexte 144"/>
          <p:cNvSpPr txBox="1"/>
          <p:nvPr/>
        </p:nvSpPr>
        <p:spPr>
          <a:xfrm>
            <a:off x="39756" y="140236"/>
            <a:ext cx="14352649" cy="584755"/>
          </a:xfrm>
          <a:prstGeom prst="rect">
            <a:avLst/>
          </a:prstGeom>
          <a:noFill/>
        </p:spPr>
        <p:txBody>
          <a:bodyPr wrap="square" lIns="91422" tIns="45710" rIns="91422" bIns="45710" rtlCol="0">
            <a:spAutoFit/>
          </a:bodyPr>
          <a:lstStyle/>
          <a:p>
            <a:pPr>
              <a:spcAft>
                <a:spcPts val="600"/>
              </a:spcAft>
            </a:pPr>
            <a:r>
              <a:rPr lang="fr-FR" sz="1600" b="1" dirty="0">
                <a:latin typeface="Tahoma" panose="020B0604030504040204" pitchFamily="34" charset="0"/>
                <a:ea typeface="Tahoma" panose="020B0604030504040204" pitchFamily="34" charset="0"/>
                <a:cs typeface="Tahoma" panose="020B0604030504040204" pitchFamily="34" charset="0"/>
              </a:rPr>
              <a:t>Étape 3: Documenter le contexte dans lequel la séparation s’est faite et identifier les facteurs qui contribuent à accentuer la sévérité du conflit entre les parents </a:t>
            </a:r>
          </a:p>
        </p:txBody>
      </p:sp>
      <p:sp>
        <p:nvSpPr>
          <p:cNvPr id="147" name="ZoneTexte 146"/>
          <p:cNvSpPr txBox="1"/>
          <p:nvPr/>
        </p:nvSpPr>
        <p:spPr>
          <a:xfrm>
            <a:off x="14499024" y="167305"/>
            <a:ext cx="927750" cy="307766"/>
          </a:xfrm>
          <a:prstGeom prst="rect">
            <a:avLst/>
          </a:prstGeom>
          <a:noFill/>
          <a:ln w="12700">
            <a:solidFill>
              <a:schemeClr val="tx1"/>
            </a:solidFill>
            <a:prstDash val="solid"/>
          </a:ln>
        </p:spPr>
        <p:txBody>
          <a:bodyPr wrap="square" lIns="91431" tIns="45715" rIns="91431" bIns="45715" rtlCol="0">
            <a:spAutoFit/>
          </a:bodyPr>
          <a:lstStyle/>
          <a:p>
            <a:pPr algn="ctr"/>
            <a:r>
              <a:rPr lang="fr-FR" sz="1400" b="1" dirty="0">
                <a:latin typeface="Tahoma" panose="020B0604030504040204" pitchFamily="34" charset="0"/>
                <a:ea typeface="Tahoma" panose="020B0604030504040204" pitchFamily="34" charset="0"/>
                <a:cs typeface="Tahoma" panose="020B0604030504040204" pitchFamily="34" charset="0"/>
              </a:rPr>
              <a:t>Carte </a:t>
            </a:r>
            <a:r>
              <a:rPr lang="fr-FR" sz="1400" b="1" dirty="0" smtClean="0">
                <a:latin typeface="Tahoma" panose="020B0604030504040204" pitchFamily="34" charset="0"/>
                <a:ea typeface="Tahoma" panose="020B0604030504040204" pitchFamily="34" charset="0"/>
                <a:cs typeface="Tahoma" panose="020B0604030504040204" pitchFamily="34" charset="0"/>
              </a:rPr>
              <a:t>4</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
        <p:nvSpPr>
          <p:cNvPr id="153" name="Rectangle 2"/>
          <p:cNvSpPr>
            <a:spLocks noChangeArrowheads="1"/>
          </p:cNvSpPr>
          <p:nvPr/>
        </p:nvSpPr>
        <p:spPr bwMode="auto">
          <a:xfrm>
            <a:off x="139964" y="914400"/>
            <a:ext cx="976245" cy="2343504"/>
          </a:xfrm>
          <a:prstGeom prst="rect">
            <a:avLst/>
          </a:prstGeom>
          <a:solidFill>
            <a:srgbClr val="FFD319"/>
          </a:solidFill>
          <a:ln w="9525">
            <a:solidFill>
              <a:schemeClr val="tx1"/>
            </a:solidFill>
            <a:miter lim="800000"/>
            <a:headEnd/>
            <a:tailEnd/>
          </a:ln>
        </p:spPr>
        <p:txBody>
          <a:bodyPr wrap="none" lIns="136871" tIns="68436" rIns="136871" bIns="68436" anchor="ctr"/>
          <a:lstStyle/>
          <a:p>
            <a:pPr algn="ctr"/>
            <a:r>
              <a:rPr lang="fr-CA" sz="800" b="1" dirty="0">
                <a:latin typeface="Tahoma" panose="020B0604030504040204" pitchFamily="34" charset="0"/>
                <a:ea typeface="Tahoma" panose="020B0604030504040204" pitchFamily="34" charset="0"/>
                <a:cs typeface="Tahoma" panose="020B0604030504040204" pitchFamily="34" charset="0"/>
              </a:rPr>
              <a:t> </a:t>
            </a:r>
            <a:r>
              <a:rPr lang="fr-CA" sz="900" b="1" dirty="0">
                <a:latin typeface="Tahoma" panose="020B0604030504040204" pitchFamily="34" charset="0"/>
                <a:ea typeface="Tahoma" panose="020B0604030504040204" pitchFamily="34" charset="0"/>
                <a:cs typeface="Tahoma" panose="020B0604030504040204" pitchFamily="34" charset="0"/>
              </a:rPr>
              <a:t>Vulnérabilités </a:t>
            </a:r>
          </a:p>
          <a:p>
            <a:pPr algn="ctr"/>
            <a:r>
              <a:rPr lang="fr-CA" sz="900" b="1" dirty="0">
                <a:latin typeface="Tahoma" panose="020B0604030504040204" pitchFamily="34" charset="0"/>
                <a:ea typeface="Tahoma" panose="020B0604030504040204" pitchFamily="34" charset="0"/>
                <a:cs typeface="Tahoma" panose="020B0604030504040204" pitchFamily="34" charset="0"/>
              </a:rPr>
              <a:t>de l’enfant</a:t>
            </a:r>
          </a:p>
          <a:p>
            <a:pPr algn="ctr"/>
            <a:r>
              <a:rPr lang="fr-CA" sz="900" dirty="0">
                <a:latin typeface="Tahoma" panose="020B0604030504040204" pitchFamily="34" charset="0"/>
                <a:ea typeface="Tahoma" panose="020B0604030504040204" pitchFamily="34" charset="0"/>
                <a:cs typeface="Tahoma" panose="020B0604030504040204" pitchFamily="34" charset="0"/>
              </a:rPr>
              <a:t>(</a:t>
            </a:r>
            <a:r>
              <a:rPr lang="fr-CA" sz="900" dirty="0" err="1">
                <a:latin typeface="Tahoma" panose="020B0604030504040204" pitchFamily="34" charset="0"/>
                <a:ea typeface="Tahoma" panose="020B0604030504040204" pitchFamily="34" charset="0"/>
                <a:cs typeface="Tahoma" panose="020B0604030504040204" pitchFamily="34" charset="0"/>
              </a:rPr>
              <a:t>Ontosystème</a:t>
            </a:r>
            <a:r>
              <a:rPr lang="fr-CA" sz="900" dirty="0">
                <a:latin typeface="Tahoma" panose="020B0604030504040204" pitchFamily="34" charset="0"/>
                <a:ea typeface="Tahoma" panose="020B0604030504040204" pitchFamily="34" charset="0"/>
                <a:cs typeface="Tahoma" panose="020B0604030504040204" pitchFamily="34" charset="0"/>
              </a:rPr>
              <a:t>)</a:t>
            </a:r>
          </a:p>
        </p:txBody>
      </p:sp>
      <p:sp>
        <p:nvSpPr>
          <p:cNvPr id="155" name="Rectangle 3"/>
          <p:cNvSpPr>
            <a:spLocks noChangeArrowheads="1"/>
          </p:cNvSpPr>
          <p:nvPr/>
        </p:nvSpPr>
        <p:spPr bwMode="auto">
          <a:xfrm>
            <a:off x="139964" y="6127670"/>
            <a:ext cx="976245" cy="3755366"/>
          </a:xfrm>
          <a:prstGeom prst="rect">
            <a:avLst/>
          </a:prstGeom>
          <a:solidFill>
            <a:srgbClr val="95B3D7"/>
          </a:solidFill>
          <a:ln w="9525">
            <a:solidFill>
              <a:schemeClr val="tx1"/>
            </a:solidFill>
            <a:miter lim="800000"/>
            <a:headEnd/>
            <a:tailEnd/>
          </a:ln>
        </p:spPr>
        <p:txBody>
          <a:bodyPr wrap="none" lIns="136871" tIns="68436" rIns="136871" bIns="68436" anchor="ctr"/>
          <a:lstStyle/>
          <a:p>
            <a:pPr algn="ctr"/>
            <a:r>
              <a:rPr lang="fr-CA" sz="900" b="1" dirty="0">
                <a:solidFill>
                  <a:srgbClr val="000000"/>
                </a:solidFill>
                <a:latin typeface="Tahoma" panose="020B0604030504040204" pitchFamily="34" charset="0"/>
                <a:ea typeface="Tahoma" panose="020B0604030504040204" pitchFamily="34" charset="0"/>
                <a:cs typeface="Tahoma" panose="020B0604030504040204" pitchFamily="34" charset="0"/>
              </a:rPr>
              <a:t>Contexte de la </a:t>
            </a:r>
          </a:p>
          <a:p>
            <a:pPr algn="ctr"/>
            <a:r>
              <a:rPr lang="fr-CA" sz="900" b="1" dirty="0">
                <a:solidFill>
                  <a:srgbClr val="000000"/>
                </a:solidFill>
                <a:latin typeface="Tahoma" panose="020B0604030504040204" pitchFamily="34" charset="0"/>
                <a:ea typeface="Tahoma" panose="020B0604030504040204" pitchFamily="34" charset="0"/>
                <a:cs typeface="Tahoma" panose="020B0604030504040204" pitchFamily="34" charset="0"/>
              </a:rPr>
              <a:t>séparation et</a:t>
            </a:r>
          </a:p>
          <a:p>
            <a:pPr algn="ctr"/>
            <a:r>
              <a:rPr lang="fr-CA" sz="900" b="1" dirty="0">
                <a:solidFill>
                  <a:srgbClr val="000000"/>
                </a:solidFill>
                <a:latin typeface="Tahoma" panose="020B0604030504040204" pitchFamily="34" charset="0"/>
                <a:ea typeface="Tahoma" panose="020B0604030504040204" pitchFamily="34" charset="0"/>
                <a:cs typeface="Tahoma" panose="020B0604030504040204" pitchFamily="34" charset="0"/>
              </a:rPr>
              <a:t>histoire des </a:t>
            </a:r>
          </a:p>
          <a:p>
            <a:pPr algn="ctr"/>
            <a:r>
              <a:rPr lang="fr-CA" sz="900" b="1" dirty="0">
                <a:solidFill>
                  <a:srgbClr val="000000"/>
                </a:solidFill>
                <a:latin typeface="Tahoma" panose="020B0604030504040204" pitchFamily="34" charset="0"/>
                <a:ea typeface="Tahoma" panose="020B0604030504040204" pitchFamily="34" charset="0"/>
                <a:cs typeface="Tahoma" panose="020B0604030504040204" pitchFamily="34" charset="0"/>
              </a:rPr>
              <a:t>parents</a:t>
            </a:r>
          </a:p>
          <a:p>
            <a:pPr algn="ctr"/>
            <a:r>
              <a:rPr lang="fr-CA" sz="900" dirty="0">
                <a:solidFill>
                  <a:srgbClr val="000000"/>
                </a:solidFill>
                <a:latin typeface="Tahoma" panose="020B0604030504040204" pitchFamily="34" charset="0"/>
                <a:ea typeface="Tahoma" panose="020B0604030504040204" pitchFamily="34" charset="0"/>
                <a:cs typeface="Tahoma" panose="020B0604030504040204" pitchFamily="34" charset="0"/>
              </a:rPr>
              <a:t>(</a:t>
            </a:r>
            <a:r>
              <a:rPr lang="fr-CA" sz="900" dirty="0" err="1">
                <a:solidFill>
                  <a:srgbClr val="000000"/>
                </a:solidFill>
                <a:latin typeface="Tahoma" panose="020B0604030504040204" pitchFamily="34" charset="0"/>
                <a:ea typeface="Tahoma" panose="020B0604030504040204" pitchFamily="34" charset="0"/>
                <a:cs typeface="Tahoma" panose="020B0604030504040204" pitchFamily="34" charset="0"/>
              </a:rPr>
              <a:t>Chronosystème</a:t>
            </a:r>
            <a:r>
              <a:rPr lang="fr-CA" sz="900" dirty="0">
                <a:solidFill>
                  <a:srgbClr val="000000"/>
                </a:solidFill>
                <a:latin typeface="Tahoma" panose="020B0604030504040204" pitchFamily="34" charset="0"/>
                <a:ea typeface="Tahoma" panose="020B0604030504040204" pitchFamily="34" charset="0"/>
                <a:cs typeface="Tahoma" panose="020B0604030504040204" pitchFamily="34" charset="0"/>
              </a:rPr>
              <a:t>)</a:t>
            </a:r>
          </a:p>
        </p:txBody>
      </p:sp>
      <p:sp>
        <p:nvSpPr>
          <p:cNvPr id="156" name="Rectangle 5"/>
          <p:cNvSpPr>
            <a:spLocks noChangeArrowheads="1"/>
          </p:cNvSpPr>
          <p:nvPr/>
        </p:nvSpPr>
        <p:spPr bwMode="auto">
          <a:xfrm>
            <a:off x="139964" y="3403163"/>
            <a:ext cx="976245" cy="2519723"/>
          </a:xfrm>
          <a:prstGeom prst="rect">
            <a:avLst/>
          </a:prstGeom>
          <a:solidFill>
            <a:srgbClr val="FF6600"/>
          </a:solidFill>
          <a:ln w="9525">
            <a:solidFill>
              <a:schemeClr val="tx1"/>
            </a:solidFill>
            <a:miter lim="800000"/>
            <a:headEnd/>
            <a:tailEnd/>
          </a:ln>
        </p:spPr>
        <p:txBody>
          <a:bodyPr wrap="none" lIns="136871" tIns="68436" rIns="136871" bIns="68436" anchor="ctr"/>
          <a:lstStyle/>
          <a:p>
            <a:pPr algn="ctr"/>
            <a:r>
              <a:rPr lang="fr-CA" sz="900" b="1" dirty="0">
                <a:solidFill>
                  <a:srgbClr val="000000"/>
                </a:solidFill>
                <a:latin typeface="Tahoma" panose="020B0604030504040204" pitchFamily="34" charset="0"/>
                <a:ea typeface="Tahoma" panose="020B0604030504040204" pitchFamily="34" charset="0"/>
                <a:cs typeface="Tahoma" panose="020B0604030504040204" pitchFamily="34" charset="0"/>
              </a:rPr>
              <a:t>Vulnérabilités </a:t>
            </a:r>
          </a:p>
          <a:p>
            <a:pPr algn="ctr"/>
            <a:r>
              <a:rPr lang="fr-CA" sz="900" b="1" dirty="0">
                <a:solidFill>
                  <a:srgbClr val="000000"/>
                </a:solidFill>
                <a:latin typeface="Tahoma" panose="020B0604030504040204" pitchFamily="34" charset="0"/>
                <a:ea typeface="Tahoma" panose="020B0604030504040204" pitchFamily="34" charset="0"/>
                <a:cs typeface="Tahoma" panose="020B0604030504040204" pitchFamily="34" charset="0"/>
              </a:rPr>
              <a:t>des parents</a:t>
            </a:r>
          </a:p>
          <a:p>
            <a:pPr algn="ctr"/>
            <a:r>
              <a:rPr lang="fr-CA" sz="900" dirty="0">
                <a:solidFill>
                  <a:srgbClr val="000000"/>
                </a:solidFill>
                <a:latin typeface="Tahoma" panose="020B0604030504040204" pitchFamily="34" charset="0"/>
                <a:ea typeface="Tahoma" panose="020B0604030504040204" pitchFamily="34" charset="0"/>
                <a:cs typeface="Tahoma" panose="020B0604030504040204" pitchFamily="34" charset="0"/>
              </a:rPr>
              <a:t>(Microsystème)</a:t>
            </a:r>
          </a:p>
        </p:txBody>
      </p:sp>
      <p:cxnSp>
        <p:nvCxnSpPr>
          <p:cNvPr id="63" name="Connecteur droit avec flèche 62"/>
          <p:cNvCxnSpPr>
            <a:stCxn id="95" idx="2"/>
            <a:endCxn id="99" idx="0"/>
          </p:cNvCxnSpPr>
          <p:nvPr/>
        </p:nvCxnSpPr>
        <p:spPr>
          <a:xfrm flipH="1">
            <a:off x="4269876" y="6249446"/>
            <a:ext cx="16112" cy="1252139"/>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68" name="Connecteur droit avec flèche 67"/>
          <p:cNvCxnSpPr>
            <a:stCxn id="95" idx="2"/>
            <a:endCxn id="100" idx="1"/>
          </p:cNvCxnSpPr>
          <p:nvPr/>
        </p:nvCxnSpPr>
        <p:spPr>
          <a:xfrm>
            <a:off x="4285988" y="6249446"/>
            <a:ext cx="825992" cy="476410"/>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13" name="Connecteur droit avec flèche 112"/>
          <p:cNvCxnSpPr>
            <a:stCxn id="142" idx="2"/>
            <a:endCxn id="61" idx="1"/>
          </p:cNvCxnSpPr>
          <p:nvPr/>
        </p:nvCxnSpPr>
        <p:spPr>
          <a:xfrm>
            <a:off x="10209889" y="6017744"/>
            <a:ext cx="1271161" cy="1929665"/>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3" name="ZoneTexte 2"/>
          <p:cNvSpPr txBox="1"/>
          <p:nvPr/>
        </p:nvSpPr>
        <p:spPr>
          <a:xfrm>
            <a:off x="8692237" y="1019952"/>
            <a:ext cx="3395481" cy="338554"/>
          </a:xfrm>
          <a:prstGeom prst="rect">
            <a:avLst/>
          </a:prstGeom>
          <a:noFill/>
        </p:spPr>
        <p:txBody>
          <a:bodyPr wrap="none" rtlCol="0">
            <a:spAutoFit/>
          </a:bodyPr>
          <a:lstStyle/>
          <a:p>
            <a:r>
              <a:rPr lang="fr-FR" sz="1600" b="1" dirty="0" smtClean="0">
                <a:latin typeface="Tahoma" panose="020B0604030504040204" pitchFamily="34" charset="0"/>
                <a:ea typeface="Tahoma" panose="020B0604030504040204" pitchFamily="34" charset="0"/>
                <a:cs typeface="Tahoma" panose="020B0604030504040204" pitchFamily="34" charset="0"/>
              </a:rPr>
              <a:t>Facteurs de maintien du conflit</a:t>
            </a:r>
            <a:endParaRPr lang="fr-FR" sz="1600" b="1" dirty="0">
              <a:latin typeface="Tahoma" panose="020B0604030504040204" pitchFamily="34" charset="0"/>
              <a:ea typeface="Tahoma" panose="020B0604030504040204" pitchFamily="34" charset="0"/>
              <a:cs typeface="Tahoma" panose="020B0604030504040204" pitchFamily="34" charset="0"/>
            </a:endParaRPr>
          </a:p>
        </p:txBody>
      </p:sp>
      <p:sp>
        <p:nvSpPr>
          <p:cNvPr id="50" name="ZoneTexte 49"/>
          <p:cNvSpPr txBox="1"/>
          <p:nvPr/>
        </p:nvSpPr>
        <p:spPr>
          <a:xfrm>
            <a:off x="2683708" y="2240608"/>
            <a:ext cx="3405099" cy="338554"/>
          </a:xfrm>
          <a:prstGeom prst="rect">
            <a:avLst/>
          </a:prstGeom>
          <a:noFill/>
        </p:spPr>
        <p:txBody>
          <a:bodyPr wrap="none" rtlCol="0">
            <a:spAutoFit/>
          </a:bodyPr>
          <a:lstStyle/>
          <a:p>
            <a:r>
              <a:rPr lang="fr-FR" sz="1600" b="1" dirty="0" smtClean="0">
                <a:latin typeface="Tahoma" panose="020B0604030504040204" pitchFamily="34" charset="0"/>
                <a:ea typeface="Tahoma" panose="020B0604030504040204" pitchFamily="34" charset="0"/>
                <a:cs typeface="Tahoma" panose="020B0604030504040204" pitchFamily="34" charset="0"/>
              </a:rPr>
              <a:t>Facteurs précipitants du conflit</a:t>
            </a:r>
            <a:endParaRPr lang="fr-FR" sz="1600"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340821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14422" y="4797054"/>
            <a:ext cx="1604826" cy="1341332"/>
          </a:xfrm>
          <a:prstGeom prst="rect">
            <a:avLst/>
          </a:prstGeom>
          <a:solidFill>
            <a:srgbClr val="FF6600"/>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rPr>
              <a:t>Expériences traumatiques pouvant nuire à l’établissement de liens de confiance</a:t>
            </a:r>
          </a:p>
        </p:txBody>
      </p:sp>
      <p:sp>
        <p:nvSpPr>
          <p:cNvPr id="3" name="Ellipse 2"/>
          <p:cNvSpPr/>
          <p:nvPr/>
        </p:nvSpPr>
        <p:spPr>
          <a:xfrm>
            <a:off x="2135020" y="3641748"/>
            <a:ext cx="1363630" cy="766025"/>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Abus ou négligence</a:t>
            </a:r>
          </a:p>
        </p:txBody>
      </p:sp>
      <p:sp>
        <p:nvSpPr>
          <p:cNvPr id="4" name="Ellipse 3"/>
          <p:cNvSpPr/>
          <p:nvPr/>
        </p:nvSpPr>
        <p:spPr>
          <a:xfrm>
            <a:off x="2041593" y="6515731"/>
            <a:ext cx="1550485" cy="766025"/>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Perte, abandon ou séparation</a:t>
            </a:r>
          </a:p>
        </p:txBody>
      </p:sp>
      <p:sp>
        <p:nvSpPr>
          <p:cNvPr id="5" name="Rectangle 4"/>
          <p:cNvSpPr/>
          <p:nvPr/>
        </p:nvSpPr>
        <p:spPr>
          <a:xfrm>
            <a:off x="4277937" y="3466871"/>
            <a:ext cx="1342603" cy="1787973"/>
          </a:xfrm>
          <a:prstGeom prst="rect">
            <a:avLst/>
          </a:prstGeom>
          <a:solidFill>
            <a:srgbClr val="FF6600"/>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rPr>
              <a:t>Vulnérabilités personnelles du ou des parents</a:t>
            </a:r>
          </a:p>
        </p:txBody>
      </p:sp>
      <p:sp>
        <p:nvSpPr>
          <p:cNvPr id="6" name="Rectangle 5"/>
          <p:cNvSpPr/>
          <p:nvPr/>
        </p:nvSpPr>
        <p:spPr>
          <a:xfrm>
            <a:off x="4297663" y="5642329"/>
            <a:ext cx="1342603" cy="1848536"/>
          </a:xfrm>
          <a:prstGeom prst="rect">
            <a:avLst/>
          </a:prstGeom>
          <a:solidFill>
            <a:srgbClr val="FF6600"/>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1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Traits ou trouble </a:t>
            </a:r>
            <a:r>
              <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rPr>
              <a:t>de personnalité et problèmes personnels du ou des parents</a:t>
            </a:r>
          </a:p>
        </p:txBody>
      </p:sp>
      <p:sp>
        <p:nvSpPr>
          <p:cNvPr id="7" name="Ellipse 6"/>
          <p:cNvSpPr/>
          <p:nvPr/>
        </p:nvSpPr>
        <p:spPr>
          <a:xfrm>
            <a:off x="3059235" y="2273878"/>
            <a:ext cx="1711219" cy="627172"/>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Trouble de l’attachement</a:t>
            </a:r>
          </a:p>
        </p:txBody>
      </p:sp>
      <p:cxnSp>
        <p:nvCxnSpPr>
          <p:cNvPr id="9" name="Connecteur droit avec flèche 8"/>
          <p:cNvCxnSpPr>
            <a:stCxn id="2" idx="0"/>
            <a:endCxn id="3" idx="4"/>
          </p:cNvCxnSpPr>
          <p:nvPr/>
        </p:nvCxnSpPr>
        <p:spPr>
          <a:xfrm flipV="1">
            <a:off x="2816835" y="4407773"/>
            <a:ext cx="0" cy="389281"/>
          </a:xfrm>
          <a:prstGeom prst="straightConnector1">
            <a:avLst/>
          </a:prstGeom>
          <a:ln w="9525"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 name="Connecteur droit avec flèche 10"/>
          <p:cNvCxnSpPr>
            <a:stCxn id="2" idx="2"/>
            <a:endCxn id="4" idx="0"/>
          </p:cNvCxnSpPr>
          <p:nvPr/>
        </p:nvCxnSpPr>
        <p:spPr>
          <a:xfrm>
            <a:off x="2816835" y="6138386"/>
            <a:ext cx="1" cy="377345"/>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7" name="Connecteur droit avec flèche 16"/>
          <p:cNvCxnSpPr>
            <a:stCxn id="5" idx="0"/>
            <a:endCxn id="7" idx="5"/>
          </p:cNvCxnSpPr>
          <p:nvPr/>
        </p:nvCxnSpPr>
        <p:spPr>
          <a:xfrm flipH="1" flipV="1">
            <a:off x="4519852" y="2809203"/>
            <a:ext cx="429387" cy="657668"/>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4210443" y="3298385"/>
            <a:ext cx="1491511" cy="433662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endParaRPr lang="fr-FR">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20" name="Ellipse 19"/>
          <p:cNvSpPr/>
          <p:nvPr/>
        </p:nvSpPr>
        <p:spPr>
          <a:xfrm>
            <a:off x="1781151" y="7613957"/>
            <a:ext cx="1717499" cy="588026"/>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Personnalité </a:t>
            </a:r>
            <a:r>
              <a:rPr lang="fr-FR" sz="1000" dirty="0" smtClean="0">
                <a:solidFill>
                  <a:srgbClr val="000000"/>
                </a:solidFill>
                <a:latin typeface="Tahoma" panose="020B0604030504040204" pitchFamily="34" charset="0"/>
                <a:ea typeface="Tahoma" panose="020B0604030504040204" pitchFamily="34" charset="0"/>
                <a:cs typeface="Tahoma" panose="020B0604030504040204" pitchFamily="34" charset="0"/>
              </a:rPr>
              <a:t>narcissique</a:t>
            </a:r>
            <a:endPar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21" name="Ellipse 20"/>
          <p:cNvSpPr/>
          <p:nvPr/>
        </p:nvSpPr>
        <p:spPr>
          <a:xfrm>
            <a:off x="2754928" y="8988331"/>
            <a:ext cx="1455515" cy="618760"/>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P</a:t>
            </a:r>
            <a:r>
              <a:rPr lang="fr-FR" sz="1000" dirty="0" smtClean="0">
                <a:solidFill>
                  <a:srgbClr val="000000"/>
                </a:solidFill>
                <a:latin typeface="Tahoma" panose="020B0604030504040204" pitchFamily="34" charset="0"/>
                <a:ea typeface="Tahoma" panose="020B0604030504040204" pitchFamily="34" charset="0"/>
                <a:cs typeface="Tahoma" panose="020B0604030504040204" pitchFamily="34" charset="0"/>
              </a:rPr>
              <a:t>ersonnalité</a:t>
            </a:r>
            <a:endPar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limite</a:t>
            </a:r>
          </a:p>
        </p:txBody>
      </p:sp>
      <p:sp>
        <p:nvSpPr>
          <p:cNvPr id="22" name="Ellipse 21"/>
          <p:cNvSpPr/>
          <p:nvPr/>
        </p:nvSpPr>
        <p:spPr>
          <a:xfrm>
            <a:off x="5738249" y="9008602"/>
            <a:ext cx="1455515" cy="645190"/>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Instabilité émotionnelle</a:t>
            </a:r>
          </a:p>
        </p:txBody>
      </p:sp>
      <p:sp>
        <p:nvSpPr>
          <p:cNvPr id="23" name="Ellipse 22"/>
          <p:cNvSpPr/>
          <p:nvPr/>
        </p:nvSpPr>
        <p:spPr>
          <a:xfrm>
            <a:off x="6159600" y="8318504"/>
            <a:ext cx="1455515" cy="618760"/>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Abus de substances</a:t>
            </a:r>
          </a:p>
        </p:txBody>
      </p:sp>
      <p:sp>
        <p:nvSpPr>
          <p:cNvPr id="24" name="Ellipse 23"/>
          <p:cNvSpPr/>
          <p:nvPr/>
        </p:nvSpPr>
        <p:spPr>
          <a:xfrm>
            <a:off x="6324246" y="7510600"/>
            <a:ext cx="1455515" cy="666648"/>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Centrés sur leurs propres besoins</a:t>
            </a:r>
          </a:p>
        </p:txBody>
      </p:sp>
      <p:cxnSp>
        <p:nvCxnSpPr>
          <p:cNvPr id="26" name="Connecteur droit avec flèche 25"/>
          <p:cNvCxnSpPr>
            <a:stCxn id="6" idx="2"/>
            <a:endCxn id="20" idx="6"/>
          </p:cNvCxnSpPr>
          <p:nvPr/>
        </p:nvCxnSpPr>
        <p:spPr>
          <a:xfrm flipH="1">
            <a:off x="3498650" y="7490865"/>
            <a:ext cx="1470315" cy="417105"/>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27" name="Connecteur droit avec flèche 26"/>
          <p:cNvCxnSpPr>
            <a:stCxn id="6" idx="2"/>
            <a:endCxn id="21" idx="7"/>
          </p:cNvCxnSpPr>
          <p:nvPr/>
        </p:nvCxnSpPr>
        <p:spPr>
          <a:xfrm flipH="1">
            <a:off x="3997288" y="7490865"/>
            <a:ext cx="971677" cy="1588081"/>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30" name="Connecteur droit avec flèche 29"/>
          <p:cNvCxnSpPr>
            <a:stCxn id="6" idx="2"/>
            <a:endCxn id="22" idx="1"/>
          </p:cNvCxnSpPr>
          <p:nvPr/>
        </p:nvCxnSpPr>
        <p:spPr>
          <a:xfrm>
            <a:off x="4968965" y="7490865"/>
            <a:ext cx="982439" cy="1612223"/>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33" name="Connecteur droit avec flèche 32"/>
          <p:cNvCxnSpPr>
            <a:stCxn id="6" idx="2"/>
            <a:endCxn id="23" idx="1"/>
          </p:cNvCxnSpPr>
          <p:nvPr/>
        </p:nvCxnSpPr>
        <p:spPr>
          <a:xfrm>
            <a:off x="4968965" y="7490865"/>
            <a:ext cx="1403790" cy="918254"/>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36" name="Connecteur droit avec flèche 35"/>
          <p:cNvCxnSpPr>
            <a:stCxn id="6" idx="2"/>
            <a:endCxn id="24" idx="2"/>
          </p:cNvCxnSpPr>
          <p:nvPr/>
        </p:nvCxnSpPr>
        <p:spPr>
          <a:xfrm>
            <a:off x="4968965" y="7490865"/>
            <a:ext cx="1355281" cy="353059"/>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45" name="Rectangle 44"/>
          <p:cNvSpPr/>
          <p:nvPr/>
        </p:nvSpPr>
        <p:spPr>
          <a:xfrm>
            <a:off x="8947648" y="3461951"/>
            <a:ext cx="1342603" cy="1787973"/>
          </a:xfrm>
          <a:prstGeom prst="rect">
            <a:avLst/>
          </a:prstGeom>
          <a:solidFill>
            <a:srgbClr val="95B3D7"/>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rPr>
              <a:t>Difficultés conjugales avant la </a:t>
            </a:r>
            <a:r>
              <a:rPr lang="fr-FR" sz="11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séparation</a:t>
            </a:r>
            <a:endPar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46" name="Rectangle 45"/>
          <p:cNvSpPr/>
          <p:nvPr/>
        </p:nvSpPr>
        <p:spPr>
          <a:xfrm>
            <a:off x="8947648" y="5608835"/>
            <a:ext cx="1342603" cy="1848536"/>
          </a:xfrm>
          <a:prstGeom prst="rect">
            <a:avLst/>
          </a:prstGeom>
          <a:solidFill>
            <a:schemeClr val="tx2">
              <a:lumMod val="40000"/>
              <a:lumOff val="60000"/>
            </a:schemeClr>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rPr>
              <a:t>Difficultés dans l’exercice des rôles parentaux avant la séparation</a:t>
            </a:r>
          </a:p>
        </p:txBody>
      </p:sp>
      <p:sp>
        <p:nvSpPr>
          <p:cNvPr id="47" name="Rectangle 46"/>
          <p:cNvSpPr/>
          <p:nvPr/>
        </p:nvSpPr>
        <p:spPr>
          <a:xfrm>
            <a:off x="8790888" y="3300872"/>
            <a:ext cx="1632739" cy="433662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endParaRPr lang="fr-FR">
              <a:latin typeface="Tahoma" panose="020B0604030504040204" pitchFamily="34" charset="0"/>
              <a:ea typeface="Tahoma" panose="020B0604030504040204" pitchFamily="34" charset="0"/>
              <a:cs typeface="Tahoma" panose="020B0604030504040204" pitchFamily="34" charset="0"/>
            </a:endParaRPr>
          </a:p>
        </p:txBody>
      </p:sp>
      <p:sp>
        <p:nvSpPr>
          <p:cNvPr id="48" name="Ellipse 47"/>
          <p:cNvSpPr/>
          <p:nvPr/>
        </p:nvSpPr>
        <p:spPr>
          <a:xfrm>
            <a:off x="7160119" y="1940428"/>
            <a:ext cx="1840292" cy="666900"/>
          </a:xfrm>
          <a:prstGeom prst="ellipse">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Conduites irresponsables du conjoint</a:t>
            </a:r>
          </a:p>
        </p:txBody>
      </p:sp>
      <p:sp>
        <p:nvSpPr>
          <p:cNvPr id="50" name="Ellipse 49"/>
          <p:cNvSpPr/>
          <p:nvPr/>
        </p:nvSpPr>
        <p:spPr>
          <a:xfrm>
            <a:off x="4956198" y="2273878"/>
            <a:ext cx="1821522" cy="625015"/>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Faibles stratégies de </a:t>
            </a:r>
            <a:r>
              <a:rPr lang="fr-FR" sz="1000" dirty="0" err="1">
                <a:solidFill>
                  <a:srgbClr val="000000"/>
                </a:solidFill>
                <a:latin typeface="Tahoma" panose="020B0604030504040204" pitchFamily="34" charset="0"/>
                <a:ea typeface="Tahoma" panose="020B0604030504040204" pitchFamily="34" charset="0"/>
                <a:cs typeface="Tahoma" panose="020B0604030504040204" pitchFamily="34" charset="0"/>
              </a:rPr>
              <a:t>coping</a:t>
            </a:r>
            <a:endPar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52" name="Ellipse 51"/>
          <p:cNvSpPr/>
          <p:nvPr/>
        </p:nvSpPr>
        <p:spPr>
          <a:xfrm>
            <a:off x="8563548" y="1275603"/>
            <a:ext cx="2139269" cy="778426"/>
          </a:xfrm>
          <a:prstGeom prst="ellipse">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smtClean="0">
                <a:solidFill>
                  <a:srgbClr val="000000"/>
                </a:solidFill>
                <a:latin typeface="Tahoma" panose="020B0604030504040204" pitchFamily="34" charset="0"/>
                <a:ea typeface="Tahoma" panose="020B0604030504040204" pitchFamily="34" charset="0"/>
                <a:cs typeface="Tahoma" panose="020B0604030504040204" pitchFamily="34" charset="0"/>
              </a:rPr>
              <a:t>Présence ponctuelle de </a:t>
            </a: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violence verbale</a:t>
            </a:r>
            <a:r>
              <a:rPr lang="fr-FR" sz="1000" dirty="0" smtClean="0">
                <a:solidFill>
                  <a:srgbClr val="000000"/>
                </a:solidFill>
                <a:latin typeface="Tahoma" panose="020B0604030504040204" pitchFamily="34" charset="0"/>
                <a:ea typeface="Tahoma" panose="020B0604030504040204" pitchFamily="34" charset="0"/>
                <a:cs typeface="Tahoma" panose="020B0604030504040204" pitchFamily="34" charset="0"/>
              </a:rPr>
              <a:t>, psychologique ou physique</a:t>
            </a:r>
            <a:endPar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54" name="Ellipse 53"/>
          <p:cNvSpPr/>
          <p:nvPr/>
        </p:nvSpPr>
        <p:spPr>
          <a:xfrm>
            <a:off x="8415305" y="8880198"/>
            <a:ext cx="2431039" cy="880223"/>
          </a:xfrm>
          <a:prstGeom prst="ellipse">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Vision différente de la parentalité, incohérence des pratiques éducatives, parfois sabotage</a:t>
            </a:r>
          </a:p>
        </p:txBody>
      </p:sp>
      <p:sp>
        <p:nvSpPr>
          <p:cNvPr id="55" name="Ellipse 54"/>
          <p:cNvSpPr/>
          <p:nvPr/>
        </p:nvSpPr>
        <p:spPr>
          <a:xfrm>
            <a:off x="6777720" y="2781063"/>
            <a:ext cx="1821522" cy="625015"/>
          </a:xfrm>
          <a:prstGeom prst="ellipse">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Degré élevé de colère et de méfiance</a:t>
            </a:r>
          </a:p>
        </p:txBody>
      </p:sp>
      <p:sp>
        <p:nvSpPr>
          <p:cNvPr id="56" name="Ellipse 55"/>
          <p:cNvSpPr/>
          <p:nvPr/>
        </p:nvSpPr>
        <p:spPr>
          <a:xfrm>
            <a:off x="7874761" y="8053479"/>
            <a:ext cx="1455515" cy="556054"/>
          </a:xfrm>
          <a:prstGeom prst="ellipse">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Faible coopération</a:t>
            </a:r>
          </a:p>
        </p:txBody>
      </p:sp>
      <p:cxnSp>
        <p:nvCxnSpPr>
          <p:cNvPr id="59" name="Connecteur droit avec flèche 58"/>
          <p:cNvCxnSpPr>
            <a:stCxn id="45" idx="0"/>
            <a:endCxn id="48" idx="5"/>
          </p:cNvCxnSpPr>
          <p:nvPr/>
        </p:nvCxnSpPr>
        <p:spPr>
          <a:xfrm flipH="1" flipV="1">
            <a:off x="8730906" y="2509663"/>
            <a:ext cx="888044" cy="952288"/>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60" name="Connecteur droit avec flèche 59"/>
          <p:cNvCxnSpPr>
            <a:stCxn id="5" idx="0"/>
            <a:endCxn id="50" idx="3"/>
          </p:cNvCxnSpPr>
          <p:nvPr/>
        </p:nvCxnSpPr>
        <p:spPr>
          <a:xfrm flipV="1">
            <a:off x="4949239" y="2807362"/>
            <a:ext cx="273715" cy="659509"/>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63" name="Connecteur droit avec flèche 62"/>
          <p:cNvCxnSpPr>
            <a:stCxn id="45" idx="0"/>
            <a:endCxn id="55" idx="6"/>
          </p:cNvCxnSpPr>
          <p:nvPr/>
        </p:nvCxnSpPr>
        <p:spPr>
          <a:xfrm flipH="1" flipV="1">
            <a:off x="8599242" y="3093571"/>
            <a:ext cx="1019708" cy="368380"/>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66" name="Connecteur droit avec flèche 65"/>
          <p:cNvCxnSpPr>
            <a:stCxn id="45" idx="0"/>
            <a:endCxn id="52" idx="4"/>
          </p:cNvCxnSpPr>
          <p:nvPr/>
        </p:nvCxnSpPr>
        <p:spPr>
          <a:xfrm flipV="1">
            <a:off x="9618950" y="2054029"/>
            <a:ext cx="14233" cy="1407922"/>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74" name="Connecteur droit avec flèche 73"/>
          <p:cNvCxnSpPr>
            <a:stCxn id="46" idx="2"/>
            <a:endCxn id="54" idx="0"/>
          </p:cNvCxnSpPr>
          <p:nvPr/>
        </p:nvCxnSpPr>
        <p:spPr>
          <a:xfrm>
            <a:off x="9618950" y="7457371"/>
            <a:ext cx="11875" cy="1422827"/>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78" name="Connecteur droit avec flèche 77"/>
          <p:cNvCxnSpPr>
            <a:stCxn id="46" idx="2"/>
            <a:endCxn id="56" idx="7"/>
          </p:cNvCxnSpPr>
          <p:nvPr/>
        </p:nvCxnSpPr>
        <p:spPr>
          <a:xfrm flipH="1">
            <a:off x="9117121" y="7457371"/>
            <a:ext cx="501829" cy="677540"/>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95" name="Rectangle 94"/>
          <p:cNvSpPr/>
          <p:nvPr/>
        </p:nvSpPr>
        <p:spPr>
          <a:xfrm>
            <a:off x="11160610" y="4793206"/>
            <a:ext cx="1342603" cy="1341332"/>
          </a:xfrm>
          <a:prstGeom prst="rect">
            <a:avLst/>
          </a:prstGeom>
          <a:solidFill>
            <a:srgbClr val="FFFFFF"/>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rPr>
              <a:t>Contexte de la séparation</a:t>
            </a:r>
          </a:p>
        </p:txBody>
      </p:sp>
      <p:sp>
        <p:nvSpPr>
          <p:cNvPr id="115" name="Rectangle 114"/>
          <p:cNvSpPr/>
          <p:nvPr/>
        </p:nvSpPr>
        <p:spPr>
          <a:xfrm>
            <a:off x="14040845" y="4793677"/>
            <a:ext cx="1342603" cy="1341332"/>
          </a:xfrm>
          <a:prstGeom prst="rect">
            <a:avLst/>
          </a:prstGeom>
          <a:solidFill>
            <a:srgbClr val="FF0000"/>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400" b="1" dirty="0">
                <a:latin typeface="Tahoma" panose="020B0604030504040204" pitchFamily="34" charset="0"/>
                <a:ea typeface="Tahoma" panose="020B0604030504040204" pitchFamily="34" charset="0"/>
                <a:cs typeface="Tahoma" panose="020B0604030504040204" pitchFamily="34" charset="0"/>
              </a:rPr>
              <a:t>Conflit sévère de séparation</a:t>
            </a:r>
          </a:p>
        </p:txBody>
      </p:sp>
      <p:cxnSp>
        <p:nvCxnSpPr>
          <p:cNvPr id="117" name="Connecteur droit avec flèche 116"/>
          <p:cNvCxnSpPr>
            <a:stCxn id="2" idx="3"/>
            <a:endCxn id="19" idx="1"/>
          </p:cNvCxnSpPr>
          <p:nvPr/>
        </p:nvCxnSpPr>
        <p:spPr>
          <a:xfrm flipV="1">
            <a:off x="3619248" y="5466698"/>
            <a:ext cx="591195" cy="1022"/>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1" name="Connecteur droit avec flèche 120"/>
          <p:cNvCxnSpPr>
            <a:stCxn id="19" idx="3"/>
            <a:endCxn id="47" idx="1"/>
          </p:cNvCxnSpPr>
          <p:nvPr/>
        </p:nvCxnSpPr>
        <p:spPr>
          <a:xfrm>
            <a:off x="5701954" y="5466698"/>
            <a:ext cx="3088934" cy="2487"/>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4" name="Connecteur droit avec flèche 123"/>
          <p:cNvCxnSpPr>
            <a:stCxn id="47" idx="3"/>
            <a:endCxn id="95" idx="1"/>
          </p:cNvCxnSpPr>
          <p:nvPr/>
        </p:nvCxnSpPr>
        <p:spPr>
          <a:xfrm flipV="1">
            <a:off x="10423627" y="5463872"/>
            <a:ext cx="736983" cy="5313"/>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7" name="Connecteur droit avec flèche 126"/>
          <p:cNvCxnSpPr>
            <a:stCxn id="95" idx="3"/>
            <a:endCxn id="115" idx="1"/>
          </p:cNvCxnSpPr>
          <p:nvPr/>
        </p:nvCxnSpPr>
        <p:spPr>
          <a:xfrm>
            <a:off x="12503213" y="5463872"/>
            <a:ext cx="1537632" cy="471"/>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20" name="Rectangle 119"/>
          <p:cNvSpPr/>
          <p:nvPr/>
        </p:nvSpPr>
        <p:spPr>
          <a:xfrm>
            <a:off x="12550713" y="3715440"/>
            <a:ext cx="1342603" cy="877929"/>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200" b="1" dirty="0">
                <a:solidFill>
                  <a:srgbClr val="000000"/>
                </a:solidFill>
                <a:latin typeface="Tahoma" panose="020B0604030504040204" pitchFamily="34" charset="0"/>
                <a:ea typeface="Tahoma" panose="020B0604030504040204" pitchFamily="34" charset="0"/>
                <a:cs typeface="Tahoma" panose="020B0604030504040204" pitchFamily="34" charset="0"/>
              </a:rPr>
              <a:t>Facteurs </a:t>
            </a:r>
            <a:r>
              <a:rPr lang="fr-FR" sz="12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protecteurs</a:t>
            </a:r>
            <a:endParaRPr lang="fr-FR" sz="12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142" name="Rectangle 141"/>
          <p:cNvSpPr/>
          <p:nvPr/>
        </p:nvSpPr>
        <p:spPr>
          <a:xfrm>
            <a:off x="12538838" y="6416186"/>
            <a:ext cx="1342603" cy="877929"/>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200" b="1" dirty="0">
                <a:solidFill>
                  <a:srgbClr val="000000"/>
                </a:solidFill>
                <a:latin typeface="Tahoma" panose="020B0604030504040204" pitchFamily="34" charset="0"/>
                <a:ea typeface="Tahoma" panose="020B0604030504040204" pitchFamily="34" charset="0"/>
                <a:cs typeface="Tahoma" panose="020B0604030504040204" pitchFamily="34" charset="0"/>
              </a:rPr>
              <a:t>Facteurs aggravants</a:t>
            </a:r>
          </a:p>
        </p:txBody>
      </p:sp>
      <p:cxnSp>
        <p:nvCxnSpPr>
          <p:cNvPr id="175" name="Connecteur droit avec flèche 174"/>
          <p:cNvCxnSpPr>
            <a:stCxn id="120" idx="2"/>
          </p:cNvCxnSpPr>
          <p:nvPr/>
        </p:nvCxnSpPr>
        <p:spPr>
          <a:xfrm>
            <a:off x="13222013" y="4593368"/>
            <a:ext cx="0" cy="839600"/>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76" name="Connecteur droit avec flèche 175"/>
          <p:cNvCxnSpPr>
            <a:stCxn id="142" idx="0"/>
          </p:cNvCxnSpPr>
          <p:nvPr/>
        </p:nvCxnSpPr>
        <p:spPr>
          <a:xfrm flipV="1">
            <a:off x="13210140" y="5502830"/>
            <a:ext cx="11873" cy="913356"/>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13" name="Ellipse 112"/>
          <p:cNvSpPr/>
          <p:nvPr/>
        </p:nvSpPr>
        <p:spPr>
          <a:xfrm>
            <a:off x="10548088" y="1893389"/>
            <a:ext cx="2222820" cy="690204"/>
          </a:xfrm>
          <a:prstGeom prst="ellipse">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Grossesse imprévue dans le but de préserver l’union</a:t>
            </a:r>
          </a:p>
        </p:txBody>
      </p:sp>
      <p:cxnSp>
        <p:nvCxnSpPr>
          <p:cNvPr id="114" name="Connecteur droit avec flèche 113"/>
          <p:cNvCxnSpPr>
            <a:stCxn id="45" idx="0"/>
            <a:endCxn id="113" idx="3"/>
          </p:cNvCxnSpPr>
          <p:nvPr/>
        </p:nvCxnSpPr>
        <p:spPr>
          <a:xfrm flipV="1">
            <a:off x="9618950" y="2482515"/>
            <a:ext cx="1254662" cy="979436"/>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19" name="Ellipse 118"/>
          <p:cNvSpPr/>
          <p:nvPr/>
        </p:nvSpPr>
        <p:spPr>
          <a:xfrm>
            <a:off x="9924734" y="8017854"/>
            <a:ext cx="1782267" cy="653843"/>
          </a:xfrm>
          <a:prstGeom prst="ellipse">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Faibles capacités de communication</a:t>
            </a:r>
          </a:p>
        </p:txBody>
      </p:sp>
      <p:cxnSp>
        <p:nvCxnSpPr>
          <p:cNvPr id="130" name="Connecteur droit avec flèche 129"/>
          <p:cNvCxnSpPr>
            <a:stCxn id="46" idx="2"/>
            <a:endCxn id="119" idx="1"/>
          </p:cNvCxnSpPr>
          <p:nvPr/>
        </p:nvCxnSpPr>
        <p:spPr>
          <a:xfrm>
            <a:off x="9618950" y="7457371"/>
            <a:ext cx="566791" cy="656236"/>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25" name="Connecteur droit avec flèche 124"/>
          <p:cNvCxnSpPr>
            <a:stCxn id="6" idx="2"/>
            <a:endCxn id="64" idx="7"/>
          </p:cNvCxnSpPr>
          <p:nvPr/>
        </p:nvCxnSpPr>
        <p:spPr>
          <a:xfrm flipH="1">
            <a:off x="3600850" y="7490865"/>
            <a:ext cx="1368115" cy="913753"/>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09" name="Ellipse 108"/>
          <p:cNvSpPr/>
          <p:nvPr/>
        </p:nvSpPr>
        <p:spPr>
          <a:xfrm>
            <a:off x="10875243" y="2745950"/>
            <a:ext cx="2102068" cy="649403"/>
          </a:xfrm>
          <a:prstGeom prst="ellipse">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Exclusion du père lors de la naissance </a:t>
            </a:r>
            <a:r>
              <a:rPr lang="fr-FR" sz="1000" dirty="0" smtClean="0">
                <a:solidFill>
                  <a:srgbClr val="000000"/>
                </a:solidFill>
                <a:latin typeface="Tahoma" panose="020B0604030504040204" pitchFamily="34" charset="0"/>
                <a:ea typeface="Tahoma" panose="020B0604030504040204" pitchFamily="34" charset="0"/>
                <a:cs typeface="Tahoma" panose="020B0604030504040204" pitchFamily="34" charset="0"/>
              </a:rPr>
              <a:t>des enfants</a:t>
            </a:r>
            <a:endPar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cxnSp>
        <p:nvCxnSpPr>
          <p:cNvPr id="132" name="Connecteur droit avec flèche 131"/>
          <p:cNvCxnSpPr>
            <a:stCxn id="45" idx="0"/>
            <a:endCxn id="109" idx="2"/>
          </p:cNvCxnSpPr>
          <p:nvPr/>
        </p:nvCxnSpPr>
        <p:spPr>
          <a:xfrm flipV="1">
            <a:off x="9618950" y="3070652"/>
            <a:ext cx="1256293" cy="391299"/>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77" name="ZoneTexte 176"/>
          <p:cNvSpPr txBox="1"/>
          <p:nvPr/>
        </p:nvSpPr>
        <p:spPr>
          <a:xfrm>
            <a:off x="62631" y="115183"/>
            <a:ext cx="14394328" cy="584755"/>
          </a:xfrm>
          <a:prstGeom prst="rect">
            <a:avLst/>
          </a:prstGeom>
          <a:noFill/>
        </p:spPr>
        <p:txBody>
          <a:bodyPr wrap="square" lIns="91422" tIns="45710" rIns="91422" bIns="45710" rtlCol="0">
            <a:spAutoFit/>
          </a:bodyPr>
          <a:lstStyle/>
          <a:p>
            <a:pPr>
              <a:spcAft>
                <a:spcPts val="600"/>
              </a:spcAft>
            </a:pPr>
            <a:r>
              <a:rPr lang="fr-FR" sz="1600" b="1" dirty="0">
                <a:latin typeface="Tahoma" panose="020B0604030504040204" pitchFamily="34" charset="0"/>
                <a:ea typeface="Tahoma" panose="020B0604030504040204" pitchFamily="34" charset="0"/>
                <a:cs typeface="Tahoma" panose="020B0604030504040204" pitchFamily="34" charset="0"/>
              </a:rPr>
              <a:t>Étape 4: </a:t>
            </a:r>
            <a:r>
              <a:rPr lang="fr-FR" sz="1600" b="1" dirty="0" smtClean="0">
                <a:latin typeface="Tahoma" panose="020B0604030504040204" pitchFamily="34" charset="0"/>
                <a:ea typeface="Tahoma" panose="020B0604030504040204" pitchFamily="34" charset="0"/>
                <a:cs typeface="Tahoma" panose="020B0604030504040204" pitchFamily="34" charset="0"/>
              </a:rPr>
              <a:t>Documenter l’histoire personnelle des parents, la présence de vulnérabilités </a:t>
            </a:r>
            <a:r>
              <a:rPr lang="fr-FR" sz="1600" b="1" dirty="0">
                <a:latin typeface="Tahoma" panose="020B0604030504040204" pitchFamily="34" charset="0"/>
                <a:ea typeface="Tahoma" panose="020B0604030504040204" pitchFamily="34" charset="0"/>
                <a:cs typeface="Tahoma" panose="020B0604030504040204" pitchFamily="34" charset="0"/>
              </a:rPr>
              <a:t>personnelles </a:t>
            </a:r>
            <a:r>
              <a:rPr lang="fr-FR" sz="1600" b="1" dirty="0" smtClean="0">
                <a:latin typeface="Tahoma" panose="020B0604030504040204" pitchFamily="34" charset="0"/>
                <a:ea typeface="Tahoma" panose="020B0604030504040204" pitchFamily="34" charset="0"/>
                <a:cs typeface="Tahoma" panose="020B0604030504040204" pitchFamily="34" charset="0"/>
              </a:rPr>
              <a:t>et </a:t>
            </a:r>
            <a:r>
              <a:rPr lang="fr-FR" sz="1600" b="1" dirty="0">
                <a:latin typeface="Tahoma" panose="020B0604030504040204" pitchFamily="34" charset="0"/>
                <a:ea typeface="Tahoma" panose="020B0604030504040204" pitchFamily="34" charset="0"/>
                <a:cs typeface="Tahoma" panose="020B0604030504040204" pitchFamily="34" charset="0"/>
              </a:rPr>
              <a:t>la nature des relations entre les parents avant la séparation</a:t>
            </a:r>
          </a:p>
        </p:txBody>
      </p:sp>
      <p:sp>
        <p:nvSpPr>
          <p:cNvPr id="64" name="Ellipse 63"/>
          <p:cNvSpPr/>
          <p:nvPr/>
        </p:nvSpPr>
        <p:spPr>
          <a:xfrm>
            <a:off x="2134873" y="8318504"/>
            <a:ext cx="1717499" cy="588026"/>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Personnalité </a:t>
            </a:r>
            <a:r>
              <a:rPr lang="fr-FR" sz="1000" dirty="0" smtClean="0">
                <a:solidFill>
                  <a:srgbClr val="000000"/>
                </a:solidFill>
                <a:latin typeface="Tahoma" panose="020B0604030504040204" pitchFamily="34" charset="0"/>
                <a:ea typeface="Tahoma" panose="020B0604030504040204" pitchFamily="34" charset="0"/>
                <a:cs typeface="Tahoma" panose="020B0604030504040204" pitchFamily="34" charset="0"/>
              </a:rPr>
              <a:t>contre dépendante</a:t>
            </a:r>
            <a:endPar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68" name="Ellipse 67"/>
          <p:cNvSpPr/>
          <p:nvPr/>
        </p:nvSpPr>
        <p:spPr>
          <a:xfrm>
            <a:off x="4210443" y="9280888"/>
            <a:ext cx="1455515" cy="618760"/>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46280" tIns="73139" rIns="146280" bIns="73139" spcCol="0" rtlCol="0" anchor="ctr"/>
          <a:lstStyle/>
          <a:p>
            <a:pPr algn="ctr"/>
            <a:r>
              <a:rPr lang="fr-FR" sz="1000" dirty="0" smtClean="0">
                <a:solidFill>
                  <a:srgbClr val="000000"/>
                </a:solidFill>
                <a:latin typeface="Tahoma" panose="020B0604030504040204" pitchFamily="34" charset="0"/>
                <a:ea typeface="Tahoma" panose="020B0604030504040204" pitchFamily="34" charset="0"/>
                <a:cs typeface="Tahoma" panose="020B0604030504040204" pitchFamily="34" charset="0"/>
              </a:rPr>
              <a:t>Personnalité antisociale</a:t>
            </a:r>
            <a:endPar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cxnSp>
        <p:nvCxnSpPr>
          <p:cNvPr id="69" name="Connecteur droit avec flèche 68"/>
          <p:cNvCxnSpPr>
            <a:stCxn id="6" idx="2"/>
            <a:endCxn id="68" idx="0"/>
          </p:cNvCxnSpPr>
          <p:nvPr/>
        </p:nvCxnSpPr>
        <p:spPr>
          <a:xfrm flipH="1">
            <a:off x="4938201" y="7490865"/>
            <a:ext cx="30764" cy="1790023"/>
          </a:xfrm>
          <a:prstGeom prst="straightConnector1">
            <a:avLst/>
          </a:prstGeom>
          <a:ln w="952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8" name="ZoneTexte 7"/>
          <p:cNvSpPr txBox="1"/>
          <p:nvPr/>
        </p:nvSpPr>
        <p:spPr>
          <a:xfrm>
            <a:off x="2668470" y="1605212"/>
            <a:ext cx="3704285" cy="307777"/>
          </a:xfrm>
          <a:prstGeom prst="rect">
            <a:avLst/>
          </a:prstGeom>
          <a:noFill/>
        </p:spPr>
        <p:txBody>
          <a:bodyPr wrap="square" rtlCol="0">
            <a:spAutoFit/>
          </a:bodyPr>
          <a:lstStyle/>
          <a:p>
            <a:r>
              <a:rPr lang="fr-FR" sz="1400" b="1" dirty="0" smtClean="0">
                <a:latin typeface="Tahoma" panose="020B0604030504040204" pitchFamily="34" charset="0"/>
                <a:ea typeface="Tahoma" panose="020B0604030504040204" pitchFamily="34" charset="0"/>
                <a:cs typeface="Tahoma" panose="020B0604030504040204" pitchFamily="34" charset="0"/>
              </a:rPr>
              <a:t>Facteurs </a:t>
            </a:r>
            <a:r>
              <a:rPr lang="fr-FR" sz="1400" b="1" dirty="0" err="1" smtClean="0">
                <a:latin typeface="Tahoma" panose="020B0604030504040204" pitchFamily="34" charset="0"/>
                <a:ea typeface="Tahoma" panose="020B0604030504040204" pitchFamily="34" charset="0"/>
                <a:cs typeface="Tahoma" panose="020B0604030504040204" pitchFamily="34" charset="0"/>
              </a:rPr>
              <a:t>prédisposants</a:t>
            </a:r>
            <a:r>
              <a:rPr lang="fr-FR" sz="1400" b="1" dirty="0" smtClean="0">
                <a:latin typeface="Tahoma" panose="020B0604030504040204" pitchFamily="34" charset="0"/>
                <a:ea typeface="Tahoma" panose="020B0604030504040204" pitchFamily="34" charset="0"/>
                <a:cs typeface="Tahoma" panose="020B0604030504040204" pitchFamily="34" charset="0"/>
              </a:rPr>
              <a:t> du conflit</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
        <p:nvSpPr>
          <p:cNvPr id="10" name="ZoneTexte 9"/>
          <p:cNvSpPr txBox="1"/>
          <p:nvPr/>
        </p:nvSpPr>
        <p:spPr>
          <a:xfrm>
            <a:off x="5737628" y="6281704"/>
            <a:ext cx="2075440" cy="646331"/>
          </a:xfrm>
          <a:prstGeom prst="rect">
            <a:avLst/>
          </a:prstGeom>
          <a:noFill/>
        </p:spPr>
        <p:txBody>
          <a:bodyPr wrap="none" rtlCol="0">
            <a:spAutoFit/>
          </a:bodyPr>
          <a:lstStyle/>
          <a:p>
            <a:r>
              <a:rPr lang="fr-FR" sz="1200" dirty="0" smtClean="0">
                <a:latin typeface="Tahoma" panose="020B0604030504040204" pitchFamily="34" charset="0"/>
                <a:ea typeface="Tahoma" panose="020B0604030504040204" pitchFamily="34" charset="0"/>
                <a:cs typeface="Tahoma" panose="020B0604030504040204" pitchFamily="34" charset="0"/>
              </a:rPr>
              <a:t>Les traits ou troubles</a:t>
            </a:r>
          </a:p>
          <a:p>
            <a:r>
              <a:rPr lang="fr-FR" sz="1200" dirty="0">
                <a:latin typeface="Tahoma" panose="020B0604030504040204" pitchFamily="34" charset="0"/>
                <a:ea typeface="Tahoma" panose="020B0604030504040204" pitchFamily="34" charset="0"/>
                <a:cs typeface="Tahoma" panose="020B0604030504040204" pitchFamily="34" charset="0"/>
              </a:rPr>
              <a:t>d</a:t>
            </a:r>
            <a:r>
              <a:rPr lang="fr-FR" sz="1200" dirty="0" smtClean="0">
                <a:latin typeface="Tahoma" panose="020B0604030504040204" pitchFamily="34" charset="0"/>
                <a:ea typeface="Tahoma" panose="020B0604030504040204" pitchFamily="34" charset="0"/>
                <a:cs typeface="Tahoma" panose="020B0604030504040204" pitchFamily="34" charset="0"/>
              </a:rPr>
              <a:t>e personnalité peuvent</a:t>
            </a:r>
          </a:p>
          <a:p>
            <a:r>
              <a:rPr lang="fr-FR" sz="1200" dirty="0" smtClean="0">
                <a:latin typeface="Tahoma" panose="020B0604030504040204" pitchFamily="34" charset="0"/>
                <a:ea typeface="Tahoma" panose="020B0604030504040204" pitchFamily="34" charset="0"/>
                <a:cs typeface="Tahoma" panose="020B0604030504040204" pitchFamily="34" charset="0"/>
              </a:rPr>
              <a:t>être accentués par le conflit</a:t>
            </a:r>
            <a:endParaRPr lang="fr-FR" sz="1200" dirty="0">
              <a:latin typeface="Tahoma" panose="020B0604030504040204" pitchFamily="34" charset="0"/>
              <a:ea typeface="Tahoma" panose="020B0604030504040204" pitchFamily="34" charset="0"/>
              <a:cs typeface="Tahoma" panose="020B0604030504040204" pitchFamily="34" charset="0"/>
            </a:endParaRPr>
          </a:p>
        </p:txBody>
      </p:sp>
      <p:sp>
        <p:nvSpPr>
          <p:cNvPr id="67" name="Rectangle 2"/>
          <p:cNvSpPr>
            <a:spLocks noChangeArrowheads="1"/>
          </p:cNvSpPr>
          <p:nvPr/>
        </p:nvSpPr>
        <p:spPr bwMode="auto">
          <a:xfrm>
            <a:off x="139964" y="914400"/>
            <a:ext cx="976245" cy="2343504"/>
          </a:xfrm>
          <a:prstGeom prst="rect">
            <a:avLst/>
          </a:prstGeom>
          <a:solidFill>
            <a:srgbClr val="FFD319"/>
          </a:solidFill>
          <a:ln w="9525">
            <a:solidFill>
              <a:schemeClr val="tx1"/>
            </a:solidFill>
            <a:miter lim="800000"/>
            <a:headEnd/>
            <a:tailEnd/>
          </a:ln>
        </p:spPr>
        <p:txBody>
          <a:bodyPr wrap="none" lIns="136871" tIns="68436" rIns="136871" bIns="68436" anchor="ctr"/>
          <a:lstStyle/>
          <a:p>
            <a:pPr algn="ctr"/>
            <a:r>
              <a:rPr lang="fr-CA" sz="800" b="1" dirty="0">
                <a:latin typeface="Tahoma" panose="020B0604030504040204" pitchFamily="34" charset="0"/>
                <a:ea typeface="Tahoma" panose="020B0604030504040204" pitchFamily="34" charset="0"/>
                <a:cs typeface="Tahoma" panose="020B0604030504040204" pitchFamily="34" charset="0"/>
              </a:rPr>
              <a:t> </a:t>
            </a:r>
            <a:r>
              <a:rPr lang="fr-CA" sz="900" b="1" dirty="0">
                <a:latin typeface="Tahoma" panose="020B0604030504040204" pitchFamily="34" charset="0"/>
                <a:ea typeface="Tahoma" panose="020B0604030504040204" pitchFamily="34" charset="0"/>
                <a:cs typeface="Tahoma" panose="020B0604030504040204" pitchFamily="34" charset="0"/>
              </a:rPr>
              <a:t>Vulnérabilités </a:t>
            </a:r>
          </a:p>
          <a:p>
            <a:pPr algn="ctr"/>
            <a:r>
              <a:rPr lang="fr-CA" sz="900" b="1" dirty="0">
                <a:latin typeface="Tahoma" panose="020B0604030504040204" pitchFamily="34" charset="0"/>
                <a:ea typeface="Tahoma" panose="020B0604030504040204" pitchFamily="34" charset="0"/>
                <a:cs typeface="Tahoma" panose="020B0604030504040204" pitchFamily="34" charset="0"/>
              </a:rPr>
              <a:t>de l’enfant</a:t>
            </a:r>
          </a:p>
          <a:p>
            <a:pPr algn="ctr"/>
            <a:r>
              <a:rPr lang="fr-CA" sz="900" dirty="0">
                <a:latin typeface="Tahoma" panose="020B0604030504040204" pitchFamily="34" charset="0"/>
                <a:ea typeface="Tahoma" panose="020B0604030504040204" pitchFamily="34" charset="0"/>
                <a:cs typeface="Tahoma" panose="020B0604030504040204" pitchFamily="34" charset="0"/>
              </a:rPr>
              <a:t>(</a:t>
            </a:r>
            <a:r>
              <a:rPr lang="fr-CA" sz="900" dirty="0" err="1">
                <a:latin typeface="Tahoma" panose="020B0604030504040204" pitchFamily="34" charset="0"/>
                <a:ea typeface="Tahoma" panose="020B0604030504040204" pitchFamily="34" charset="0"/>
                <a:cs typeface="Tahoma" panose="020B0604030504040204" pitchFamily="34" charset="0"/>
              </a:rPr>
              <a:t>Ontosystème</a:t>
            </a:r>
            <a:r>
              <a:rPr lang="fr-CA" sz="900" dirty="0">
                <a:latin typeface="Tahoma" panose="020B0604030504040204" pitchFamily="34" charset="0"/>
                <a:ea typeface="Tahoma" panose="020B0604030504040204" pitchFamily="34" charset="0"/>
                <a:cs typeface="Tahoma" panose="020B0604030504040204" pitchFamily="34" charset="0"/>
              </a:rPr>
              <a:t>)</a:t>
            </a:r>
          </a:p>
        </p:txBody>
      </p:sp>
      <p:sp>
        <p:nvSpPr>
          <p:cNvPr id="70" name="Rectangle 5"/>
          <p:cNvSpPr>
            <a:spLocks noChangeArrowheads="1"/>
          </p:cNvSpPr>
          <p:nvPr/>
        </p:nvSpPr>
        <p:spPr bwMode="auto">
          <a:xfrm>
            <a:off x="139964" y="3403163"/>
            <a:ext cx="976245" cy="2519723"/>
          </a:xfrm>
          <a:prstGeom prst="rect">
            <a:avLst/>
          </a:prstGeom>
          <a:solidFill>
            <a:srgbClr val="FF6600"/>
          </a:solidFill>
          <a:ln w="9525">
            <a:solidFill>
              <a:schemeClr val="tx1"/>
            </a:solidFill>
            <a:miter lim="800000"/>
            <a:headEnd/>
            <a:tailEnd/>
          </a:ln>
        </p:spPr>
        <p:txBody>
          <a:bodyPr wrap="none" lIns="136871" tIns="68436" rIns="136871" bIns="68436" anchor="ctr"/>
          <a:lstStyle/>
          <a:p>
            <a:pPr algn="ctr"/>
            <a:r>
              <a:rPr lang="fr-CA" sz="900" b="1" dirty="0">
                <a:solidFill>
                  <a:srgbClr val="000000"/>
                </a:solidFill>
                <a:latin typeface="Tahoma" panose="020B0604030504040204" pitchFamily="34" charset="0"/>
                <a:ea typeface="Tahoma" panose="020B0604030504040204" pitchFamily="34" charset="0"/>
                <a:cs typeface="Tahoma" panose="020B0604030504040204" pitchFamily="34" charset="0"/>
              </a:rPr>
              <a:t>Vulnérabilités </a:t>
            </a:r>
          </a:p>
          <a:p>
            <a:pPr algn="ctr"/>
            <a:r>
              <a:rPr lang="fr-CA" sz="900" b="1" dirty="0">
                <a:solidFill>
                  <a:srgbClr val="000000"/>
                </a:solidFill>
                <a:latin typeface="Tahoma" panose="020B0604030504040204" pitchFamily="34" charset="0"/>
                <a:ea typeface="Tahoma" panose="020B0604030504040204" pitchFamily="34" charset="0"/>
                <a:cs typeface="Tahoma" panose="020B0604030504040204" pitchFamily="34" charset="0"/>
              </a:rPr>
              <a:t>des parents</a:t>
            </a:r>
          </a:p>
          <a:p>
            <a:pPr algn="ctr"/>
            <a:r>
              <a:rPr lang="fr-CA" sz="900" dirty="0">
                <a:solidFill>
                  <a:srgbClr val="000000"/>
                </a:solidFill>
                <a:latin typeface="Tahoma" panose="020B0604030504040204" pitchFamily="34" charset="0"/>
                <a:ea typeface="Tahoma" panose="020B0604030504040204" pitchFamily="34" charset="0"/>
                <a:cs typeface="Tahoma" panose="020B0604030504040204" pitchFamily="34" charset="0"/>
              </a:rPr>
              <a:t>(Microsystème)</a:t>
            </a:r>
          </a:p>
        </p:txBody>
      </p:sp>
      <p:sp>
        <p:nvSpPr>
          <p:cNvPr id="71" name="Rectangle 3"/>
          <p:cNvSpPr>
            <a:spLocks noChangeArrowheads="1"/>
          </p:cNvSpPr>
          <p:nvPr/>
        </p:nvSpPr>
        <p:spPr bwMode="auto">
          <a:xfrm>
            <a:off x="139964" y="6127670"/>
            <a:ext cx="976245" cy="3755366"/>
          </a:xfrm>
          <a:prstGeom prst="rect">
            <a:avLst/>
          </a:prstGeom>
          <a:solidFill>
            <a:srgbClr val="95B3D7"/>
          </a:solidFill>
          <a:ln w="9525">
            <a:solidFill>
              <a:schemeClr val="tx1"/>
            </a:solidFill>
            <a:miter lim="800000"/>
            <a:headEnd/>
            <a:tailEnd/>
          </a:ln>
        </p:spPr>
        <p:txBody>
          <a:bodyPr wrap="none" lIns="136871" tIns="68436" rIns="136871" bIns="68436" anchor="ctr"/>
          <a:lstStyle/>
          <a:p>
            <a:pPr algn="ctr"/>
            <a:r>
              <a:rPr lang="fr-CA" sz="900" b="1" dirty="0">
                <a:solidFill>
                  <a:srgbClr val="000000"/>
                </a:solidFill>
                <a:latin typeface="Tahoma" panose="020B0604030504040204" pitchFamily="34" charset="0"/>
                <a:ea typeface="Tahoma" panose="020B0604030504040204" pitchFamily="34" charset="0"/>
                <a:cs typeface="Tahoma" panose="020B0604030504040204" pitchFamily="34" charset="0"/>
              </a:rPr>
              <a:t>Contexte de la </a:t>
            </a:r>
          </a:p>
          <a:p>
            <a:pPr algn="ctr"/>
            <a:r>
              <a:rPr lang="fr-CA" sz="900" b="1" dirty="0">
                <a:solidFill>
                  <a:srgbClr val="000000"/>
                </a:solidFill>
                <a:latin typeface="Tahoma" panose="020B0604030504040204" pitchFamily="34" charset="0"/>
                <a:ea typeface="Tahoma" panose="020B0604030504040204" pitchFamily="34" charset="0"/>
                <a:cs typeface="Tahoma" panose="020B0604030504040204" pitchFamily="34" charset="0"/>
              </a:rPr>
              <a:t>séparation et</a:t>
            </a:r>
          </a:p>
          <a:p>
            <a:pPr algn="ctr"/>
            <a:r>
              <a:rPr lang="fr-CA" sz="900" b="1" dirty="0">
                <a:solidFill>
                  <a:srgbClr val="000000"/>
                </a:solidFill>
                <a:latin typeface="Tahoma" panose="020B0604030504040204" pitchFamily="34" charset="0"/>
                <a:ea typeface="Tahoma" panose="020B0604030504040204" pitchFamily="34" charset="0"/>
                <a:cs typeface="Tahoma" panose="020B0604030504040204" pitchFamily="34" charset="0"/>
              </a:rPr>
              <a:t>histoire des </a:t>
            </a:r>
          </a:p>
          <a:p>
            <a:pPr algn="ctr"/>
            <a:r>
              <a:rPr lang="fr-CA" sz="900" b="1" dirty="0">
                <a:solidFill>
                  <a:srgbClr val="000000"/>
                </a:solidFill>
                <a:latin typeface="Tahoma" panose="020B0604030504040204" pitchFamily="34" charset="0"/>
                <a:ea typeface="Tahoma" panose="020B0604030504040204" pitchFamily="34" charset="0"/>
                <a:cs typeface="Tahoma" panose="020B0604030504040204" pitchFamily="34" charset="0"/>
              </a:rPr>
              <a:t>parents</a:t>
            </a:r>
          </a:p>
          <a:p>
            <a:pPr algn="ctr"/>
            <a:r>
              <a:rPr lang="fr-CA" sz="900" dirty="0">
                <a:solidFill>
                  <a:srgbClr val="000000"/>
                </a:solidFill>
                <a:latin typeface="Tahoma" panose="020B0604030504040204" pitchFamily="34" charset="0"/>
                <a:ea typeface="Tahoma" panose="020B0604030504040204" pitchFamily="34" charset="0"/>
                <a:cs typeface="Tahoma" panose="020B0604030504040204" pitchFamily="34" charset="0"/>
              </a:rPr>
              <a:t>(</a:t>
            </a:r>
            <a:r>
              <a:rPr lang="fr-CA" sz="900" dirty="0" err="1">
                <a:solidFill>
                  <a:srgbClr val="000000"/>
                </a:solidFill>
                <a:latin typeface="Tahoma" panose="020B0604030504040204" pitchFamily="34" charset="0"/>
                <a:ea typeface="Tahoma" panose="020B0604030504040204" pitchFamily="34" charset="0"/>
                <a:cs typeface="Tahoma" panose="020B0604030504040204" pitchFamily="34" charset="0"/>
              </a:rPr>
              <a:t>Chronosystème</a:t>
            </a:r>
            <a:r>
              <a:rPr lang="fr-CA" sz="900" dirty="0">
                <a:solidFill>
                  <a:srgbClr val="000000"/>
                </a:solidFill>
                <a:latin typeface="Tahoma" panose="020B0604030504040204" pitchFamily="34" charset="0"/>
                <a:ea typeface="Tahoma" panose="020B0604030504040204" pitchFamily="34" charset="0"/>
                <a:cs typeface="Tahoma" panose="020B0604030504040204" pitchFamily="34" charset="0"/>
              </a:rPr>
              <a:t>)</a:t>
            </a:r>
          </a:p>
        </p:txBody>
      </p:sp>
      <p:sp>
        <p:nvSpPr>
          <p:cNvPr id="65" name="ZoneTexte 64"/>
          <p:cNvSpPr txBox="1"/>
          <p:nvPr/>
        </p:nvSpPr>
        <p:spPr>
          <a:xfrm>
            <a:off x="14478515" y="211056"/>
            <a:ext cx="927750" cy="307766"/>
          </a:xfrm>
          <a:prstGeom prst="rect">
            <a:avLst/>
          </a:prstGeom>
          <a:noFill/>
          <a:ln w="12700">
            <a:solidFill>
              <a:schemeClr val="tx1"/>
            </a:solidFill>
            <a:prstDash val="solid"/>
          </a:ln>
        </p:spPr>
        <p:txBody>
          <a:bodyPr wrap="square" lIns="91431" tIns="45715" rIns="91431" bIns="45715" rtlCol="0">
            <a:spAutoFit/>
          </a:bodyPr>
          <a:lstStyle/>
          <a:p>
            <a:pPr algn="ctr"/>
            <a:r>
              <a:rPr lang="fr-FR" sz="1400" b="1" dirty="0">
                <a:latin typeface="Tahoma" panose="020B0604030504040204" pitchFamily="34" charset="0"/>
                <a:ea typeface="Tahoma" panose="020B0604030504040204" pitchFamily="34" charset="0"/>
                <a:cs typeface="Tahoma" panose="020B0604030504040204" pitchFamily="34" charset="0"/>
              </a:rPr>
              <a:t>Carte </a:t>
            </a:r>
            <a:r>
              <a:rPr lang="fr-FR" sz="1400" b="1" dirty="0" smtClean="0">
                <a:latin typeface="Tahoma" panose="020B0604030504040204" pitchFamily="34" charset="0"/>
                <a:ea typeface="Tahoma" panose="020B0604030504040204" pitchFamily="34" charset="0"/>
                <a:cs typeface="Tahoma" panose="020B0604030504040204" pitchFamily="34" charset="0"/>
              </a:rPr>
              <a:t>5</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096201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263583" y="536479"/>
            <a:ext cx="2789849" cy="422164"/>
          </a:xfrm>
          <a:prstGeom prst="rect">
            <a:avLst/>
          </a:prstGeom>
          <a:solidFill>
            <a:srgbClr val="FFD31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Caractéristiques</a:t>
            </a:r>
          </a:p>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de l’enfant</a:t>
            </a:r>
          </a:p>
        </p:txBody>
      </p:sp>
      <p:sp>
        <p:nvSpPr>
          <p:cNvPr id="8" name="Rectangle 7"/>
          <p:cNvSpPr/>
          <p:nvPr/>
        </p:nvSpPr>
        <p:spPr>
          <a:xfrm>
            <a:off x="2320323" y="4290481"/>
            <a:ext cx="2604046" cy="494811"/>
          </a:xfrm>
          <a:prstGeom prst="rect">
            <a:avLst/>
          </a:prstGeom>
          <a:solidFill>
            <a:schemeClr val="bg1"/>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Concernant </a:t>
            </a: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l’enfant</a:t>
            </a:r>
            <a:endPar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10" name="Rectangle 13"/>
          <p:cNvSpPr>
            <a:spLocks noChangeArrowheads="1"/>
          </p:cNvSpPr>
          <p:nvPr/>
        </p:nvSpPr>
        <p:spPr bwMode="auto">
          <a:xfrm>
            <a:off x="2306384" y="2600584"/>
            <a:ext cx="1264827" cy="463847"/>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Style d’attachement</a:t>
            </a:r>
          </a:p>
          <a:p>
            <a:pPr algn="ctr"/>
            <a:r>
              <a:rPr lang="fr-CA" sz="800" b="1" dirty="0" err="1" smtClean="0">
                <a:solidFill>
                  <a:srgbClr val="FFFFFF"/>
                </a:solidFill>
                <a:latin typeface="Tahoma" panose="020B0604030504040204" pitchFamily="34" charset="0"/>
                <a:ea typeface="Tahoma" panose="020B0604030504040204" pitchFamily="34" charset="0"/>
                <a:cs typeface="Tahoma" panose="020B0604030504040204" pitchFamily="34" charset="0"/>
              </a:rPr>
              <a:t>sécure</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1" name="Rectangle 13"/>
          <p:cNvSpPr>
            <a:spLocks noChangeArrowheads="1"/>
          </p:cNvSpPr>
          <p:nvPr/>
        </p:nvSpPr>
        <p:spPr bwMode="auto">
          <a:xfrm>
            <a:off x="2320323" y="6141671"/>
            <a:ext cx="1263625" cy="676759"/>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a:latin typeface="Tahoma" panose="020B0604030504040204" pitchFamily="34" charset="0"/>
                <a:ea typeface="Tahoma" panose="020B0604030504040204" pitchFamily="34" charset="0"/>
                <a:cs typeface="Tahoma" panose="020B0604030504040204" pitchFamily="34" charset="0"/>
              </a:rPr>
              <a:t> </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Sentiment du jeune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’être menacé ou</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’être blâmé pour les</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conflits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4" name="Rectangle 13"/>
          <p:cNvSpPr/>
          <p:nvPr/>
        </p:nvSpPr>
        <p:spPr>
          <a:xfrm>
            <a:off x="2263583" y="1094729"/>
            <a:ext cx="2789849" cy="8827777"/>
          </a:xfrm>
          <a:prstGeom prst="rect">
            <a:avLst/>
          </a:prstGeom>
          <a:no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endParaRPr lang="fr-FR" sz="800">
              <a:latin typeface="Tahoma" panose="020B0604030504040204" pitchFamily="34" charset="0"/>
              <a:ea typeface="Tahoma" panose="020B0604030504040204" pitchFamily="34" charset="0"/>
              <a:cs typeface="Tahoma" panose="020B0604030504040204" pitchFamily="34" charset="0"/>
            </a:endParaRPr>
          </a:p>
        </p:txBody>
      </p:sp>
      <p:sp>
        <p:nvSpPr>
          <p:cNvPr id="19" name="Rectangle 13"/>
          <p:cNvSpPr>
            <a:spLocks noChangeArrowheads="1"/>
          </p:cNvSpPr>
          <p:nvPr/>
        </p:nvSpPr>
        <p:spPr bwMode="auto">
          <a:xfrm>
            <a:off x="3674161" y="6958847"/>
            <a:ext cx="1291143" cy="420599"/>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Symptômes dépressifs</a:t>
            </a:r>
            <a:endPar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0" name="Rectangle 13"/>
          <p:cNvSpPr>
            <a:spLocks noChangeArrowheads="1"/>
          </p:cNvSpPr>
          <p:nvPr/>
        </p:nvSpPr>
        <p:spPr bwMode="auto">
          <a:xfrm>
            <a:off x="3674161" y="6043025"/>
            <a:ext cx="1285380" cy="410996"/>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Anxiété aigüe</a:t>
            </a:r>
            <a:endPar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49" name="Rectangle 48"/>
          <p:cNvSpPr/>
          <p:nvPr/>
        </p:nvSpPr>
        <p:spPr>
          <a:xfrm>
            <a:off x="12184083" y="536478"/>
            <a:ext cx="1551479" cy="422165"/>
          </a:xfrm>
          <a:prstGeom prst="rect">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Contexte de</a:t>
            </a:r>
          </a:p>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séparation</a:t>
            </a:r>
            <a:endPar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51" name="Rectangle 13"/>
          <p:cNvSpPr>
            <a:spLocks noChangeArrowheads="1"/>
          </p:cNvSpPr>
          <p:nvPr/>
        </p:nvSpPr>
        <p:spPr bwMode="auto">
          <a:xfrm>
            <a:off x="12266185" y="3747739"/>
            <a:ext cx="1319185" cy="462704"/>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Séparation </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préparée</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57" name="Rectangle 56"/>
          <p:cNvSpPr/>
          <p:nvPr/>
        </p:nvSpPr>
        <p:spPr>
          <a:xfrm>
            <a:off x="12184083" y="1094729"/>
            <a:ext cx="1551478" cy="8818170"/>
          </a:xfrm>
          <a:prstGeom prst="rect">
            <a:avLst/>
          </a:prstGeom>
          <a:no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endParaRPr lang="fr-FR" sz="800">
              <a:latin typeface="Tahoma" panose="020B0604030504040204" pitchFamily="34" charset="0"/>
              <a:ea typeface="Tahoma" panose="020B0604030504040204" pitchFamily="34" charset="0"/>
              <a:cs typeface="Tahoma" panose="020B0604030504040204" pitchFamily="34" charset="0"/>
            </a:endParaRPr>
          </a:p>
        </p:txBody>
      </p:sp>
      <p:sp>
        <p:nvSpPr>
          <p:cNvPr id="76" name="Rectangle 75"/>
          <p:cNvSpPr/>
          <p:nvPr/>
        </p:nvSpPr>
        <p:spPr>
          <a:xfrm>
            <a:off x="12266185" y="4290481"/>
            <a:ext cx="1319185" cy="570587"/>
          </a:xfrm>
          <a:prstGeom prst="rect">
            <a:avLst/>
          </a:prstGeom>
          <a:solidFill>
            <a:schemeClr val="bg1"/>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Concernant le</a:t>
            </a:r>
          </a:p>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c</a:t>
            </a: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ontexte de </a:t>
            </a:r>
          </a:p>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séparation</a:t>
            </a:r>
            <a:endPar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77" name="Rectangle 13"/>
          <p:cNvSpPr>
            <a:spLocks noChangeArrowheads="1"/>
          </p:cNvSpPr>
          <p:nvPr/>
        </p:nvSpPr>
        <p:spPr bwMode="auto">
          <a:xfrm>
            <a:off x="12293402" y="7244514"/>
            <a:ext cx="1291966" cy="399967"/>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Sentiment d’avoir</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é</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té trahi</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81" name="Rectangle 80"/>
          <p:cNvSpPr/>
          <p:nvPr/>
        </p:nvSpPr>
        <p:spPr>
          <a:xfrm>
            <a:off x="5223579" y="536479"/>
            <a:ext cx="1339918" cy="416619"/>
          </a:xfrm>
          <a:prstGeom prst="rect">
            <a:avLst/>
          </a:prstGeom>
          <a:solidFill>
            <a:srgbClr val="418B2C"/>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r>
              <a:rPr lang="fr-FR" sz="800" b="1" dirty="0" smtClean="0">
                <a:latin typeface="Tahoma" panose="020B0604030504040204" pitchFamily="34" charset="0"/>
                <a:ea typeface="Tahoma" panose="020B0604030504040204" pitchFamily="34" charset="0"/>
                <a:cs typeface="Tahoma" panose="020B0604030504040204" pitchFamily="34" charset="0"/>
              </a:rPr>
              <a:t>Facteurs protecteurs</a:t>
            </a:r>
          </a:p>
          <a:p>
            <a:pPr algn="ctr"/>
            <a:r>
              <a:rPr lang="fr-FR" sz="800" b="1" dirty="0">
                <a:latin typeface="Tahoma" panose="020B0604030504040204" pitchFamily="34" charset="0"/>
                <a:ea typeface="Tahoma" panose="020B0604030504040204" pitchFamily="34" charset="0"/>
                <a:cs typeface="Tahoma" panose="020B0604030504040204" pitchFamily="34" charset="0"/>
              </a:rPr>
              <a:t>p</a:t>
            </a:r>
            <a:r>
              <a:rPr lang="fr-FR" sz="800" b="1" dirty="0" smtClean="0">
                <a:latin typeface="Tahoma" panose="020B0604030504040204" pitchFamily="34" charset="0"/>
                <a:ea typeface="Tahoma" panose="020B0604030504040204" pitchFamily="34" charset="0"/>
                <a:cs typeface="Tahoma" panose="020B0604030504040204" pitchFamily="34" charset="0"/>
              </a:rPr>
              <a:t>our l’enfant</a:t>
            </a:r>
            <a:endParaRPr lang="fr-FR" sz="800" b="1" dirty="0">
              <a:latin typeface="Tahoma" panose="020B0604030504040204" pitchFamily="34" charset="0"/>
              <a:ea typeface="Tahoma" panose="020B0604030504040204" pitchFamily="34" charset="0"/>
              <a:cs typeface="Tahoma" panose="020B0604030504040204" pitchFamily="34" charset="0"/>
            </a:endParaRPr>
          </a:p>
        </p:txBody>
      </p:sp>
      <p:sp>
        <p:nvSpPr>
          <p:cNvPr id="82" name="Rectangle 81"/>
          <p:cNvSpPr/>
          <p:nvPr/>
        </p:nvSpPr>
        <p:spPr>
          <a:xfrm>
            <a:off x="5228576" y="8993574"/>
            <a:ext cx="1334919" cy="464279"/>
          </a:xfrm>
          <a:prstGeom prst="rect">
            <a:avLst/>
          </a:prstGeom>
          <a:solidFill>
            <a:srgbClr val="FF0000"/>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r>
              <a:rPr lang="fr-FR"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Facteurs</a:t>
            </a:r>
          </a:p>
          <a:p>
            <a:pPr algn="ctr"/>
            <a:r>
              <a:rPr lang="fr-FR"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Aggravants pour</a:t>
            </a:r>
          </a:p>
          <a:p>
            <a:pPr algn="ctr"/>
            <a:r>
              <a:rPr lang="fr-FR"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l’enfant</a:t>
            </a:r>
            <a:endParaRPr lang="fr-FR"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86" name="Rectangle 85"/>
          <p:cNvSpPr/>
          <p:nvPr/>
        </p:nvSpPr>
        <p:spPr>
          <a:xfrm>
            <a:off x="5223579" y="1093385"/>
            <a:ext cx="1339917" cy="7782920"/>
          </a:xfrm>
          <a:prstGeom prst="rect">
            <a:avLst/>
          </a:prstGeom>
          <a:no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endParaRPr lang="fr-FR" sz="800">
              <a:latin typeface="Tahoma" panose="020B0604030504040204" pitchFamily="34" charset="0"/>
              <a:ea typeface="Tahoma" panose="020B0604030504040204" pitchFamily="34" charset="0"/>
              <a:cs typeface="Tahoma" panose="020B0604030504040204" pitchFamily="34" charset="0"/>
            </a:endParaRPr>
          </a:p>
        </p:txBody>
      </p:sp>
      <p:sp>
        <p:nvSpPr>
          <p:cNvPr id="97" name="Rectangle 36"/>
          <p:cNvSpPr>
            <a:spLocks noChangeArrowheads="1"/>
          </p:cNvSpPr>
          <p:nvPr/>
        </p:nvSpPr>
        <p:spPr bwMode="auto">
          <a:xfrm>
            <a:off x="5276076" y="1624703"/>
            <a:ext cx="1233800" cy="627990"/>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Reconnaissance de </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l</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’impact du conflit</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s</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ur le bien-être</a:t>
            </a: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 </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du </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jeune</a:t>
            </a:r>
          </a:p>
        </p:txBody>
      </p:sp>
      <p:sp>
        <p:nvSpPr>
          <p:cNvPr id="98" name="Rectangle 36"/>
          <p:cNvSpPr>
            <a:spLocks noChangeArrowheads="1"/>
          </p:cNvSpPr>
          <p:nvPr/>
        </p:nvSpPr>
        <p:spPr bwMode="auto">
          <a:xfrm>
            <a:off x="5276076" y="3027301"/>
            <a:ext cx="1233800" cy="489609"/>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Bonne relation avec</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a</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u mois un parent</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10" name="Rectangle 13"/>
          <p:cNvSpPr>
            <a:spLocks noChangeArrowheads="1"/>
          </p:cNvSpPr>
          <p:nvPr/>
        </p:nvSpPr>
        <p:spPr bwMode="auto">
          <a:xfrm>
            <a:off x="2321525" y="4867176"/>
            <a:ext cx="1263625" cy="577497"/>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en-US" sz="800" b="1" dirty="0">
                <a:solidFill>
                  <a:srgbClr val="FFFFFF"/>
                </a:solidFill>
                <a:latin typeface="Tahoma" panose="020B0604030504040204" pitchFamily="34" charset="0"/>
                <a:ea typeface="Tahoma" panose="020B0604030504040204" pitchFamily="34" charset="0"/>
                <a:cs typeface="Tahoma" panose="020B0604030504040204" pitchFamily="34" charset="0"/>
              </a:rPr>
              <a:t> </a:t>
            </a:r>
            <a:r>
              <a:rPr lang="en-US" sz="800" b="1" dirty="0" err="1" smtClean="0">
                <a:solidFill>
                  <a:srgbClr val="FFFFFF"/>
                </a:solidFill>
                <a:latin typeface="Tahoma" panose="020B0604030504040204" pitchFamily="34" charset="0"/>
                <a:ea typeface="Tahoma" panose="020B0604030504040204" pitchFamily="34" charset="0"/>
                <a:cs typeface="Tahoma" panose="020B0604030504040204" pitchFamily="34" charset="0"/>
              </a:rPr>
              <a:t>Conflits</a:t>
            </a:r>
            <a:r>
              <a:rPr lang="en-US"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 de </a:t>
            </a:r>
            <a:r>
              <a:rPr lang="en-US" sz="800" b="1" dirty="0" err="1" smtClean="0">
                <a:solidFill>
                  <a:srgbClr val="FFFFFF"/>
                </a:solidFill>
                <a:latin typeface="Tahoma" panose="020B0604030504040204" pitchFamily="34" charset="0"/>
                <a:ea typeface="Tahoma" panose="020B0604030504040204" pitchFamily="34" charset="0"/>
                <a:cs typeface="Tahoma" panose="020B0604030504040204" pitchFamily="34" charset="0"/>
              </a:rPr>
              <a:t>loyauté</a:t>
            </a:r>
            <a:r>
              <a:rPr lang="en-US"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 </a:t>
            </a:r>
          </a:p>
          <a:p>
            <a:pPr algn="ctr"/>
            <a:r>
              <a:rPr lang="en-US" sz="800" b="1" dirty="0" err="1" smtClean="0">
                <a:solidFill>
                  <a:srgbClr val="FFFFFF"/>
                </a:solidFill>
                <a:latin typeface="Tahoma" panose="020B0604030504040204" pitchFamily="34" charset="0"/>
                <a:ea typeface="Tahoma" panose="020B0604030504040204" pitchFamily="34" charset="0"/>
                <a:cs typeface="Tahoma" panose="020B0604030504040204" pitchFamily="34" charset="0"/>
              </a:rPr>
              <a:t>vécus</a:t>
            </a:r>
            <a:r>
              <a:rPr lang="en-US"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 par le </a:t>
            </a:r>
            <a:r>
              <a:rPr lang="en-US" sz="800" b="1" dirty="0" err="1" smtClean="0">
                <a:solidFill>
                  <a:srgbClr val="FFFFFF"/>
                </a:solidFill>
                <a:latin typeface="Tahoma" panose="020B0604030504040204" pitchFamily="34" charset="0"/>
                <a:ea typeface="Tahoma" panose="020B0604030504040204" pitchFamily="34" charset="0"/>
                <a:cs typeface="Tahoma" panose="020B0604030504040204" pitchFamily="34" charset="0"/>
              </a:rPr>
              <a:t>jeune</a:t>
            </a:r>
            <a:endParaRPr lang="fr-CA" sz="800" b="1" dirty="0">
              <a:latin typeface="Tahoma" panose="020B0604030504040204" pitchFamily="34" charset="0"/>
              <a:ea typeface="Tahoma" panose="020B0604030504040204" pitchFamily="34" charset="0"/>
              <a:cs typeface="Tahoma" panose="020B0604030504040204" pitchFamily="34" charset="0"/>
            </a:endParaRPr>
          </a:p>
        </p:txBody>
      </p:sp>
      <p:sp>
        <p:nvSpPr>
          <p:cNvPr id="111" name="Rectangle 13"/>
          <p:cNvSpPr>
            <a:spLocks noChangeArrowheads="1"/>
          </p:cNvSpPr>
          <p:nvPr/>
        </p:nvSpPr>
        <p:spPr bwMode="auto">
          <a:xfrm>
            <a:off x="3679924" y="5502309"/>
            <a:ext cx="1267238" cy="483112"/>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Sentiment de </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culpabilité</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21" name="Rectangle 36"/>
          <p:cNvSpPr>
            <a:spLocks noChangeArrowheads="1"/>
          </p:cNvSpPr>
          <p:nvPr/>
        </p:nvSpPr>
        <p:spPr bwMode="auto">
          <a:xfrm>
            <a:off x="5276076" y="2321192"/>
            <a:ext cx="1233800" cy="644974"/>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Relation positive et</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c</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haleureuse avec</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u</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n membre de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l</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a fratrie</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34" name="Rectangle 13"/>
          <p:cNvSpPr>
            <a:spLocks noChangeArrowheads="1"/>
          </p:cNvSpPr>
          <p:nvPr/>
        </p:nvSpPr>
        <p:spPr bwMode="auto">
          <a:xfrm>
            <a:off x="3674161" y="6505879"/>
            <a:ext cx="1285380" cy="395800"/>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Sentiments de perte</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35" name="Rectangle 13"/>
          <p:cNvSpPr>
            <a:spLocks noChangeArrowheads="1"/>
          </p:cNvSpPr>
          <p:nvPr/>
        </p:nvSpPr>
        <p:spPr bwMode="auto">
          <a:xfrm>
            <a:off x="3679924" y="8046183"/>
            <a:ext cx="1285380" cy="558450"/>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Moins bonnes habiletés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s</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ociales avec les</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pairs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36" name="Rectangle 13"/>
          <p:cNvSpPr>
            <a:spLocks noChangeArrowheads="1"/>
          </p:cNvSpPr>
          <p:nvPr/>
        </p:nvSpPr>
        <p:spPr bwMode="auto">
          <a:xfrm>
            <a:off x="3679923" y="8683495"/>
            <a:ext cx="1279617" cy="558450"/>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Réactivité physique et</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p</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roblèmes de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s</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anté physique</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38" name="Rectangle 13"/>
          <p:cNvSpPr>
            <a:spLocks noChangeArrowheads="1"/>
          </p:cNvSpPr>
          <p:nvPr/>
        </p:nvSpPr>
        <p:spPr bwMode="auto">
          <a:xfrm>
            <a:off x="3679924" y="9307309"/>
            <a:ext cx="1285380" cy="558450"/>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Difficulté dans la</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r</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égulation</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émotionnelle</a:t>
            </a:r>
          </a:p>
        </p:txBody>
      </p:sp>
      <p:sp>
        <p:nvSpPr>
          <p:cNvPr id="139" name="Rectangle 13"/>
          <p:cNvSpPr>
            <a:spLocks noChangeArrowheads="1"/>
          </p:cNvSpPr>
          <p:nvPr/>
        </p:nvSpPr>
        <p:spPr bwMode="auto">
          <a:xfrm>
            <a:off x="2320322" y="3681795"/>
            <a:ext cx="1250889" cy="517936"/>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Ne vit pas de conflits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 loyauté</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41" name="Rectangle 13"/>
          <p:cNvSpPr>
            <a:spLocks noChangeArrowheads="1"/>
          </p:cNvSpPr>
          <p:nvPr/>
        </p:nvSpPr>
        <p:spPr bwMode="auto">
          <a:xfrm>
            <a:off x="3679924" y="3684350"/>
            <a:ext cx="1232066" cy="517936"/>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Enfant bien adapté</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s</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ur le plan personnel </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et social</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42" name="Rectangle 13"/>
          <p:cNvSpPr>
            <a:spLocks noChangeArrowheads="1"/>
          </p:cNvSpPr>
          <p:nvPr/>
        </p:nvSpPr>
        <p:spPr bwMode="auto">
          <a:xfrm>
            <a:off x="3679924" y="3146986"/>
            <a:ext cx="1232066" cy="463848"/>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Enfant bien adapté</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s</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ur le plan  scolaire</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43" name="Rectangle 13"/>
          <p:cNvSpPr>
            <a:spLocks noChangeArrowheads="1"/>
          </p:cNvSpPr>
          <p:nvPr/>
        </p:nvSpPr>
        <p:spPr bwMode="auto">
          <a:xfrm>
            <a:off x="3679924" y="2083458"/>
            <a:ext cx="1232066" cy="442468"/>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Enfant bien adapté</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s</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ur le plan  social</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44" name="Rectangle 13"/>
          <p:cNvSpPr>
            <a:spLocks noChangeArrowheads="1"/>
          </p:cNvSpPr>
          <p:nvPr/>
        </p:nvSpPr>
        <p:spPr bwMode="auto">
          <a:xfrm>
            <a:off x="3679924" y="1553322"/>
            <a:ext cx="1232065" cy="462651"/>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Enfant présentant une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b</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onne santé physique</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53" name="Rectangle 13"/>
          <p:cNvSpPr>
            <a:spLocks noChangeArrowheads="1"/>
          </p:cNvSpPr>
          <p:nvPr/>
        </p:nvSpPr>
        <p:spPr bwMode="auto">
          <a:xfrm>
            <a:off x="12293401" y="7708119"/>
            <a:ext cx="1291967" cy="399967"/>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Sentiment de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c</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olère élevé</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54" name="Rectangle 13"/>
          <p:cNvSpPr>
            <a:spLocks noChangeArrowheads="1"/>
          </p:cNvSpPr>
          <p:nvPr/>
        </p:nvSpPr>
        <p:spPr bwMode="auto">
          <a:xfrm>
            <a:off x="12266184" y="5408623"/>
            <a:ext cx="1319185" cy="603171"/>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Existence d’une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r</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elation </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e</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xtraconjugale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a</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vant la séparation</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55" name="Rectangle 13"/>
          <p:cNvSpPr>
            <a:spLocks noChangeArrowheads="1"/>
          </p:cNvSpPr>
          <p:nvPr/>
        </p:nvSpPr>
        <p:spPr bwMode="auto">
          <a:xfrm>
            <a:off x="12279908" y="6766008"/>
            <a:ext cx="1305460" cy="399967"/>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Sentiments </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’humiliation et</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 </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de honte</a:t>
            </a:r>
          </a:p>
        </p:txBody>
      </p:sp>
      <p:sp>
        <p:nvSpPr>
          <p:cNvPr id="156" name="Rectangle 13"/>
          <p:cNvSpPr>
            <a:spLocks noChangeArrowheads="1"/>
          </p:cNvSpPr>
          <p:nvPr/>
        </p:nvSpPr>
        <p:spPr bwMode="auto">
          <a:xfrm>
            <a:off x="12266185" y="4942276"/>
            <a:ext cx="1319186" cy="399967"/>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Séparation </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inattendue</a:t>
            </a:r>
          </a:p>
        </p:txBody>
      </p:sp>
      <p:sp>
        <p:nvSpPr>
          <p:cNvPr id="158" name="Rectangle 13"/>
          <p:cNvSpPr>
            <a:spLocks noChangeArrowheads="1"/>
          </p:cNvSpPr>
          <p:nvPr/>
        </p:nvSpPr>
        <p:spPr bwMode="auto">
          <a:xfrm>
            <a:off x="12279111" y="6064787"/>
            <a:ext cx="1306257" cy="632345"/>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Perception d’absence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 remords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a</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ssociés à la</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r</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upture chez l’autre</a:t>
            </a:r>
          </a:p>
        </p:txBody>
      </p:sp>
      <p:sp>
        <p:nvSpPr>
          <p:cNvPr id="160" name="Rectangle 13"/>
          <p:cNvSpPr>
            <a:spLocks noChangeArrowheads="1"/>
          </p:cNvSpPr>
          <p:nvPr/>
        </p:nvSpPr>
        <p:spPr bwMode="auto">
          <a:xfrm>
            <a:off x="12266185" y="1981183"/>
            <a:ext cx="1319186" cy="462704"/>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Respect des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p</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arents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e</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ntre eux</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61" name="Rectangle 13"/>
          <p:cNvSpPr>
            <a:spLocks noChangeArrowheads="1"/>
          </p:cNvSpPr>
          <p:nvPr/>
        </p:nvSpPr>
        <p:spPr bwMode="auto">
          <a:xfrm>
            <a:off x="12266185" y="2526016"/>
            <a:ext cx="1319186" cy="462704"/>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Séparation vécue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a</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vec émotion</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 part et d’autre</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62" name="Rectangle 13"/>
          <p:cNvSpPr>
            <a:spLocks noChangeArrowheads="1"/>
          </p:cNvSpPr>
          <p:nvPr/>
        </p:nvSpPr>
        <p:spPr bwMode="auto">
          <a:xfrm>
            <a:off x="12266185" y="1435396"/>
            <a:ext cx="1319186" cy="462704"/>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Bonne stabilité </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é</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motionnelle chez </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l</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es deux conjoints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63" name="Rectangle 13"/>
          <p:cNvSpPr>
            <a:spLocks noChangeArrowheads="1"/>
          </p:cNvSpPr>
          <p:nvPr/>
        </p:nvSpPr>
        <p:spPr bwMode="auto">
          <a:xfrm>
            <a:off x="12266185" y="3070431"/>
            <a:ext cx="1319186" cy="590836"/>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Absence d’une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r</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elation</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e</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xtraconjugale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a</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vant la séparation</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64" name="Rectangle 163"/>
          <p:cNvSpPr/>
          <p:nvPr/>
        </p:nvSpPr>
        <p:spPr>
          <a:xfrm>
            <a:off x="10628417" y="536479"/>
            <a:ext cx="1448788" cy="422164"/>
          </a:xfrm>
          <a:prstGeom prst="rect">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Relation de</a:t>
            </a:r>
          </a:p>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c</a:t>
            </a: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ouple avant la</a:t>
            </a:r>
          </a:p>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séparation</a:t>
            </a:r>
          </a:p>
        </p:txBody>
      </p:sp>
      <p:sp>
        <p:nvSpPr>
          <p:cNvPr id="165" name="Rectangle 13"/>
          <p:cNvSpPr>
            <a:spLocks noChangeArrowheads="1"/>
          </p:cNvSpPr>
          <p:nvPr/>
        </p:nvSpPr>
        <p:spPr bwMode="auto">
          <a:xfrm>
            <a:off x="10713370" y="4525483"/>
            <a:ext cx="1280708" cy="462704"/>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Absence de violence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ans le couple</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66" name="Rectangle 165"/>
          <p:cNvSpPr/>
          <p:nvPr/>
        </p:nvSpPr>
        <p:spPr>
          <a:xfrm>
            <a:off x="10628418" y="1093384"/>
            <a:ext cx="1448788" cy="8806334"/>
          </a:xfrm>
          <a:prstGeom prst="rect">
            <a:avLst/>
          </a:prstGeom>
          <a:no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endParaRPr lang="fr-FR" sz="800">
              <a:latin typeface="Tahoma" panose="020B0604030504040204" pitchFamily="34" charset="0"/>
              <a:ea typeface="Tahoma" panose="020B0604030504040204" pitchFamily="34" charset="0"/>
              <a:cs typeface="Tahoma" panose="020B0604030504040204" pitchFamily="34" charset="0"/>
            </a:endParaRPr>
          </a:p>
        </p:txBody>
      </p:sp>
      <p:sp>
        <p:nvSpPr>
          <p:cNvPr id="167" name="Rectangle 166"/>
          <p:cNvSpPr/>
          <p:nvPr/>
        </p:nvSpPr>
        <p:spPr>
          <a:xfrm>
            <a:off x="10699244" y="5046011"/>
            <a:ext cx="1294834" cy="560901"/>
          </a:xfrm>
          <a:prstGeom prst="rect">
            <a:avLst/>
          </a:prstGeom>
          <a:solidFill>
            <a:schemeClr val="bg1"/>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Relation de couple</a:t>
            </a:r>
          </a:p>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a</a:t>
            </a: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vant la séparation</a:t>
            </a:r>
            <a:endPar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176" name="Rectangle 13"/>
          <p:cNvSpPr>
            <a:spLocks noChangeArrowheads="1"/>
          </p:cNvSpPr>
          <p:nvPr/>
        </p:nvSpPr>
        <p:spPr bwMode="auto">
          <a:xfrm>
            <a:off x="10713370" y="4008785"/>
            <a:ext cx="1280708" cy="462704"/>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Confiance entre les</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conjoints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77" name="Rectangle 13"/>
          <p:cNvSpPr>
            <a:spLocks noChangeArrowheads="1"/>
          </p:cNvSpPr>
          <p:nvPr/>
        </p:nvSpPr>
        <p:spPr bwMode="auto">
          <a:xfrm>
            <a:off x="10713370" y="3479955"/>
            <a:ext cx="1280708" cy="462704"/>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Présence du père </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a</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uprès des enfants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78" name="Rectangle 13"/>
          <p:cNvSpPr>
            <a:spLocks noChangeArrowheads="1"/>
          </p:cNvSpPr>
          <p:nvPr/>
        </p:nvSpPr>
        <p:spPr bwMode="auto">
          <a:xfrm>
            <a:off x="10713370" y="3046402"/>
            <a:ext cx="1280708" cy="387711"/>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Grossesses </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planifiées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79" name="Rectangle 13"/>
          <p:cNvSpPr>
            <a:spLocks noChangeArrowheads="1"/>
          </p:cNvSpPr>
          <p:nvPr/>
        </p:nvSpPr>
        <p:spPr bwMode="auto">
          <a:xfrm>
            <a:off x="10713370" y="2541493"/>
            <a:ext cx="1280708" cy="457843"/>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Conduites </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r</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esponsables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es conjoints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80" name="Rectangle 13"/>
          <p:cNvSpPr>
            <a:spLocks noChangeArrowheads="1"/>
          </p:cNvSpPr>
          <p:nvPr/>
        </p:nvSpPr>
        <p:spPr bwMode="auto">
          <a:xfrm>
            <a:off x="10701627" y="6569179"/>
            <a:ext cx="1292449" cy="608671"/>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Présence de violence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v</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erbale,  psychologique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o</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u physique  </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ponctuelle</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81" name="Rectangle 13"/>
          <p:cNvSpPr>
            <a:spLocks noChangeArrowheads="1"/>
          </p:cNvSpPr>
          <p:nvPr/>
        </p:nvSpPr>
        <p:spPr bwMode="auto">
          <a:xfrm>
            <a:off x="10698910" y="5662178"/>
            <a:ext cx="1295167" cy="399967"/>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Degré élevé de </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colère  et</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 méfiance</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82" name="Rectangle 13"/>
          <p:cNvSpPr>
            <a:spLocks noChangeArrowheads="1"/>
          </p:cNvSpPr>
          <p:nvPr/>
        </p:nvSpPr>
        <p:spPr bwMode="auto">
          <a:xfrm>
            <a:off x="10698910" y="7827668"/>
            <a:ext cx="1295167" cy="399967"/>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Exclusion du père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l</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ors de la</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naissance des enfants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83" name="Rectangle 13"/>
          <p:cNvSpPr>
            <a:spLocks noChangeArrowheads="1"/>
          </p:cNvSpPr>
          <p:nvPr/>
        </p:nvSpPr>
        <p:spPr bwMode="auto">
          <a:xfrm>
            <a:off x="10701628" y="7230751"/>
            <a:ext cx="1292448" cy="539598"/>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Grossesse imprévue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ans le but de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p</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réserver l’union</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84" name="Rectangle 13"/>
          <p:cNvSpPr>
            <a:spLocks noChangeArrowheads="1"/>
          </p:cNvSpPr>
          <p:nvPr/>
        </p:nvSpPr>
        <p:spPr bwMode="auto">
          <a:xfrm>
            <a:off x="10698911" y="6118421"/>
            <a:ext cx="1295166" cy="399967"/>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Conduites </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i</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rresponsables du</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conjoint</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85" name="Rectangle 13"/>
          <p:cNvSpPr>
            <a:spLocks noChangeArrowheads="1"/>
          </p:cNvSpPr>
          <p:nvPr/>
        </p:nvSpPr>
        <p:spPr bwMode="auto">
          <a:xfrm>
            <a:off x="10701628" y="8289652"/>
            <a:ext cx="1292448" cy="675789"/>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Vision différente de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l</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a parentalité,</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i</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ncohérence des</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pratiques éducatives</a:t>
            </a:r>
          </a:p>
        </p:txBody>
      </p:sp>
      <p:sp>
        <p:nvSpPr>
          <p:cNvPr id="186" name="Rectangle 13"/>
          <p:cNvSpPr>
            <a:spLocks noChangeArrowheads="1"/>
          </p:cNvSpPr>
          <p:nvPr/>
        </p:nvSpPr>
        <p:spPr bwMode="auto">
          <a:xfrm>
            <a:off x="10713199" y="9461730"/>
            <a:ext cx="1280876" cy="399967"/>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Faible coopération</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87" name="Rectangle 13"/>
          <p:cNvSpPr>
            <a:spLocks noChangeArrowheads="1"/>
          </p:cNvSpPr>
          <p:nvPr/>
        </p:nvSpPr>
        <p:spPr bwMode="auto">
          <a:xfrm>
            <a:off x="10713198" y="9018636"/>
            <a:ext cx="1280877" cy="399967"/>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Faibles capacités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 communication</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88" name="Rectangle 13"/>
          <p:cNvSpPr>
            <a:spLocks noChangeArrowheads="1"/>
          </p:cNvSpPr>
          <p:nvPr/>
        </p:nvSpPr>
        <p:spPr bwMode="auto">
          <a:xfrm>
            <a:off x="10713370" y="2040315"/>
            <a:ext cx="1280708" cy="457843"/>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Complicité dans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l</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’éducation des</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enfants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89" name="Rectangle 13"/>
          <p:cNvSpPr>
            <a:spLocks noChangeArrowheads="1"/>
          </p:cNvSpPr>
          <p:nvPr/>
        </p:nvSpPr>
        <p:spPr bwMode="auto">
          <a:xfrm>
            <a:off x="10713370" y="1600599"/>
            <a:ext cx="1280708" cy="387711"/>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Bonne coopération</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e</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ntre les conjoints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90" name="Rectangle 13"/>
          <p:cNvSpPr>
            <a:spLocks noChangeArrowheads="1"/>
          </p:cNvSpPr>
          <p:nvPr/>
        </p:nvSpPr>
        <p:spPr bwMode="auto">
          <a:xfrm>
            <a:off x="10713370" y="1169161"/>
            <a:ext cx="1280708" cy="387711"/>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Bonne </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communication</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91" name="Rectangle 33"/>
          <p:cNvSpPr>
            <a:spLocks noChangeArrowheads="1"/>
          </p:cNvSpPr>
          <p:nvPr/>
        </p:nvSpPr>
        <p:spPr bwMode="auto">
          <a:xfrm>
            <a:off x="5276076" y="5435406"/>
            <a:ext cx="1208904" cy="549281"/>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Exposition à des</a:t>
            </a:r>
          </a:p>
          <a:p>
            <a:pPr algn="ctr"/>
            <a:r>
              <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rPr>
              <a:t>é</a:t>
            </a: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pisodes de</a:t>
            </a:r>
          </a:p>
          <a:p>
            <a:pPr algn="ctr"/>
            <a:r>
              <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rPr>
              <a:t>v</a:t>
            </a: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iolence conjugale</a:t>
            </a:r>
            <a:endPar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92" name="Rectangle 33"/>
          <p:cNvSpPr>
            <a:spLocks noChangeArrowheads="1"/>
          </p:cNvSpPr>
          <p:nvPr/>
        </p:nvSpPr>
        <p:spPr bwMode="auto">
          <a:xfrm>
            <a:off x="5276076" y="6758494"/>
            <a:ext cx="1208904" cy="601825"/>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Symptômes </a:t>
            </a:r>
          </a:p>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dépressifs</a:t>
            </a:r>
          </a:p>
          <a:p>
            <a:pPr algn="ctr"/>
            <a:r>
              <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rPr>
              <a:t>c</a:t>
            </a: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hez le parent</a:t>
            </a:r>
            <a:endPar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94" name="Rectangle 33"/>
          <p:cNvSpPr>
            <a:spLocks noChangeArrowheads="1"/>
          </p:cNvSpPr>
          <p:nvPr/>
        </p:nvSpPr>
        <p:spPr bwMode="auto">
          <a:xfrm>
            <a:off x="5276076" y="6070802"/>
            <a:ext cx="1208904" cy="568846"/>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Comportements </a:t>
            </a:r>
          </a:p>
          <a:p>
            <a:pPr algn="ctr"/>
            <a:r>
              <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rPr>
              <a:t>a</a:t>
            </a: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liénants d’un des </a:t>
            </a:r>
          </a:p>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parents</a:t>
            </a:r>
            <a:endPar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96" name="Rectangle 195"/>
          <p:cNvSpPr/>
          <p:nvPr/>
        </p:nvSpPr>
        <p:spPr>
          <a:xfrm>
            <a:off x="5276076" y="4272668"/>
            <a:ext cx="1233800" cy="560901"/>
          </a:xfrm>
          <a:prstGeom prst="rect">
            <a:avLst/>
          </a:prstGeom>
          <a:solidFill>
            <a:schemeClr val="bg1"/>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Facteurs de risque</a:t>
            </a:r>
          </a:p>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o</a:t>
            </a: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u de protection</a:t>
            </a:r>
          </a:p>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p</a:t>
            </a: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our l’adaptation</a:t>
            </a:r>
          </a:p>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d</a:t>
            </a: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e  l’enfant</a:t>
            </a:r>
          </a:p>
        </p:txBody>
      </p:sp>
      <p:sp>
        <p:nvSpPr>
          <p:cNvPr id="197" name="Rectangle 13"/>
          <p:cNvSpPr>
            <a:spLocks noChangeArrowheads="1"/>
          </p:cNvSpPr>
          <p:nvPr/>
        </p:nvSpPr>
        <p:spPr bwMode="auto">
          <a:xfrm>
            <a:off x="3679924" y="7438298"/>
            <a:ext cx="1285380" cy="558450"/>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Désinvestissement </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dans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l</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es tâches scolaires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98" name="Rectangle 13"/>
          <p:cNvSpPr>
            <a:spLocks noChangeArrowheads="1"/>
          </p:cNvSpPr>
          <p:nvPr/>
        </p:nvSpPr>
        <p:spPr bwMode="auto">
          <a:xfrm>
            <a:off x="3674161" y="2600584"/>
            <a:ext cx="1250207" cy="463848"/>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Enfant ne se sent pas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r</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esponsable du conflit</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01" name="Rectangle 36"/>
          <p:cNvSpPr>
            <a:spLocks noChangeArrowheads="1"/>
          </p:cNvSpPr>
          <p:nvPr/>
        </p:nvSpPr>
        <p:spPr bwMode="auto">
          <a:xfrm>
            <a:off x="5276076" y="3578435"/>
            <a:ext cx="1233800" cy="567750"/>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Capacité des parents </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à encapsuler les</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conflits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03" name="Rectangle 33"/>
          <p:cNvSpPr>
            <a:spLocks noChangeArrowheads="1"/>
          </p:cNvSpPr>
          <p:nvPr/>
        </p:nvSpPr>
        <p:spPr bwMode="auto">
          <a:xfrm>
            <a:off x="5276076" y="4942642"/>
            <a:ext cx="1208904" cy="382906"/>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Durée prolongée</a:t>
            </a:r>
          </a:p>
          <a:p>
            <a:pPr algn="ctr"/>
            <a:r>
              <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u conflit</a:t>
            </a:r>
            <a:endPar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06" name="Rectangle 33"/>
          <p:cNvSpPr>
            <a:spLocks noChangeArrowheads="1"/>
          </p:cNvSpPr>
          <p:nvPr/>
        </p:nvSpPr>
        <p:spPr bwMode="auto">
          <a:xfrm>
            <a:off x="5276076" y="7440146"/>
            <a:ext cx="1208904" cy="430987"/>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Perte de contact</a:t>
            </a:r>
          </a:p>
          <a:p>
            <a:pPr algn="ctr"/>
            <a:r>
              <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rPr>
              <a:t>a</a:t>
            </a: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vec un parents</a:t>
            </a:r>
          </a:p>
        </p:txBody>
      </p:sp>
      <p:sp>
        <p:nvSpPr>
          <p:cNvPr id="208" name="ZoneTexte 207"/>
          <p:cNvSpPr txBox="1"/>
          <p:nvPr/>
        </p:nvSpPr>
        <p:spPr>
          <a:xfrm>
            <a:off x="105591" y="131125"/>
            <a:ext cx="13840386" cy="300835"/>
          </a:xfrm>
          <a:prstGeom prst="rect">
            <a:avLst/>
          </a:prstGeom>
          <a:noFill/>
        </p:spPr>
        <p:txBody>
          <a:bodyPr wrap="square" lIns="54085" tIns="27043" rIns="54085" bIns="27043" rtlCol="0">
            <a:spAutoFit/>
          </a:bodyPr>
          <a:lstStyle/>
          <a:p>
            <a:pPr>
              <a:spcAft>
                <a:spcPts val="300"/>
              </a:spcAft>
            </a:pPr>
            <a:r>
              <a:rPr lang="fr-FR" sz="1600" b="1" dirty="0" smtClean="0">
                <a:latin typeface="Tahoma" panose="020B0604030504040204" pitchFamily="34" charset="0"/>
                <a:ea typeface="Tahoma" panose="020B0604030504040204" pitchFamily="34" charset="0"/>
                <a:cs typeface="Tahoma" panose="020B0604030504040204" pitchFamily="34" charset="0"/>
              </a:rPr>
              <a:t>Étape </a:t>
            </a:r>
            <a:r>
              <a:rPr lang="fr-FR" sz="1600" b="1" dirty="0">
                <a:latin typeface="Tahoma" panose="020B0604030504040204" pitchFamily="34" charset="0"/>
                <a:ea typeface="Tahoma" panose="020B0604030504040204" pitchFamily="34" charset="0"/>
                <a:cs typeface="Tahoma" panose="020B0604030504040204" pitchFamily="34" charset="0"/>
              </a:rPr>
              <a:t>5</a:t>
            </a:r>
            <a:r>
              <a:rPr lang="fr-FR" sz="1600" b="1" dirty="0" smtClean="0">
                <a:latin typeface="Tahoma" panose="020B0604030504040204" pitchFamily="34" charset="0"/>
                <a:ea typeface="Tahoma" panose="020B0604030504040204" pitchFamily="34" charset="0"/>
                <a:cs typeface="Tahoma" panose="020B0604030504040204" pitchFamily="34" charset="0"/>
              </a:rPr>
              <a:t>: Faire le bilan de l’évaluation et prendre la décision concernant la compromission de l’enfant </a:t>
            </a:r>
          </a:p>
        </p:txBody>
      </p:sp>
      <p:sp>
        <p:nvSpPr>
          <p:cNvPr id="119" name="Rectangle 13"/>
          <p:cNvSpPr>
            <a:spLocks noChangeArrowheads="1"/>
          </p:cNvSpPr>
          <p:nvPr/>
        </p:nvSpPr>
        <p:spPr bwMode="auto">
          <a:xfrm>
            <a:off x="7926137" y="3745189"/>
            <a:ext cx="1146611" cy="465254"/>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Attachement</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sécurisé</a:t>
            </a:r>
          </a:p>
        </p:txBody>
      </p:sp>
      <p:sp>
        <p:nvSpPr>
          <p:cNvPr id="122" name="Rectangle 13"/>
          <p:cNvSpPr>
            <a:spLocks noChangeArrowheads="1"/>
          </p:cNvSpPr>
          <p:nvPr/>
        </p:nvSpPr>
        <p:spPr bwMode="auto">
          <a:xfrm>
            <a:off x="9186943" y="3747739"/>
            <a:ext cx="1201135" cy="462704"/>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Bonne santé </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mentale</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23" name="Rectangle 122"/>
          <p:cNvSpPr/>
          <p:nvPr/>
        </p:nvSpPr>
        <p:spPr>
          <a:xfrm>
            <a:off x="6642412" y="1093384"/>
            <a:ext cx="3855376" cy="8806333"/>
          </a:xfrm>
          <a:prstGeom prst="rect">
            <a:avLst/>
          </a:prstGeom>
          <a:no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endParaRPr lang="fr-FR" sz="800">
              <a:latin typeface="Tahoma" panose="020B0604030504040204" pitchFamily="34" charset="0"/>
              <a:ea typeface="Tahoma" panose="020B0604030504040204" pitchFamily="34" charset="0"/>
              <a:cs typeface="Tahoma" panose="020B0604030504040204" pitchFamily="34" charset="0"/>
            </a:endParaRPr>
          </a:p>
        </p:txBody>
      </p:sp>
      <p:sp>
        <p:nvSpPr>
          <p:cNvPr id="124" name="Rectangle 13"/>
          <p:cNvSpPr>
            <a:spLocks noChangeArrowheads="1"/>
          </p:cNvSpPr>
          <p:nvPr/>
        </p:nvSpPr>
        <p:spPr bwMode="auto">
          <a:xfrm>
            <a:off x="7926137" y="4922454"/>
            <a:ext cx="1146611" cy="572839"/>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Trouble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’attachement</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25" name="Rectangle 13"/>
          <p:cNvSpPr>
            <a:spLocks noChangeArrowheads="1"/>
          </p:cNvSpPr>
          <p:nvPr/>
        </p:nvSpPr>
        <p:spPr bwMode="auto">
          <a:xfrm>
            <a:off x="7932783" y="5580729"/>
            <a:ext cx="1139965" cy="580143"/>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Faibles stratégies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 </a:t>
            </a:r>
            <a:r>
              <a:rPr lang="fr-CA" sz="800" b="1" dirty="0" err="1" smtClean="0">
                <a:solidFill>
                  <a:srgbClr val="FFFFFF"/>
                </a:solidFill>
                <a:latin typeface="Tahoma" panose="020B0604030504040204" pitchFamily="34" charset="0"/>
                <a:ea typeface="Tahoma" panose="020B0604030504040204" pitchFamily="34" charset="0"/>
                <a:cs typeface="Tahoma" panose="020B0604030504040204" pitchFamily="34" charset="0"/>
              </a:rPr>
              <a:t>coping</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26" name="Rectangle 13"/>
          <p:cNvSpPr>
            <a:spLocks noChangeArrowheads="1"/>
          </p:cNvSpPr>
          <p:nvPr/>
        </p:nvSpPr>
        <p:spPr bwMode="auto">
          <a:xfrm>
            <a:off x="6701942" y="4933065"/>
            <a:ext cx="1123898" cy="566967"/>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Histoire d’abus ou</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 négligence</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27" name="Rectangle 126"/>
          <p:cNvSpPr/>
          <p:nvPr/>
        </p:nvSpPr>
        <p:spPr>
          <a:xfrm>
            <a:off x="9186944" y="4331227"/>
            <a:ext cx="1201532" cy="480963"/>
          </a:xfrm>
          <a:prstGeom prst="rect">
            <a:avLst/>
          </a:prstGeom>
          <a:solidFill>
            <a:schemeClr val="bg1"/>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Problèmes</a:t>
            </a:r>
          </a:p>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personnels</a:t>
            </a:r>
            <a:endPar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128" name="Rectangle 127"/>
          <p:cNvSpPr/>
          <p:nvPr/>
        </p:nvSpPr>
        <p:spPr>
          <a:xfrm>
            <a:off x="7942308" y="4328784"/>
            <a:ext cx="1130440" cy="494811"/>
          </a:xfrm>
          <a:prstGeom prst="rect">
            <a:avLst/>
          </a:prstGeom>
          <a:solidFill>
            <a:schemeClr val="bg1"/>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Vulnérabilités personnelles</a:t>
            </a:r>
          </a:p>
        </p:txBody>
      </p:sp>
      <p:sp>
        <p:nvSpPr>
          <p:cNvPr id="129" name="Rectangle 128"/>
          <p:cNvSpPr/>
          <p:nvPr/>
        </p:nvSpPr>
        <p:spPr>
          <a:xfrm>
            <a:off x="6712887" y="4326527"/>
            <a:ext cx="1112954" cy="485663"/>
          </a:xfrm>
          <a:prstGeom prst="rect">
            <a:avLst/>
          </a:prstGeom>
          <a:solidFill>
            <a:schemeClr val="bg1"/>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Histoire </a:t>
            </a:r>
          </a:p>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développementale</a:t>
            </a:r>
          </a:p>
        </p:txBody>
      </p:sp>
      <p:sp>
        <p:nvSpPr>
          <p:cNvPr id="130" name="Rectangle 129"/>
          <p:cNvSpPr>
            <a:spLocks noChangeArrowheads="1"/>
          </p:cNvSpPr>
          <p:nvPr/>
        </p:nvSpPr>
        <p:spPr bwMode="auto">
          <a:xfrm>
            <a:off x="9186944" y="4933064"/>
            <a:ext cx="1209645" cy="566968"/>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Personnalité</a:t>
            </a:r>
          </a:p>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narcissique</a:t>
            </a:r>
          </a:p>
        </p:txBody>
      </p:sp>
      <p:sp>
        <p:nvSpPr>
          <p:cNvPr id="131" name="Rectangle 130"/>
          <p:cNvSpPr/>
          <p:nvPr/>
        </p:nvSpPr>
        <p:spPr>
          <a:xfrm>
            <a:off x="6642413" y="536478"/>
            <a:ext cx="3855375" cy="422165"/>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Caractéristiques du ou des parents</a:t>
            </a:r>
          </a:p>
        </p:txBody>
      </p:sp>
      <p:sp>
        <p:nvSpPr>
          <p:cNvPr id="132" name="Rectangle 13"/>
          <p:cNvSpPr>
            <a:spLocks noChangeArrowheads="1"/>
          </p:cNvSpPr>
          <p:nvPr/>
        </p:nvSpPr>
        <p:spPr bwMode="auto">
          <a:xfrm>
            <a:off x="7926137" y="3117637"/>
            <a:ext cx="1146611" cy="538784"/>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Bonnes stratégies </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 </a:t>
            </a:r>
            <a:r>
              <a:rPr lang="fr-CA" sz="800" b="1" dirty="0" err="1" smtClean="0">
                <a:solidFill>
                  <a:srgbClr val="FFFFFF"/>
                </a:solidFill>
                <a:latin typeface="Tahoma" panose="020B0604030504040204" pitchFamily="34" charset="0"/>
                <a:ea typeface="Tahoma" panose="020B0604030504040204" pitchFamily="34" charset="0"/>
                <a:cs typeface="Tahoma" panose="020B0604030504040204" pitchFamily="34" charset="0"/>
              </a:rPr>
              <a:t>coping</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33" name="Rectangle 13"/>
          <p:cNvSpPr>
            <a:spLocks noChangeArrowheads="1"/>
          </p:cNvSpPr>
          <p:nvPr/>
        </p:nvSpPr>
        <p:spPr bwMode="auto">
          <a:xfrm>
            <a:off x="9186944" y="3117637"/>
            <a:ext cx="1197099" cy="538783"/>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Bonne régulation</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émotionnelle</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59" name="Rectangle 13"/>
          <p:cNvSpPr>
            <a:spLocks noChangeArrowheads="1"/>
          </p:cNvSpPr>
          <p:nvPr/>
        </p:nvSpPr>
        <p:spPr bwMode="auto">
          <a:xfrm>
            <a:off x="6701944" y="3495016"/>
            <a:ext cx="1123896" cy="739209"/>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Histoire sans</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difficultés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p</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articulières dans la</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f</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amille d’origine</a:t>
            </a:r>
          </a:p>
        </p:txBody>
      </p:sp>
      <p:sp>
        <p:nvSpPr>
          <p:cNvPr id="209" name="Rectangle 208"/>
          <p:cNvSpPr>
            <a:spLocks noChangeArrowheads="1"/>
          </p:cNvSpPr>
          <p:nvPr/>
        </p:nvSpPr>
        <p:spPr bwMode="auto">
          <a:xfrm>
            <a:off x="9186944" y="6218079"/>
            <a:ext cx="1209645" cy="488773"/>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Trouble de</a:t>
            </a:r>
          </a:p>
          <a:p>
            <a:pPr algn="ctr"/>
            <a:r>
              <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rPr>
              <a:t>p</a:t>
            </a: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ersonnalité limite</a:t>
            </a:r>
            <a:endPar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10" name="Rectangle 209"/>
          <p:cNvSpPr>
            <a:spLocks noChangeArrowheads="1"/>
          </p:cNvSpPr>
          <p:nvPr/>
        </p:nvSpPr>
        <p:spPr bwMode="auto">
          <a:xfrm>
            <a:off x="9186944" y="6780399"/>
            <a:ext cx="1197099" cy="503524"/>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Personnalité </a:t>
            </a:r>
          </a:p>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antisociale</a:t>
            </a:r>
            <a:endPar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11" name="Rectangle 210"/>
          <p:cNvSpPr>
            <a:spLocks noChangeArrowheads="1"/>
          </p:cNvSpPr>
          <p:nvPr/>
        </p:nvSpPr>
        <p:spPr bwMode="auto">
          <a:xfrm>
            <a:off x="9186944" y="7345322"/>
            <a:ext cx="1201532" cy="579650"/>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Instabilité</a:t>
            </a:r>
          </a:p>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émotionnelle</a:t>
            </a:r>
            <a:endPar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12" name="Rectangle 211"/>
          <p:cNvSpPr>
            <a:spLocks noChangeArrowheads="1"/>
          </p:cNvSpPr>
          <p:nvPr/>
        </p:nvSpPr>
        <p:spPr bwMode="auto">
          <a:xfrm>
            <a:off x="9186944" y="8008666"/>
            <a:ext cx="1209645" cy="482201"/>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Abus de</a:t>
            </a:r>
          </a:p>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substances</a:t>
            </a:r>
            <a:endPar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13" name="Rectangle 212"/>
          <p:cNvSpPr>
            <a:spLocks noChangeArrowheads="1"/>
          </p:cNvSpPr>
          <p:nvPr/>
        </p:nvSpPr>
        <p:spPr bwMode="auto">
          <a:xfrm>
            <a:off x="9186944" y="8562107"/>
            <a:ext cx="1222376" cy="579650"/>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Centrés sur leurs</a:t>
            </a:r>
          </a:p>
          <a:p>
            <a:pPr algn="ctr"/>
            <a:r>
              <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rPr>
              <a:t>p</a:t>
            </a: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ropres besoins</a:t>
            </a:r>
            <a:endPar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14" name="Rectangle 13"/>
          <p:cNvSpPr>
            <a:spLocks noChangeArrowheads="1"/>
          </p:cNvSpPr>
          <p:nvPr/>
        </p:nvSpPr>
        <p:spPr bwMode="auto">
          <a:xfrm>
            <a:off x="9186943" y="2631765"/>
            <a:ext cx="1197099" cy="423478"/>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Empathie</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15" name="Rectangle 13"/>
          <p:cNvSpPr>
            <a:spLocks noChangeArrowheads="1"/>
          </p:cNvSpPr>
          <p:nvPr/>
        </p:nvSpPr>
        <p:spPr bwMode="auto">
          <a:xfrm>
            <a:off x="9186943" y="1973492"/>
            <a:ext cx="1197099" cy="578666"/>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Absence de </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c</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onsommation</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 substances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16" name="Rectangle 13"/>
          <p:cNvSpPr>
            <a:spLocks noChangeArrowheads="1"/>
          </p:cNvSpPr>
          <p:nvPr/>
        </p:nvSpPr>
        <p:spPr bwMode="auto">
          <a:xfrm>
            <a:off x="6712887" y="5580729"/>
            <a:ext cx="1112953" cy="580143"/>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Histoire de perte, </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d’abandon ou</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 séparation</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17" name="Rectangle 216"/>
          <p:cNvSpPr>
            <a:spLocks noChangeArrowheads="1"/>
          </p:cNvSpPr>
          <p:nvPr/>
        </p:nvSpPr>
        <p:spPr bwMode="auto">
          <a:xfrm>
            <a:off x="9186944" y="5580728"/>
            <a:ext cx="1209645" cy="580144"/>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Personnalité</a:t>
            </a:r>
          </a:p>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contre dépendante</a:t>
            </a:r>
          </a:p>
        </p:txBody>
      </p:sp>
      <p:sp>
        <p:nvSpPr>
          <p:cNvPr id="145" name="Rectangle 13"/>
          <p:cNvSpPr>
            <a:spLocks noChangeArrowheads="1"/>
          </p:cNvSpPr>
          <p:nvPr/>
        </p:nvSpPr>
        <p:spPr bwMode="auto">
          <a:xfrm>
            <a:off x="2320322" y="5502309"/>
            <a:ext cx="1263625" cy="582422"/>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Insécurité </a:t>
            </a:r>
          </a:p>
          <a:p>
            <a:pPr algn="ctr"/>
            <a:r>
              <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rPr>
              <a:t>é</a:t>
            </a: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motionnelle du</a:t>
            </a:r>
          </a:p>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jeune</a:t>
            </a:r>
            <a:endPar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34" name="Rectangle 13"/>
          <p:cNvSpPr>
            <a:spLocks noChangeArrowheads="1"/>
          </p:cNvSpPr>
          <p:nvPr/>
        </p:nvSpPr>
        <p:spPr bwMode="auto">
          <a:xfrm>
            <a:off x="3679924" y="4866764"/>
            <a:ext cx="1267238" cy="558450"/>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Apparition de troubles </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extériorisés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35" name="Rectangle 13"/>
          <p:cNvSpPr>
            <a:spLocks noChangeArrowheads="1"/>
          </p:cNvSpPr>
          <p:nvPr/>
        </p:nvSpPr>
        <p:spPr bwMode="auto">
          <a:xfrm>
            <a:off x="2334262" y="6892687"/>
            <a:ext cx="1263625" cy="676759"/>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Style d’attachement</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é</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vitant, ambivalent</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o</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u désorganisé</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36" name="Rectangle 13"/>
          <p:cNvSpPr>
            <a:spLocks noChangeArrowheads="1"/>
          </p:cNvSpPr>
          <p:nvPr/>
        </p:nvSpPr>
        <p:spPr bwMode="auto">
          <a:xfrm>
            <a:off x="2318589" y="3135110"/>
            <a:ext cx="1252622" cy="471007"/>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Ne se blâme pas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p</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our les conflits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49" name="Rectangle 33"/>
          <p:cNvSpPr>
            <a:spLocks noChangeArrowheads="1"/>
          </p:cNvSpPr>
          <p:nvPr/>
        </p:nvSpPr>
        <p:spPr bwMode="auto">
          <a:xfrm>
            <a:off x="5276076" y="7962612"/>
            <a:ext cx="1208904" cy="721761"/>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Non- reconnaissance</a:t>
            </a:r>
          </a:p>
          <a:p>
            <a:pPr algn="ctr"/>
            <a:r>
              <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e l’impact du conflit</a:t>
            </a:r>
          </a:p>
          <a:p>
            <a:pPr algn="ctr"/>
            <a:r>
              <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rPr>
              <a:t>s</a:t>
            </a: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ur le bien-être </a:t>
            </a:r>
          </a:p>
          <a:p>
            <a:pPr algn="ctr"/>
            <a:r>
              <a:rPr lang="fr-CA"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du jeune</a:t>
            </a:r>
            <a:endPar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50" name="Rectangle 249"/>
          <p:cNvSpPr/>
          <p:nvPr/>
        </p:nvSpPr>
        <p:spPr>
          <a:xfrm>
            <a:off x="13829424" y="536478"/>
            <a:ext cx="1558424" cy="407165"/>
          </a:xfrm>
          <a:prstGeom prst="rect">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Facteurs aggravants suite à la séparation</a:t>
            </a:r>
          </a:p>
        </p:txBody>
      </p:sp>
      <p:sp>
        <p:nvSpPr>
          <p:cNvPr id="251" name="Rectangle 13"/>
          <p:cNvSpPr>
            <a:spLocks noChangeArrowheads="1"/>
          </p:cNvSpPr>
          <p:nvPr/>
        </p:nvSpPr>
        <p:spPr bwMode="auto">
          <a:xfrm>
            <a:off x="13930521" y="3578435"/>
            <a:ext cx="1361876" cy="436990"/>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endPar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endParaRP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Confiance mutuelle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c</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oncernant les</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capacités parentales</a:t>
            </a:r>
          </a:p>
          <a:p>
            <a:pPr algn="ct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52" name="Rectangle 251"/>
          <p:cNvSpPr/>
          <p:nvPr/>
        </p:nvSpPr>
        <p:spPr>
          <a:xfrm>
            <a:off x="13845708" y="1094729"/>
            <a:ext cx="1558424" cy="8818170"/>
          </a:xfrm>
          <a:prstGeom prst="rect">
            <a:avLst/>
          </a:prstGeom>
          <a:no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endParaRPr lang="fr-FR" sz="800">
              <a:latin typeface="Tahoma" panose="020B0604030504040204" pitchFamily="34" charset="0"/>
              <a:ea typeface="Tahoma" panose="020B0604030504040204" pitchFamily="34" charset="0"/>
              <a:cs typeface="Tahoma" panose="020B0604030504040204" pitchFamily="34" charset="0"/>
            </a:endParaRPr>
          </a:p>
        </p:txBody>
      </p:sp>
      <p:sp>
        <p:nvSpPr>
          <p:cNvPr id="253" name="Rectangle 252"/>
          <p:cNvSpPr/>
          <p:nvPr/>
        </p:nvSpPr>
        <p:spPr>
          <a:xfrm>
            <a:off x="13926682" y="4095427"/>
            <a:ext cx="1353138" cy="499268"/>
          </a:xfrm>
          <a:prstGeom prst="rect">
            <a:avLst/>
          </a:prstGeom>
          <a:solidFill>
            <a:schemeClr val="bg1"/>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45153" tIns="22577" rIns="45153" bIns="22577" rtlCol="0" anchor="ctr"/>
          <a:lstStyle/>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Facteurs facilitants ou aggravants suite à la séparation</a:t>
            </a:r>
            <a:endPar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254" name="Rectangle 13"/>
          <p:cNvSpPr>
            <a:spLocks noChangeArrowheads="1"/>
          </p:cNvSpPr>
          <p:nvPr/>
        </p:nvSpPr>
        <p:spPr bwMode="auto">
          <a:xfrm>
            <a:off x="13922488" y="3138217"/>
            <a:ext cx="1361876" cy="373584"/>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Arrangements</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financiers adéquats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55" name="Rectangle 13"/>
          <p:cNvSpPr>
            <a:spLocks noChangeArrowheads="1"/>
          </p:cNvSpPr>
          <p:nvPr/>
        </p:nvSpPr>
        <p:spPr bwMode="auto">
          <a:xfrm>
            <a:off x="13922488" y="2601527"/>
            <a:ext cx="1361877" cy="482033"/>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Ouverture des  parents </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c</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oncernant les visites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es enfants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57" name="Rectangle 13"/>
          <p:cNvSpPr>
            <a:spLocks noChangeArrowheads="1"/>
          </p:cNvSpPr>
          <p:nvPr/>
        </p:nvSpPr>
        <p:spPr bwMode="auto">
          <a:xfrm>
            <a:off x="13926682" y="2165290"/>
            <a:ext cx="1366068" cy="363558"/>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Expression ouverte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es émotions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58" name="Rectangle 13"/>
          <p:cNvSpPr>
            <a:spLocks noChangeArrowheads="1"/>
          </p:cNvSpPr>
          <p:nvPr/>
        </p:nvSpPr>
        <p:spPr bwMode="auto">
          <a:xfrm>
            <a:off x="13918298" y="5914555"/>
            <a:ext cx="1366067" cy="375580"/>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Réticence de l’enfant à </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v</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isiter l’autre parent</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59" name="Rectangle 13"/>
          <p:cNvSpPr>
            <a:spLocks noChangeArrowheads="1"/>
          </p:cNvSpPr>
          <p:nvPr/>
        </p:nvSpPr>
        <p:spPr bwMode="auto">
          <a:xfrm>
            <a:off x="13922488" y="4641453"/>
            <a:ext cx="1353138" cy="457830"/>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Insatisfaction </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c</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oncernant le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s</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outien financier</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60" name="Rectangle 13"/>
          <p:cNvSpPr>
            <a:spLocks noChangeArrowheads="1"/>
          </p:cNvSpPr>
          <p:nvPr/>
        </p:nvSpPr>
        <p:spPr bwMode="auto">
          <a:xfrm>
            <a:off x="13935067" y="6816978"/>
            <a:ext cx="1357330" cy="474327"/>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Inquiétude suite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à</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 l’entrée en scène d’un </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n</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ouveau conjoint</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61" name="Rectangle 13"/>
          <p:cNvSpPr>
            <a:spLocks noChangeArrowheads="1"/>
          </p:cNvSpPr>
          <p:nvPr/>
        </p:nvSpPr>
        <p:spPr bwMode="auto">
          <a:xfrm>
            <a:off x="13926684" y="6338911"/>
            <a:ext cx="1353136" cy="432143"/>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Détresse reliée à la perte</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62" name="Rectangle 13"/>
          <p:cNvSpPr>
            <a:spLocks noChangeArrowheads="1"/>
          </p:cNvSpPr>
          <p:nvPr/>
        </p:nvSpPr>
        <p:spPr bwMode="auto">
          <a:xfrm>
            <a:off x="13922488" y="5143288"/>
            <a:ext cx="1353138" cy="316418"/>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Nombre élevé d’enfants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63" name="Rectangle 13"/>
          <p:cNvSpPr>
            <a:spLocks noChangeArrowheads="1"/>
          </p:cNvSpPr>
          <p:nvPr/>
        </p:nvSpPr>
        <p:spPr bwMode="auto">
          <a:xfrm>
            <a:off x="13927035" y="7335020"/>
            <a:ext cx="1357330" cy="416904"/>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Attributions négatives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f</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ace à l’autre parent</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64" name="Rectangle 13"/>
          <p:cNvSpPr>
            <a:spLocks noChangeArrowheads="1"/>
          </p:cNvSpPr>
          <p:nvPr/>
        </p:nvSpPr>
        <p:spPr bwMode="auto">
          <a:xfrm>
            <a:off x="13941710" y="9126599"/>
            <a:ext cx="1366421" cy="726508"/>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Difficulté à </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ifférencier la </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r</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elation conjugale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e</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t la relation </a:t>
            </a:r>
          </a:p>
          <a:p>
            <a:pPr algn="ctr"/>
            <a:r>
              <a:rPr lang="fr-CA" sz="800" b="1" dirty="0" err="1" smtClean="0">
                <a:solidFill>
                  <a:srgbClr val="FFFFFF"/>
                </a:solidFill>
                <a:latin typeface="Tahoma" panose="020B0604030504040204" pitchFamily="34" charset="0"/>
                <a:ea typeface="Tahoma" panose="020B0604030504040204" pitchFamily="34" charset="0"/>
                <a:cs typeface="Tahoma" panose="020B0604030504040204" pitchFamily="34" charset="0"/>
              </a:rPr>
              <a:t>coparentale</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65" name="Rectangle 13"/>
          <p:cNvSpPr>
            <a:spLocks noChangeArrowheads="1"/>
          </p:cNvSpPr>
          <p:nvPr/>
        </p:nvSpPr>
        <p:spPr bwMode="auto">
          <a:xfrm>
            <a:off x="13927035" y="7805974"/>
            <a:ext cx="1366067" cy="602102"/>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Difficulté à identifier</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e</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t à exprimer des </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é</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motions: colère,</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h</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onte, souffrance</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66" name="Rectangle 13"/>
          <p:cNvSpPr>
            <a:spLocks noChangeArrowheads="1"/>
          </p:cNvSpPr>
          <p:nvPr/>
        </p:nvSpPr>
        <p:spPr bwMode="auto">
          <a:xfrm>
            <a:off x="13922491" y="1549377"/>
            <a:ext cx="1366068" cy="539879"/>
          </a:xfrm>
          <a:prstGeom prst="rect">
            <a:avLst/>
          </a:prstGeom>
          <a:solidFill>
            <a:srgbClr val="418B2C"/>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Distinction claire entre </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r</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elation conjugale et</a:t>
            </a:r>
          </a:p>
          <a:p>
            <a:pPr algn="ctr"/>
            <a:r>
              <a:rPr lang="fr-CA" sz="800" b="1" dirty="0" err="1" smtClean="0">
                <a:solidFill>
                  <a:srgbClr val="FFFFFF"/>
                </a:solidFill>
                <a:latin typeface="Tahoma" panose="020B0604030504040204" pitchFamily="34" charset="0"/>
                <a:ea typeface="Tahoma" panose="020B0604030504040204" pitchFamily="34" charset="0"/>
                <a:cs typeface="Tahoma" panose="020B0604030504040204" pitchFamily="34" charset="0"/>
              </a:rPr>
              <a:t>coparentale</a:t>
            </a:r>
            <a:endPar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69" name="Rectangle 13"/>
          <p:cNvSpPr>
            <a:spLocks noChangeArrowheads="1"/>
          </p:cNvSpPr>
          <p:nvPr/>
        </p:nvSpPr>
        <p:spPr bwMode="auto">
          <a:xfrm>
            <a:off x="13935067" y="8469413"/>
            <a:ext cx="1357683" cy="610415"/>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Inquiétude quant à la </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capacité de l’autre </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de s’occuper des </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enfants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70" name="Rectangle 13"/>
          <p:cNvSpPr>
            <a:spLocks noChangeArrowheads="1"/>
          </p:cNvSpPr>
          <p:nvPr/>
        </p:nvSpPr>
        <p:spPr bwMode="auto">
          <a:xfrm>
            <a:off x="13918298" y="5525415"/>
            <a:ext cx="1366067" cy="340171"/>
          </a:xfrm>
          <a:prstGeom prst="rect">
            <a:avLst/>
          </a:prstGeom>
          <a:solidFill>
            <a:srgbClr val="FF0000"/>
          </a:solidFill>
          <a:ln w="9525">
            <a:solidFill>
              <a:schemeClr val="tx1"/>
            </a:solidFill>
            <a:miter lim="800000"/>
            <a:headEnd/>
            <a:tailEnd/>
          </a:ln>
        </p:spPr>
        <p:txBody>
          <a:bodyPr wrap="none" lIns="114278" tIns="57140" rIns="114278" bIns="57140" anchor="ctr"/>
          <a:lstStyle/>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Jeune âge des enfants</a:t>
            </a:r>
            <a:endPar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04" name="Rectangle 203"/>
          <p:cNvSpPr/>
          <p:nvPr/>
        </p:nvSpPr>
        <p:spPr>
          <a:xfrm>
            <a:off x="192694" y="4412566"/>
            <a:ext cx="1862075" cy="465866"/>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smtClean="0">
                <a:latin typeface="Tahoma" panose="020B0604030504040204" pitchFamily="34" charset="0"/>
                <a:ea typeface="Tahoma" panose="020B0604030504040204" pitchFamily="34" charset="0"/>
                <a:cs typeface="Tahoma" panose="020B0604030504040204" pitchFamily="34" charset="0"/>
              </a:rPr>
              <a:t>Disputes </a:t>
            </a:r>
            <a:r>
              <a:rPr lang="fr-FR" sz="1000" dirty="0">
                <a:latin typeface="Tahoma" panose="020B0604030504040204" pitchFamily="34" charset="0"/>
                <a:ea typeface="Tahoma" panose="020B0604030504040204" pitchFamily="34" charset="0"/>
                <a:cs typeface="Tahoma" panose="020B0604030504040204" pitchFamily="34" charset="0"/>
              </a:rPr>
              <a:t>concernant la garde</a:t>
            </a:r>
          </a:p>
        </p:txBody>
      </p:sp>
      <p:sp>
        <p:nvSpPr>
          <p:cNvPr id="205" name="Rectangle 204"/>
          <p:cNvSpPr/>
          <p:nvPr/>
        </p:nvSpPr>
        <p:spPr>
          <a:xfrm>
            <a:off x="186929" y="7620455"/>
            <a:ext cx="1874601" cy="62918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smtClean="0">
                <a:latin typeface="Tahoma" panose="020B0604030504040204" pitchFamily="34" charset="0"/>
                <a:ea typeface="Tahoma" panose="020B0604030504040204" pitchFamily="34" charset="0"/>
                <a:cs typeface="Tahoma" panose="020B0604030504040204" pitchFamily="34" charset="0"/>
              </a:rPr>
              <a:t>Degré élevé d’hostilité, de colère et d’agressivité</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218" name="Rectangle 217"/>
          <p:cNvSpPr/>
          <p:nvPr/>
        </p:nvSpPr>
        <p:spPr>
          <a:xfrm>
            <a:off x="192694" y="2061231"/>
            <a:ext cx="1874601" cy="55125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Communication pauvre </a:t>
            </a:r>
            <a:r>
              <a:rPr lang="fr-FR" sz="1000" dirty="0" smtClean="0">
                <a:latin typeface="Tahoma" panose="020B0604030504040204" pitchFamily="34" charset="0"/>
                <a:ea typeface="Tahoma" panose="020B0604030504040204" pitchFamily="34" charset="0"/>
                <a:cs typeface="Tahoma" panose="020B0604030504040204" pitchFamily="34" charset="0"/>
              </a:rPr>
              <a:t>et hautement conflictuelle</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219" name="Rectangle 218"/>
          <p:cNvSpPr/>
          <p:nvPr/>
        </p:nvSpPr>
        <p:spPr>
          <a:xfrm>
            <a:off x="186927" y="2709089"/>
            <a:ext cx="1874601" cy="896997"/>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smtClean="0">
                <a:latin typeface="Tahoma" panose="020B0604030504040204" pitchFamily="34" charset="0"/>
                <a:ea typeface="Tahoma" panose="020B0604030504040204" pitchFamily="34" charset="0"/>
                <a:cs typeface="Tahoma" panose="020B0604030504040204" pitchFamily="34" charset="0"/>
              </a:rPr>
              <a:t>Incapacité des ex-conjoints </a:t>
            </a:r>
            <a:r>
              <a:rPr lang="fr-FR" sz="1000" dirty="0">
                <a:latin typeface="Tahoma" panose="020B0604030504040204" pitchFamily="34" charset="0"/>
                <a:ea typeface="Tahoma" panose="020B0604030504040204" pitchFamily="34" charset="0"/>
                <a:cs typeface="Tahoma" panose="020B0604030504040204" pitchFamily="34" charset="0"/>
              </a:rPr>
              <a:t>de coopérer et de communiquer sur le plan de l’éducation des </a:t>
            </a:r>
            <a:r>
              <a:rPr lang="fr-FR" sz="1000" dirty="0" smtClean="0">
                <a:latin typeface="Tahoma" panose="020B0604030504040204" pitchFamily="34" charset="0"/>
                <a:ea typeface="Tahoma" panose="020B0604030504040204" pitchFamily="34" charset="0"/>
                <a:cs typeface="Tahoma" panose="020B0604030504040204" pitchFamily="34" charset="0"/>
              </a:rPr>
              <a:t>enfants</a:t>
            </a:r>
          </a:p>
          <a:p>
            <a:pPr algn="ctr"/>
            <a:r>
              <a:rPr lang="fr-FR" sz="800" dirty="0" smtClean="0">
                <a:latin typeface="Tahoma" panose="020B0604030504040204" pitchFamily="34" charset="0"/>
                <a:ea typeface="Tahoma" panose="020B0604030504040204" pitchFamily="34" charset="0"/>
                <a:cs typeface="Tahoma" panose="020B0604030504040204" pitchFamily="34" charset="0"/>
              </a:rPr>
              <a:t>(échec de la médiation)</a:t>
            </a:r>
            <a:endParaRPr lang="fr-FR" sz="800" dirty="0">
              <a:latin typeface="Tahoma" panose="020B0604030504040204" pitchFamily="34" charset="0"/>
              <a:ea typeface="Tahoma" panose="020B0604030504040204" pitchFamily="34" charset="0"/>
              <a:cs typeface="Tahoma" panose="020B0604030504040204" pitchFamily="34" charset="0"/>
            </a:endParaRPr>
          </a:p>
        </p:txBody>
      </p:sp>
      <p:sp>
        <p:nvSpPr>
          <p:cNvPr id="220" name="Rectangle 219"/>
          <p:cNvSpPr/>
          <p:nvPr/>
        </p:nvSpPr>
        <p:spPr>
          <a:xfrm>
            <a:off x="180168" y="6189821"/>
            <a:ext cx="1874601" cy="630852"/>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Fausses allégations </a:t>
            </a:r>
            <a:r>
              <a:rPr lang="fr-FR" sz="1000" dirty="0" smtClean="0">
                <a:latin typeface="Tahoma" panose="020B0604030504040204" pitchFamily="34" charset="0"/>
                <a:ea typeface="Tahoma" panose="020B0604030504040204" pitchFamily="34" charset="0"/>
                <a:cs typeface="Tahoma" panose="020B0604030504040204" pitchFamily="34" charset="0"/>
              </a:rPr>
              <a:t>de </a:t>
            </a:r>
            <a:r>
              <a:rPr lang="fr-FR" sz="1000" dirty="0">
                <a:latin typeface="Tahoma" panose="020B0604030504040204" pitchFamily="34" charset="0"/>
                <a:ea typeface="Tahoma" panose="020B0604030504040204" pitchFamily="34" charset="0"/>
                <a:cs typeface="Tahoma" panose="020B0604030504040204" pitchFamily="34" charset="0"/>
              </a:rPr>
              <a:t>maltraitance ou de négligence des enfants </a:t>
            </a:r>
          </a:p>
        </p:txBody>
      </p:sp>
      <p:sp>
        <p:nvSpPr>
          <p:cNvPr id="221" name="Rectangle 220"/>
          <p:cNvSpPr/>
          <p:nvPr/>
        </p:nvSpPr>
        <p:spPr>
          <a:xfrm>
            <a:off x="186929" y="6898874"/>
            <a:ext cx="1874601" cy="61892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Haut degré de réactivité émotionnelle, blâme et diffamation</a:t>
            </a:r>
          </a:p>
        </p:txBody>
      </p:sp>
      <p:sp>
        <p:nvSpPr>
          <p:cNvPr id="222" name="Rectangle 221"/>
          <p:cNvSpPr/>
          <p:nvPr/>
        </p:nvSpPr>
        <p:spPr>
          <a:xfrm>
            <a:off x="186929" y="3677504"/>
            <a:ext cx="1874601" cy="657424"/>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R</a:t>
            </a:r>
            <a:r>
              <a:rPr lang="fr-FR" sz="1000" dirty="0" smtClean="0">
                <a:latin typeface="Tahoma" panose="020B0604030504040204" pitchFamily="34" charset="0"/>
                <a:ea typeface="Tahoma" panose="020B0604030504040204" pitchFamily="34" charset="0"/>
                <a:cs typeface="Tahoma" panose="020B0604030504040204" pitchFamily="34" charset="0"/>
              </a:rPr>
              <a:t>efus </a:t>
            </a:r>
            <a:r>
              <a:rPr lang="fr-FR" sz="1000" dirty="0">
                <a:latin typeface="Tahoma" panose="020B0604030504040204" pitchFamily="34" charset="0"/>
                <a:ea typeface="Tahoma" panose="020B0604030504040204" pitchFamily="34" charset="0"/>
                <a:cs typeface="Tahoma" panose="020B0604030504040204" pitchFamily="34" charset="0"/>
              </a:rPr>
              <a:t>de tout compromis concernant les règles, attentes et demandes</a:t>
            </a:r>
          </a:p>
        </p:txBody>
      </p:sp>
      <p:sp>
        <p:nvSpPr>
          <p:cNvPr id="223" name="Rectangle 222"/>
          <p:cNvSpPr/>
          <p:nvPr/>
        </p:nvSpPr>
        <p:spPr>
          <a:xfrm>
            <a:off x="192694" y="8330274"/>
            <a:ext cx="1874601" cy="61892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Présence de violence verbale, physique ou émotionnelle</a:t>
            </a:r>
          </a:p>
        </p:txBody>
      </p:sp>
      <p:sp>
        <p:nvSpPr>
          <p:cNvPr id="224" name="ZoneTexte 223"/>
          <p:cNvSpPr txBox="1"/>
          <p:nvPr/>
        </p:nvSpPr>
        <p:spPr>
          <a:xfrm>
            <a:off x="158260" y="1001095"/>
            <a:ext cx="1881543" cy="434543"/>
          </a:xfrm>
          <a:prstGeom prst="rect">
            <a:avLst/>
          </a:prstGeom>
          <a:noFill/>
        </p:spPr>
        <p:txBody>
          <a:bodyPr wrap="none" lIns="95060" tIns="47530" rIns="95060" bIns="47530" rtlCol="0">
            <a:spAutoFit/>
          </a:bodyPr>
          <a:lstStyle/>
          <a:p>
            <a:pPr algn="ctr"/>
            <a:r>
              <a:rPr lang="fr-FR" sz="1100" b="1" dirty="0">
                <a:latin typeface="Tahoma" panose="020B0604030504040204" pitchFamily="34" charset="0"/>
                <a:ea typeface="Tahoma" panose="020B0604030504040204" pitchFamily="34" charset="0"/>
                <a:cs typeface="Tahoma" panose="020B0604030504040204" pitchFamily="34" charset="0"/>
              </a:rPr>
              <a:t>Caractéristiques du</a:t>
            </a:r>
          </a:p>
          <a:p>
            <a:pPr algn="ctr"/>
            <a:r>
              <a:rPr lang="fr-FR" sz="1100" b="1" dirty="0">
                <a:latin typeface="Tahoma" panose="020B0604030504040204" pitchFamily="34" charset="0"/>
                <a:ea typeface="Tahoma" panose="020B0604030504040204" pitchFamily="34" charset="0"/>
                <a:cs typeface="Tahoma" panose="020B0604030504040204" pitchFamily="34" charset="0"/>
              </a:rPr>
              <a:t>conflit entre les parents</a:t>
            </a:r>
          </a:p>
        </p:txBody>
      </p:sp>
      <p:sp>
        <p:nvSpPr>
          <p:cNvPr id="225" name="Rectangle 224"/>
          <p:cNvSpPr/>
          <p:nvPr/>
        </p:nvSpPr>
        <p:spPr>
          <a:xfrm>
            <a:off x="180168" y="1499662"/>
            <a:ext cx="1874601" cy="47435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Conflit enraciné, chronique et omniprésent</a:t>
            </a:r>
          </a:p>
        </p:txBody>
      </p:sp>
      <p:sp>
        <p:nvSpPr>
          <p:cNvPr id="226" name="Rectangle 225"/>
          <p:cNvSpPr/>
          <p:nvPr/>
        </p:nvSpPr>
        <p:spPr>
          <a:xfrm>
            <a:off x="180168" y="5645538"/>
            <a:ext cx="1874601" cy="46878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a:latin typeface="Tahoma" panose="020B0604030504040204" pitchFamily="34" charset="0"/>
                <a:ea typeface="Tahoma" panose="020B0604030504040204" pitchFamily="34" charset="0"/>
                <a:cs typeface="Tahoma" panose="020B0604030504040204" pitchFamily="34" charset="0"/>
              </a:rPr>
              <a:t>Perte de concentration sur les besoins de l’enfant</a:t>
            </a:r>
          </a:p>
        </p:txBody>
      </p:sp>
      <p:sp>
        <p:nvSpPr>
          <p:cNvPr id="227" name="Rectangle 226"/>
          <p:cNvSpPr/>
          <p:nvPr/>
        </p:nvSpPr>
        <p:spPr>
          <a:xfrm>
            <a:off x="186929" y="9013391"/>
            <a:ext cx="1880366" cy="562574"/>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1431" tIns="45715" rIns="91431" bIns="45715" rtlCol="0" anchor="ctr"/>
          <a:lstStyle/>
          <a:p>
            <a:pPr algn="ctr"/>
            <a:r>
              <a:rPr lang="fr-FR" sz="1000" dirty="0" smtClean="0">
                <a:latin typeface="Tahoma" panose="020B0604030504040204" pitchFamily="34" charset="0"/>
                <a:ea typeface="Tahoma" panose="020B0604030504040204" pitchFamily="34" charset="0"/>
                <a:cs typeface="Tahoma" panose="020B0604030504040204" pitchFamily="34" charset="0"/>
              </a:rPr>
              <a:t>Comportements </a:t>
            </a:r>
            <a:r>
              <a:rPr lang="fr-FR" sz="1000" dirty="0">
                <a:latin typeface="Tahoma" panose="020B0604030504040204" pitchFamily="34" charset="0"/>
                <a:ea typeface="Tahoma" panose="020B0604030504040204" pitchFamily="34" charset="0"/>
                <a:cs typeface="Tahoma" panose="020B0604030504040204" pitchFamily="34" charset="0"/>
              </a:rPr>
              <a:t>de triangulation de l’enfant</a:t>
            </a:r>
          </a:p>
        </p:txBody>
      </p:sp>
      <p:sp>
        <p:nvSpPr>
          <p:cNvPr id="228" name="Rectangle 227"/>
          <p:cNvSpPr/>
          <p:nvPr/>
        </p:nvSpPr>
        <p:spPr>
          <a:xfrm>
            <a:off x="180168" y="4941062"/>
            <a:ext cx="1874601" cy="630870"/>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5060" tIns="47530" rIns="95060" bIns="47530" rtlCol="0" anchor="ctr"/>
          <a:lstStyle/>
          <a:p>
            <a:pPr algn="ctr"/>
            <a:r>
              <a:rPr lang="fr-FR" sz="1000" dirty="0" smtClean="0">
                <a:latin typeface="Tahoma" panose="020B0604030504040204" pitchFamily="34" charset="0"/>
                <a:ea typeface="Tahoma" panose="020B0604030504040204" pitchFamily="34" charset="0"/>
                <a:cs typeface="Tahoma" panose="020B0604030504040204" pitchFamily="34" charset="0"/>
              </a:rPr>
              <a:t>Inquiétudes quant à la capacité de l’autre parent de s’occuper des enfants</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137" name="ZoneTexte 136"/>
          <p:cNvSpPr txBox="1"/>
          <p:nvPr/>
        </p:nvSpPr>
        <p:spPr>
          <a:xfrm>
            <a:off x="14478515" y="125992"/>
            <a:ext cx="927750" cy="307766"/>
          </a:xfrm>
          <a:prstGeom prst="rect">
            <a:avLst/>
          </a:prstGeom>
          <a:noFill/>
          <a:ln w="12700">
            <a:solidFill>
              <a:schemeClr val="tx1"/>
            </a:solidFill>
            <a:prstDash val="solid"/>
          </a:ln>
        </p:spPr>
        <p:txBody>
          <a:bodyPr wrap="square" lIns="91431" tIns="45715" rIns="91431" bIns="45715" rtlCol="0">
            <a:spAutoFit/>
          </a:bodyPr>
          <a:lstStyle/>
          <a:p>
            <a:pPr algn="ctr"/>
            <a:r>
              <a:rPr lang="fr-FR" sz="1400" b="1" dirty="0">
                <a:latin typeface="Tahoma" panose="020B0604030504040204" pitchFamily="34" charset="0"/>
                <a:ea typeface="Tahoma" panose="020B0604030504040204" pitchFamily="34" charset="0"/>
                <a:cs typeface="Tahoma" panose="020B0604030504040204" pitchFamily="34" charset="0"/>
              </a:rPr>
              <a:t>Carte </a:t>
            </a:r>
            <a:r>
              <a:rPr lang="fr-FR" sz="1400" b="1" dirty="0" smtClean="0">
                <a:latin typeface="Tahoma" panose="020B0604030504040204" pitchFamily="34" charset="0"/>
                <a:ea typeface="Tahoma" panose="020B0604030504040204" pitchFamily="34" charset="0"/>
                <a:cs typeface="Tahoma" panose="020B0604030504040204" pitchFamily="34" charset="0"/>
              </a:rPr>
              <a:t>6</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2427969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55695" y="131125"/>
            <a:ext cx="13840386" cy="585529"/>
          </a:xfrm>
          <a:prstGeom prst="rect">
            <a:avLst/>
          </a:prstGeom>
          <a:noFill/>
        </p:spPr>
        <p:txBody>
          <a:bodyPr wrap="square" lIns="54085" tIns="27043" rIns="54085" bIns="27043" rtlCol="0">
            <a:spAutoFit/>
          </a:bodyPr>
          <a:lstStyle/>
          <a:p>
            <a:pPr>
              <a:spcAft>
                <a:spcPts val="300"/>
              </a:spcAft>
            </a:pPr>
            <a:r>
              <a:rPr lang="fr-FR" sz="1600" b="1" dirty="0" smtClean="0">
                <a:latin typeface="Tahoma" panose="020B0604030504040204" pitchFamily="34" charset="0"/>
                <a:ea typeface="Tahoma" panose="020B0604030504040204" pitchFamily="34" charset="0"/>
                <a:cs typeface="Tahoma" panose="020B0604030504040204" pitchFamily="34" charset="0"/>
              </a:rPr>
              <a:t>Étape </a:t>
            </a:r>
            <a:r>
              <a:rPr lang="fr-FR" sz="1600" b="1" dirty="0">
                <a:latin typeface="Tahoma" panose="020B0604030504040204" pitchFamily="34" charset="0"/>
                <a:ea typeface="Tahoma" panose="020B0604030504040204" pitchFamily="34" charset="0"/>
                <a:cs typeface="Tahoma" panose="020B0604030504040204" pitchFamily="34" charset="0"/>
              </a:rPr>
              <a:t>6</a:t>
            </a:r>
            <a:r>
              <a:rPr lang="fr-FR" sz="1600" b="1" dirty="0" smtClean="0">
                <a:latin typeface="Tahoma" panose="020B0604030504040204" pitchFamily="34" charset="0"/>
                <a:ea typeface="Tahoma" panose="020B0604030504040204" pitchFamily="34" charset="0"/>
                <a:cs typeface="Tahoma" panose="020B0604030504040204" pitchFamily="34" charset="0"/>
              </a:rPr>
              <a:t>: Établir un plan d’intervention </a:t>
            </a:r>
          </a:p>
          <a:p>
            <a:pPr>
              <a:spcAft>
                <a:spcPts val="300"/>
              </a:spcAft>
            </a:pPr>
            <a:r>
              <a:rPr lang="fr-FR" sz="1600" dirty="0" smtClean="0">
                <a:latin typeface="Tahoma" panose="020B0604030504040204" pitchFamily="34" charset="0"/>
                <a:ea typeface="Tahoma" panose="020B0604030504040204" pitchFamily="34" charset="0"/>
                <a:cs typeface="Tahoma" panose="020B0604030504040204" pitchFamily="34" charset="0"/>
              </a:rPr>
              <a:t>(voir la recension des écrits </a:t>
            </a:r>
            <a:r>
              <a:rPr lang="fr-FR" sz="1600" dirty="0" smtClean="0">
                <a:latin typeface="Tahoma" panose="020B0604030504040204" pitchFamily="34" charset="0"/>
                <a:ea typeface="Tahoma" panose="020B0604030504040204" pitchFamily="34" charset="0"/>
                <a:cs typeface="Tahoma" panose="020B0604030504040204" pitchFamily="34" charset="0"/>
              </a:rPr>
              <a:t>pour </a:t>
            </a:r>
            <a:r>
              <a:rPr lang="fr-FR" sz="1600" dirty="0" smtClean="0">
                <a:latin typeface="Tahoma" panose="020B0604030504040204" pitchFamily="34" charset="0"/>
                <a:ea typeface="Tahoma" panose="020B0604030504040204" pitchFamily="34" charset="0"/>
                <a:cs typeface="Tahoma" panose="020B0604030504040204" pitchFamily="34" charset="0"/>
              </a:rPr>
              <a:t>avoir davantage d’informations sur ces différentes interventions)</a:t>
            </a:r>
          </a:p>
        </p:txBody>
      </p:sp>
      <p:sp>
        <p:nvSpPr>
          <p:cNvPr id="3" name="Rectangle 2"/>
          <p:cNvSpPr/>
          <p:nvPr/>
        </p:nvSpPr>
        <p:spPr>
          <a:xfrm>
            <a:off x="155696" y="930491"/>
            <a:ext cx="2944245" cy="914400"/>
          </a:xfrm>
          <a:prstGeom prst="rect">
            <a:avLst/>
          </a:prstGeom>
          <a:solidFill>
            <a:schemeClr val="tx2">
              <a:lumMod val="40000"/>
              <a:lumOff val="60000"/>
            </a:schemeClr>
          </a:solidFill>
          <a:ln w="28575"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A" sz="1300" b="1" dirty="0">
                <a:solidFill>
                  <a:schemeClr val="tx1"/>
                </a:solidFill>
                <a:latin typeface="Tahoma" panose="020B0604030504040204" pitchFamily="34" charset="0"/>
                <a:ea typeface="Tahoma" panose="020B0604030504040204" pitchFamily="34" charset="0"/>
                <a:cs typeface="Tahoma" panose="020B0604030504040204" pitchFamily="34" charset="0"/>
              </a:rPr>
              <a:t>N</a:t>
            </a:r>
            <a:r>
              <a:rPr lang="fr-CA" sz="13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iveau de sévérité du conflit </a:t>
            </a:r>
            <a:r>
              <a:rPr lang="fr-FR" sz="1300" b="1" dirty="0">
                <a:solidFill>
                  <a:schemeClr val="tx1"/>
                </a:solidFill>
                <a:latin typeface="Tahoma" panose="020B0604030504040204" pitchFamily="34" charset="0"/>
                <a:ea typeface="Tahoma" panose="020B0604030504040204" pitchFamily="34" charset="0"/>
                <a:cs typeface="Tahoma" panose="020B0604030504040204" pitchFamily="34" charset="0"/>
              </a:rPr>
              <a:t>et </a:t>
            </a:r>
            <a:r>
              <a:rPr lang="fr-FR" sz="13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des </a:t>
            </a:r>
            <a:r>
              <a:rPr lang="fr-FR" sz="1300" b="1" dirty="0">
                <a:solidFill>
                  <a:schemeClr val="tx1"/>
                </a:solidFill>
                <a:latin typeface="Tahoma" panose="020B0604030504040204" pitchFamily="34" charset="0"/>
                <a:ea typeface="Tahoma" panose="020B0604030504040204" pitchFamily="34" charset="0"/>
                <a:cs typeface="Tahoma" panose="020B0604030504040204" pitchFamily="34" charset="0"/>
              </a:rPr>
              <a:t>problématiques associées</a:t>
            </a:r>
            <a:endParaRPr lang="fr-CA" sz="1300"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4" name="Rectangle 3"/>
          <p:cNvSpPr/>
          <p:nvPr/>
        </p:nvSpPr>
        <p:spPr>
          <a:xfrm>
            <a:off x="3421941" y="930491"/>
            <a:ext cx="1511571" cy="914400"/>
          </a:xfrm>
          <a:prstGeom prst="rect">
            <a:avLst/>
          </a:prstGeom>
          <a:solidFill>
            <a:srgbClr val="BDD292"/>
          </a:solidFill>
          <a:ln w="28575"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A" sz="13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Niveau d’intervention</a:t>
            </a:r>
          </a:p>
          <a:p>
            <a:pPr algn="ctr"/>
            <a:r>
              <a:rPr lang="fr-CA" sz="13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suggéré</a:t>
            </a:r>
            <a:endParaRPr lang="fr-CA" sz="1300"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5" name="Rectangle 4"/>
          <p:cNvSpPr/>
          <p:nvPr/>
        </p:nvSpPr>
        <p:spPr>
          <a:xfrm>
            <a:off x="5241852" y="930491"/>
            <a:ext cx="10147352" cy="914400"/>
          </a:xfrm>
          <a:prstGeom prst="rect">
            <a:avLst/>
          </a:prstGeom>
          <a:solidFill>
            <a:srgbClr val="F79F57"/>
          </a:solidFill>
          <a:ln w="28575"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A" sz="13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Principales cibles d’intervention</a:t>
            </a:r>
            <a:endParaRPr lang="fr-CA" sz="1300"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6" name="Rectangle 5"/>
          <p:cNvSpPr/>
          <p:nvPr/>
        </p:nvSpPr>
        <p:spPr>
          <a:xfrm>
            <a:off x="155696" y="2376764"/>
            <a:ext cx="2944246" cy="1013587"/>
          </a:xfrm>
          <a:prstGeom prst="rect">
            <a:avLst/>
          </a:prstGeom>
          <a:solidFill>
            <a:schemeClr val="tx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spcAft>
                <a:spcPts val="600"/>
              </a:spcAft>
            </a:pPr>
            <a:r>
              <a:rPr lang="fr-FR" sz="1400" b="1" dirty="0">
                <a:solidFill>
                  <a:schemeClr val="tx1"/>
                </a:solidFill>
                <a:latin typeface="Tahoma" panose="020B0604030504040204" pitchFamily="34" charset="0"/>
                <a:ea typeface="Tahoma" panose="020B0604030504040204" pitchFamily="34" charset="0"/>
                <a:cs typeface="Tahoma" panose="020B0604030504040204" pitchFamily="34" charset="0"/>
              </a:rPr>
              <a:t>Premier niveau</a:t>
            </a:r>
            <a:endParaRPr lang="fr-CA" sz="1400" b="1" dirty="0">
              <a:solidFill>
                <a:schemeClr val="tx1"/>
              </a:solidFill>
              <a:latin typeface="Tahoma" panose="020B0604030504040204" pitchFamily="34" charset="0"/>
              <a:ea typeface="Tahoma" panose="020B0604030504040204" pitchFamily="34" charset="0"/>
              <a:cs typeface="Tahoma" panose="020B0604030504040204" pitchFamily="34" charset="0"/>
            </a:endParaRPr>
          </a:p>
          <a:p>
            <a:r>
              <a:rPr lang="fr-FR" sz="1200" dirty="0">
                <a:solidFill>
                  <a:schemeClr val="tx1"/>
                </a:solidFill>
                <a:latin typeface="Tahoma" panose="020B0604030504040204" pitchFamily="34" charset="0"/>
                <a:ea typeface="Tahoma" panose="020B0604030504040204" pitchFamily="34" charset="0"/>
                <a:cs typeface="Tahoma" panose="020B0604030504040204" pitchFamily="34" charset="0"/>
              </a:rPr>
              <a:t>C</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onflits </a:t>
            </a:r>
            <a:r>
              <a:rPr lang="fr-FR" sz="1200" dirty="0">
                <a:solidFill>
                  <a:schemeClr val="tx1"/>
                </a:solidFill>
                <a:latin typeface="Tahoma" panose="020B0604030504040204" pitchFamily="34" charset="0"/>
                <a:ea typeface="Tahoma" panose="020B0604030504040204" pitchFamily="34" charset="0"/>
                <a:cs typeface="Tahoma" panose="020B0604030504040204" pitchFamily="34" charset="0"/>
              </a:rPr>
              <a:t>peu élevés, séparation </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récente</a:t>
            </a:r>
            <a:endParaRPr lang="fr-CA" sz="12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7" name="Rectangle 6"/>
          <p:cNvSpPr/>
          <p:nvPr/>
        </p:nvSpPr>
        <p:spPr>
          <a:xfrm>
            <a:off x="155696" y="3645421"/>
            <a:ext cx="2944246" cy="1062062"/>
          </a:xfrm>
          <a:prstGeom prst="rect">
            <a:avLst/>
          </a:prstGeom>
          <a:solidFill>
            <a:schemeClr val="tx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spcAft>
                <a:spcPts val="600"/>
              </a:spcAft>
            </a:pPr>
            <a:r>
              <a:rPr lang="fr-FR" sz="1400" b="1" dirty="0">
                <a:solidFill>
                  <a:schemeClr val="tx1"/>
                </a:solidFill>
                <a:latin typeface="Tahoma" panose="020B0604030504040204" pitchFamily="34" charset="0"/>
                <a:ea typeface="Tahoma" panose="020B0604030504040204" pitchFamily="34" charset="0"/>
                <a:cs typeface="Tahoma" panose="020B0604030504040204" pitchFamily="34" charset="0"/>
              </a:rPr>
              <a:t>Deuxième niveau</a:t>
            </a:r>
            <a:endParaRPr lang="fr-CA" sz="1400" b="1" dirty="0">
              <a:solidFill>
                <a:schemeClr val="tx1"/>
              </a:solidFill>
              <a:latin typeface="Tahoma" panose="020B0604030504040204" pitchFamily="34" charset="0"/>
              <a:ea typeface="Tahoma" panose="020B0604030504040204" pitchFamily="34" charset="0"/>
              <a:cs typeface="Tahoma" panose="020B0604030504040204" pitchFamily="34" charset="0"/>
            </a:endParaRPr>
          </a:p>
          <a:p>
            <a:r>
              <a:rPr lang="fr-FR" sz="1200" dirty="0">
                <a:solidFill>
                  <a:schemeClr val="tx1"/>
                </a:solidFill>
                <a:latin typeface="Tahoma" panose="020B0604030504040204" pitchFamily="34" charset="0"/>
                <a:ea typeface="Tahoma" panose="020B0604030504040204" pitchFamily="34" charset="0"/>
                <a:cs typeface="Tahoma" panose="020B0604030504040204" pitchFamily="34" charset="0"/>
              </a:rPr>
              <a:t>C</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onflits </a:t>
            </a:r>
            <a:r>
              <a:rPr lang="fr-FR" sz="1200" dirty="0">
                <a:solidFill>
                  <a:schemeClr val="tx1"/>
                </a:solidFill>
                <a:latin typeface="Tahoma" panose="020B0604030504040204" pitchFamily="34" charset="0"/>
                <a:ea typeface="Tahoma" panose="020B0604030504040204" pitchFamily="34" charset="0"/>
                <a:cs typeface="Tahoma" panose="020B0604030504040204" pitchFamily="34" charset="0"/>
              </a:rPr>
              <a:t>peu élevés ou modérés, besoin d’une assistance juridique et/ou psychosociale pour soutenir la réorganisation </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familiale</a:t>
            </a:r>
            <a:endParaRPr lang="fr-CA" sz="12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8" name="Rectangle 7"/>
          <p:cNvSpPr/>
          <p:nvPr/>
        </p:nvSpPr>
        <p:spPr>
          <a:xfrm>
            <a:off x="155695" y="5098082"/>
            <a:ext cx="2944246" cy="2525470"/>
          </a:xfrm>
          <a:prstGeom prst="rect">
            <a:avLst/>
          </a:prstGeom>
          <a:solidFill>
            <a:schemeClr val="tx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spcAft>
                <a:spcPts val="600"/>
              </a:spcAft>
            </a:pPr>
            <a:r>
              <a:rPr lang="fr-FR" sz="1400" b="1" dirty="0">
                <a:solidFill>
                  <a:schemeClr val="tx1"/>
                </a:solidFill>
                <a:latin typeface="Tahoma" panose="020B0604030504040204" pitchFamily="34" charset="0"/>
                <a:ea typeface="Tahoma" panose="020B0604030504040204" pitchFamily="34" charset="0"/>
                <a:cs typeface="Tahoma" panose="020B0604030504040204" pitchFamily="34" charset="0"/>
              </a:rPr>
              <a:t>Troisième niveau</a:t>
            </a:r>
            <a:endParaRPr lang="fr-CA" sz="1400" b="1" dirty="0">
              <a:solidFill>
                <a:schemeClr val="tx1"/>
              </a:solidFill>
              <a:latin typeface="Tahoma" panose="020B0604030504040204" pitchFamily="34" charset="0"/>
              <a:ea typeface="Tahoma" panose="020B0604030504040204" pitchFamily="34" charset="0"/>
              <a:cs typeface="Tahoma" panose="020B0604030504040204" pitchFamily="34" charset="0"/>
            </a:endParaRPr>
          </a:p>
          <a:p>
            <a:r>
              <a:rPr lang="fr-FR" sz="1200" dirty="0">
                <a:solidFill>
                  <a:schemeClr val="tx1"/>
                </a:solidFill>
                <a:latin typeface="Tahoma" panose="020B0604030504040204" pitchFamily="34" charset="0"/>
                <a:ea typeface="Tahoma" panose="020B0604030504040204" pitchFamily="34" charset="0"/>
                <a:cs typeface="Tahoma" panose="020B0604030504040204" pitchFamily="34" charset="0"/>
              </a:rPr>
              <a:t>C</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onflits </a:t>
            </a:r>
            <a:r>
              <a:rPr lang="fr-FR" sz="1200" dirty="0">
                <a:solidFill>
                  <a:schemeClr val="tx1"/>
                </a:solidFill>
                <a:latin typeface="Tahoma" panose="020B0604030504040204" pitchFamily="34" charset="0"/>
                <a:ea typeface="Tahoma" panose="020B0604030504040204" pitchFamily="34" charset="0"/>
                <a:cs typeface="Tahoma" panose="020B0604030504040204" pitchFamily="34" charset="0"/>
              </a:rPr>
              <a:t>élevés et chroniques, difficulté marquée à communiquer, litiges </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persistants</a:t>
            </a:r>
            <a:endParaRPr lang="fr-CA" sz="12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algn="ctr"/>
            <a:endParaRPr lang="fr-CA" sz="1100"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9" name="Rectangle 8"/>
          <p:cNvSpPr/>
          <p:nvPr/>
        </p:nvSpPr>
        <p:spPr>
          <a:xfrm>
            <a:off x="155696" y="7846829"/>
            <a:ext cx="2944245" cy="2094659"/>
          </a:xfrm>
          <a:prstGeom prst="rect">
            <a:avLst/>
          </a:prstGeom>
          <a:solidFill>
            <a:schemeClr val="tx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spcAft>
                <a:spcPts val="600"/>
              </a:spcAft>
            </a:pPr>
            <a:r>
              <a:rPr lang="fr-FR" sz="1400" b="1" spc="-30" dirty="0">
                <a:solidFill>
                  <a:schemeClr val="tx1"/>
                </a:solidFill>
                <a:latin typeface="Tahoma" panose="020B0604030504040204" pitchFamily="34" charset="0"/>
                <a:ea typeface="Tahoma" panose="020B0604030504040204" pitchFamily="34" charset="0"/>
                <a:cs typeface="Tahoma" panose="020B0604030504040204" pitchFamily="34" charset="0"/>
              </a:rPr>
              <a:t>Quatrième niveau (post procès)</a:t>
            </a:r>
            <a:endParaRPr lang="fr-CA" sz="1400" b="1" spc="-30" dirty="0">
              <a:solidFill>
                <a:schemeClr val="tx1"/>
              </a:solidFill>
              <a:latin typeface="Tahoma" panose="020B0604030504040204" pitchFamily="34" charset="0"/>
              <a:ea typeface="Tahoma" panose="020B0604030504040204" pitchFamily="34" charset="0"/>
              <a:cs typeface="Tahoma" panose="020B0604030504040204" pitchFamily="34" charset="0"/>
            </a:endParaRPr>
          </a:p>
          <a:p>
            <a:r>
              <a:rPr lang="fr-FR" sz="1200" dirty="0">
                <a:solidFill>
                  <a:schemeClr val="tx1"/>
                </a:solidFill>
                <a:latin typeface="Tahoma" panose="020B0604030504040204" pitchFamily="34" charset="0"/>
                <a:ea typeface="Tahoma" panose="020B0604030504040204" pitchFamily="34" charset="0"/>
                <a:cs typeface="Tahoma" panose="020B0604030504040204" pitchFamily="34" charset="0"/>
              </a:rPr>
              <a:t>E</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njeux </a:t>
            </a:r>
            <a:r>
              <a:rPr lang="fr-FR" sz="1200" dirty="0">
                <a:solidFill>
                  <a:schemeClr val="tx1"/>
                </a:solidFill>
                <a:latin typeface="Tahoma" panose="020B0604030504040204" pitchFamily="34" charset="0"/>
                <a:ea typeface="Tahoma" panose="020B0604030504040204" pitchFamily="34" charset="0"/>
                <a:cs typeface="Tahoma" panose="020B0604030504040204" pitchFamily="34" charset="0"/>
              </a:rPr>
              <a:t>de sécurité, refus de respecter les ordonnances, aliénation parentale ou risque d’aliénation </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parentale</a:t>
            </a:r>
            <a:endParaRPr lang="fr-CA" sz="12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14" name="Rectangle 13"/>
          <p:cNvSpPr/>
          <p:nvPr/>
        </p:nvSpPr>
        <p:spPr>
          <a:xfrm>
            <a:off x="3421941" y="2376764"/>
            <a:ext cx="1511571" cy="1013587"/>
          </a:xfrm>
          <a:prstGeom prst="rect">
            <a:avLst/>
          </a:prstGeom>
          <a:solidFill>
            <a:srgbClr val="BDD292"/>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A" sz="12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Universel</a:t>
            </a:r>
            <a:endParaRPr lang="fr-CA" sz="1200"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15" name="Rectangle 14"/>
          <p:cNvSpPr/>
          <p:nvPr/>
        </p:nvSpPr>
        <p:spPr>
          <a:xfrm>
            <a:off x="3421942" y="3640135"/>
            <a:ext cx="1511570" cy="1067347"/>
          </a:xfrm>
          <a:prstGeom prst="rect">
            <a:avLst/>
          </a:prstGeom>
          <a:solidFill>
            <a:srgbClr val="BDD292"/>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A" sz="12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Universel et spécifique</a:t>
            </a:r>
            <a:endParaRPr lang="fr-CA" sz="1200"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16" name="Rectangle 15"/>
          <p:cNvSpPr/>
          <p:nvPr/>
        </p:nvSpPr>
        <p:spPr>
          <a:xfrm>
            <a:off x="3421941" y="5098081"/>
            <a:ext cx="1511571" cy="2525471"/>
          </a:xfrm>
          <a:prstGeom prst="rect">
            <a:avLst/>
          </a:prstGeom>
          <a:solidFill>
            <a:srgbClr val="BDD292"/>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A" sz="12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Spécifique et indiqué</a:t>
            </a:r>
            <a:endParaRPr lang="fr-CA" sz="1200"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17" name="Rectangle 16"/>
          <p:cNvSpPr/>
          <p:nvPr/>
        </p:nvSpPr>
        <p:spPr>
          <a:xfrm>
            <a:off x="3421941" y="7846829"/>
            <a:ext cx="1511571" cy="2094660"/>
          </a:xfrm>
          <a:prstGeom prst="rect">
            <a:avLst/>
          </a:prstGeom>
          <a:solidFill>
            <a:srgbClr val="BDD292"/>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A" sz="12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Indiqué</a:t>
            </a:r>
            <a:endParaRPr lang="fr-CA" sz="1200"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19" name="Rectangle 18"/>
          <p:cNvSpPr/>
          <p:nvPr/>
        </p:nvSpPr>
        <p:spPr>
          <a:xfrm>
            <a:off x="5241851" y="2376764"/>
            <a:ext cx="10115453" cy="1013587"/>
          </a:xfrm>
          <a:prstGeom prst="rect">
            <a:avLst/>
          </a:prstGeom>
          <a:solidFill>
            <a:srgbClr val="F79F57"/>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285750" indent="-285750">
              <a:spcAft>
                <a:spcPts val="600"/>
              </a:spcAft>
              <a:buFont typeface="Arial" panose="020B0604020202020204" pitchFamily="34" charset="0"/>
              <a:buChar char="•"/>
            </a:pP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Information sur différents aspects de la séparation: processus de la séparation, lois et procédures légales, médiation familiale, modalités de garde des enfants, besoins des enfants dans le contexte de la rupture, coparentalité incluant la réduction et la gestion des conflits.</a:t>
            </a:r>
          </a:p>
          <a:p>
            <a:pPr marL="285750" indent="-285750">
              <a:buFont typeface="Arial" panose="020B0604020202020204" pitchFamily="34" charset="0"/>
              <a:buChar char="•"/>
            </a:pP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Aider les enfants à s’adapter aux changements et aux </a:t>
            </a:r>
            <a:r>
              <a:rPr lang="fr-FR" sz="1200" dirty="0" err="1" smtClean="0">
                <a:solidFill>
                  <a:schemeClr val="tx1"/>
                </a:solidFill>
                <a:latin typeface="Tahoma" panose="020B0604030504040204" pitchFamily="34" charset="0"/>
                <a:ea typeface="Tahoma" panose="020B0604030504040204" pitchFamily="34" charset="0"/>
                <a:cs typeface="Tahoma" panose="020B0604030504040204" pitchFamily="34" charset="0"/>
              </a:rPr>
              <a:t>stresseurs</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 associés au divorce.</a:t>
            </a:r>
            <a:endParaRPr lang="fr-CA" sz="12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20" name="Rectangle 19"/>
          <p:cNvSpPr/>
          <p:nvPr/>
        </p:nvSpPr>
        <p:spPr>
          <a:xfrm>
            <a:off x="5241851" y="3629502"/>
            <a:ext cx="10115453" cy="1067346"/>
          </a:xfrm>
          <a:prstGeom prst="rect">
            <a:avLst/>
          </a:prstGeom>
          <a:solidFill>
            <a:srgbClr val="F79F57"/>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panose="020B0604020202020204" pitchFamily="34" charset="0"/>
              <a:buChar char="•"/>
            </a:pPr>
            <a:r>
              <a:rPr lang="fr-FR" sz="1200" dirty="0">
                <a:solidFill>
                  <a:schemeClr val="tx1"/>
                </a:solidFill>
                <a:latin typeface="Tahoma" panose="020B0604030504040204" pitchFamily="34" charset="0"/>
                <a:ea typeface="Tahoma" panose="020B0604030504040204" pitchFamily="34" charset="0"/>
                <a:cs typeface="Tahoma" panose="020B0604030504040204" pitchFamily="34" charset="0"/>
              </a:rPr>
              <a:t>Médiation </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familiale ou droit familial collaboratif: arriver à une entente concernant la garde des enfants, les droits d’accès aux enfants, le partage des biens, les pensions alimentaires pour un enfant ou un conjoint.</a:t>
            </a:r>
          </a:p>
        </p:txBody>
      </p:sp>
      <p:sp>
        <p:nvSpPr>
          <p:cNvPr id="23" name="Rectangle 22"/>
          <p:cNvSpPr/>
          <p:nvPr/>
        </p:nvSpPr>
        <p:spPr>
          <a:xfrm>
            <a:off x="5241851" y="5098081"/>
            <a:ext cx="10115453" cy="2525471"/>
          </a:xfrm>
          <a:prstGeom prst="rect">
            <a:avLst/>
          </a:prstGeom>
          <a:solidFill>
            <a:srgbClr val="F79F57"/>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285750" indent="-285750">
              <a:spcAft>
                <a:spcPts val="600"/>
              </a:spcAft>
              <a:buFont typeface="Arial"/>
              <a:buChar char="•"/>
            </a:pPr>
            <a:r>
              <a:rPr lang="fr-CA"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Faire prendre conscience aux parents de leurs comportements problématiques pour le développement de l’enfant et motiver le changement de comportement tout en les gardant centrés sur les besoins de leur enfant </a:t>
            </a:r>
            <a:r>
              <a:rPr lang="fr-CA" sz="1200" dirty="0">
                <a:solidFill>
                  <a:schemeClr val="tx1"/>
                </a:solidFill>
                <a:latin typeface="Tahoma" panose="020B0604030504040204" pitchFamily="34" charset="0"/>
                <a:ea typeface="Tahoma" panose="020B0604030504040204" pitchFamily="34" charset="0"/>
                <a:cs typeface="Tahoma" panose="020B0604030504040204" pitchFamily="34" charset="0"/>
              </a:rPr>
              <a:t>(ex: médiation </a:t>
            </a:r>
            <a:r>
              <a:rPr lang="fr-CA"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thérapeutique et spécialisée)</a:t>
            </a:r>
          </a:p>
          <a:p>
            <a:pPr marL="285750" indent="-285750">
              <a:spcAft>
                <a:spcPts val="600"/>
              </a:spcAft>
              <a:buFont typeface="Arial" panose="020B0604020202020204" pitchFamily="34" charset="0"/>
              <a:buChar char="•"/>
            </a:pPr>
            <a:r>
              <a:rPr lang="fr-CA"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Réduire l’exposition de l’enfant aux conflits, favoriser la résolution du litige et améliorer la qualité des pratiques parentales </a:t>
            </a:r>
            <a:r>
              <a:rPr lang="fr-CA" sz="1200" dirty="0">
                <a:solidFill>
                  <a:schemeClr val="tx1"/>
                </a:solidFill>
                <a:latin typeface="Tahoma" panose="020B0604030504040204" pitchFamily="34" charset="0"/>
                <a:ea typeface="Tahoma" panose="020B0604030504040204" pitchFamily="34" charset="0"/>
                <a:cs typeface="Tahoma" panose="020B0604030504040204" pitchFamily="34" charset="0"/>
              </a:rPr>
              <a:t>(ex: </a:t>
            </a:r>
            <a:r>
              <a:rPr lang="fr-CA" sz="1200" dirty="0" err="1">
                <a:solidFill>
                  <a:schemeClr val="tx1"/>
                </a:solidFill>
                <a:latin typeface="Tahoma" panose="020B0604030504040204" pitchFamily="34" charset="0"/>
                <a:ea typeface="Tahoma" panose="020B0604030504040204" pitchFamily="34" charset="0"/>
                <a:cs typeface="Tahoma" panose="020B0604030504040204" pitchFamily="34" charset="0"/>
              </a:rPr>
              <a:t>Family</a:t>
            </a:r>
            <a:r>
              <a:rPr lang="fr-CA" sz="120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fr-CA"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transition guide)</a:t>
            </a:r>
          </a:p>
          <a:p>
            <a:pPr marL="285750" indent="-285750">
              <a:spcAft>
                <a:spcPts val="600"/>
              </a:spcAft>
              <a:buFont typeface="Arial" panose="020B0604020202020204" pitchFamily="34" charset="0"/>
              <a:buChar char="•"/>
            </a:pPr>
            <a:r>
              <a:rPr lang="fr-CA"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Comprendre ce qu’est la triangulation, encourager et maintenir des frontières claires entre les membres de la famille, encourager une communication appropriée au stade de développement de l’enfant, identifier les enjeux passés et présents qui posent le plus de difficultés dans la relation </a:t>
            </a:r>
            <a:r>
              <a:rPr lang="fr-CA" sz="1200" dirty="0" err="1" smtClean="0">
                <a:solidFill>
                  <a:schemeClr val="tx1"/>
                </a:solidFill>
                <a:latin typeface="Tahoma" panose="020B0604030504040204" pitchFamily="34" charset="0"/>
                <a:ea typeface="Tahoma" panose="020B0604030504040204" pitchFamily="34" charset="0"/>
                <a:cs typeface="Tahoma" panose="020B0604030504040204" pitchFamily="34" charset="0"/>
              </a:rPr>
              <a:t>coparentale</a:t>
            </a:r>
            <a:r>
              <a:rPr lang="fr-CA"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 développer une meilleure conscience de ses propres réactions émotives, physiologiques et cognitives lors des interactions </a:t>
            </a:r>
            <a:r>
              <a:rPr lang="fr-CA" sz="1200" dirty="0" err="1" smtClean="0">
                <a:solidFill>
                  <a:schemeClr val="tx1"/>
                </a:solidFill>
                <a:latin typeface="Tahoma" panose="020B0604030504040204" pitchFamily="34" charset="0"/>
                <a:ea typeface="Tahoma" panose="020B0604030504040204" pitchFamily="34" charset="0"/>
                <a:cs typeface="Tahoma" panose="020B0604030504040204" pitchFamily="34" charset="0"/>
              </a:rPr>
              <a:t>coparentales</a:t>
            </a:r>
            <a:r>
              <a:rPr lang="fr-CA"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 apprendre des habiletés comportementales afin d’interagir de façon plus positive </a:t>
            </a:r>
            <a:r>
              <a:rPr lang="fr-CA" sz="1200" dirty="0">
                <a:solidFill>
                  <a:schemeClr val="tx1"/>
                </a:solidFill>
                <a:latin typeface="Tahoma" panose="020B0604030504040204" pitchFamily="34" charset="0"/>
                <a:ea typeface="Tahoma" panose="020B0604030504040204" pitchFamily="34" charset="0"/>
                <a:cs typeface="Tahoma" panose="020B0604030504040204" pitchFamily="34" charset="0"/>
              </a:rPr>
              <a:t>(ex: </a:t>
            </a:r>
            <a:r>
              <a:rPr lang="fr-CA" sz="1200" dirty="0" err="1">
                <a:solidFill>
                  <a:schemeClr val="tx1"/>
                </a:solidFill>
                <a:latin typeface="Tahoma" panose="020B0604030504040204" pitchFamily="34" charset="0"/>
                <a:ea typeface="Tahoma" panose="020B0604030504040204" pitchFamily="34" charset="0"/>
                <a:cs typeface="Tahoma" panose="020B0604030504040204" pitchFamily="34" charset="0"/>
              </a:rPr>
              <a:t>Working</a:t>
            </a:r>
            <a:r>
              <a:rPr lang="fr-CA" sz="120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fr-CA" sz="1200" dirty="0" err="1" smtClean="0">
                <a:solidFill>
                  <a:schemeClr val="tx1"/>
                </a:solidFill>
                <a:latin typeface="Tahoma" panose="020B0604030504040204" pitchFamily="34" charset="0"/>
                <a:ea typeface="Tahoma" panose="020B0604030504040204" pitchFamily="34" charset="0"/>
                <a:cs typeface="Tahoma" panose="020B0604030504040204" pitchFamily="34" charset="0"/>
              </a:rPr>
              <a:t>together</a:t>
            </a:r>
            <a:r>
              <a:rPr lang="fr-CA"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 program)</a:t>
            </a:r>
          </a:p>
          <a:p>
            <a:pPr marL="285750" indent="-285750">
              <a:buFont typeface="Arial" panose="020B0604020202020204" pitchFamily="34" charset="0"/>
              <a:buChar char="•"/>
            </a:pPr>
            <a:r>
              <a:rPr lang="fr-CA"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Établir une culture de collaboration qui met l’accent sur la responsabilisation des parents et trouver des solutions favorisant le développement de l’enfant à court et à plus long terme </a:t>
            </a:r>
            <a:r>
              <a:rPr lang="fr-CA"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(ex: Collaborative </a:t>
            </a:r>
            <a:r>
              <a:rPr lang="fr-CA"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divorce </a:t>
            </a:r>
            <a:r>
              <a:rPr lang="fr-CA" sz="1200" dirty="0" err="1" smtClean="0">
                <a:solidFill>
                  <a:schemeClr val="tx1"/>
                </a:solidFill>
                <a:latin typeface="Tahoma" panose="020B0604030504040204" pitchFamily="34" charset="0"/>
                <a:ea typeface="Tahoma" panose="020B0604030504040204" pitchFamily="34" charset="0"/>
                <a:cs typeface="Tahoma" panose="020B0604030504040204" pitchFamily="34" charset="0"/>
              </a:rPr>
              <a:t>project</a:t>
            </a:r>
            <a:r>
              <a:rPr lang="fr-CA"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endParaRPr lang="fr-CA" sz="12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11" name="ZoneTexte 10"/>
          <p:cNvSpPr txBox="1"/>
          <p:nvPr/>
        </p:nvSpPr>
        <p:spPr>
          <a:xfrm>
            <a:off x="5241851" y="2020890"/>
            <a:ext cx="4699591" cy="307777"/>
          </a:xfrm>
          <a:prstGeom prst="rect">
            <a:avLst/>
          </a:prstGeom>
          <a:noFill/>
        </p:spPr>
        <p:txBody>
          <a:bodyPr wrap="square" rtlCol="0">
            <a:spAutoFit/>
          </a:bodyPr>
          <a:lstStyle/>
          <a:p>
            <a:r>
              <a:rPr lang="fr-FR" sz="1400" b="1" dirty="0" smtClean="0">
                <a:latin typeface="Tahoma" panose="020B0604030504040204" pitchFamily="34" charset="0"/>
                <a:ea typeface="Tahoma" panose="020B0604030504040204" pitchFamily="34" charset="0"/>
                <a:cs typeface="Tahoma" panose="020B0604030504040204" pitchFamily="34" charset="0"/>
              </a:rPr>
              <a:t>Principale centration: coparentalité coopérative</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
        <p:nvSpPr>
          <p:cNvPr id="25" name="ZoneTexte 24"/>
          <p:cNvSpPr txBox="1"/>
          <p:nvPr/>
        </p:nvSpPr>
        <p:spPr>
          <a:xfrm>
            <a:off x="5241851" y="4788411"/>
            <a:ext cx="4890977" cy="307777"/>
          </a:xfrm>
          <a:prstGeom prst="rect">
            <a:avLst/>
          </a:prstGeom>
          <a:noFill/>
        </p:spPr>
        <p:txBody>
          <a:bodyPr wrap="square" rtlCol="0">
            <a:spAutoFit/>
          </a:bodyPr>
          <a:lstStyle/>
          <a:p>
            <a:r>
              <a:rPr lang="fr-FR" sz="1400" b="1" dirty="0" smtClean="0">
                <a:latin typeface="Tahoma" panose="020B0604030504040204" pitchFamily="34" charset="0"/>
                <a:ea typeface="Tahoma" panose="020B0604030504040204" pitchFamily="34" charset="0"/>
                <a:cs typeface="Tahoma" panose="020B0604030504040204" pitchFamily="34" charset="0"/>
              </a:rPr>
              <a:t>Principale centration: coparentalité parallèle</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
        <p:nvSpPr>
          <p:cNvPr id="26" name="Rectangle 25"/>
          <p:cNvSpPr/>
          <p:nvPr/>
        </p:nvSpPr>
        <p:spPr>
          <a:xfrm>
            <a:off x="5241851" y="7846829"/>
            <a:ext cx="10115453" cy="2094659"/>
          </a:xfrm>
          <a:prstGeom prst="rect">
            <a:avLst/>
          </a:prstGeom>
          <a:solidFill>
            <a:srgbClr val="F79F57"/>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285750" indent="-285750">
              <a:spcAft>
                <a:spcPts val="600"/>
              </a:spcAft>
              <a:buFont typeface="Arial" panose="020B0604020202020204" pitchFamily="34" charset="0"/>
              <a:buChar char="•"/>
            </a:pPr>
            <a:r>
              <a:rPr lang="fr-FR" sz="1200" spc="-20" dirty="0" smtClean="0">
                <a:solidFill>
                  <a:schemeClr val="tx1"/>
                </a:solidFill>
                <a:latin typeface="Tahoma" panose="020B0604030504040204" pitchFamily="34" charset="0"/>
                <a:ea typeface="Tahoma" panose="020B0604030504040204" pitchFamily="34" charset="0"/>
                <a:cs typeface="Tahoma" panose="020B0604030504040204" pitchFamily="34" charset="0"/>
              </a:rPr>
              <a:t>Sensibilisation des parents sur les effets négatifs des conflits sur les enfants, recentrer les parents sur les besoins des enfants, gérer les situations de crise entourant l’application du plan parental en facilitant la communication et la résolution de problèmes </a:t>
            </a:r>
            <a:r>
              <a:rPr lang="fr-FR" sz="1200" spc="-20" dirty="0" smtClean="0">
                <a:solidFill>
                  <a:schemeClr val="tx1"/>
                </a:solidFill>
                <a:latin typeface="Tahoma" panose="020B0604030504040204" pitchFamily="34" charset="0"/>
                <a:ea typeface="Tahoma" panose="020B0604030504040204" pitchFamily="34" charset="0"/>
                <a:cs typeface="Tahoma" panose="020B0604030504040204" pitchFamily="34" charset="0"/>
              </a:rPr>
              <a:t>(</a:t>
            </a:r>
            <a:r>
              <a:rPr lang="fr-CA" sz="1200" spc="-20" dirty="0">
                <a:solidFill>
                  <a:schemeClr val="tx1"/>
                </a:solidFill>
                <a:latin typeface="Tahoma" panose="020B0604030504040204" pitchFamily="34" charset="0"/>
                <a:ea typeface="Tahoma" panose="020B0604030504040204" pitchFamily="34" charset="0"/>
                <a:cs typeface="Tahoma" panose="020B0604030504040204" pitchFamily="34" charset="0"/>
              </a:rPr>
              <a:t>ex: </a:t>
            </a:r>
            <a:r>
              <a:rPr lang="fr-FR" sz="1200" spc="-20" dirty="0" smtClean="0">
                <a:solidFill>
                  <a:schemeClr val="tx1"/>
                </a:solidFill>
                <a:latin typeface="Tahoma" panose="020B0604030504040204" pitchFamily="34" charset="0"/>
                <a:ea typeface="Tahoma" panose="020B0604030504040204" pitchFamily="34" charset="0"/>
                <a:cs typeface="Tahoma" panose="020B0604030504040204" pitchFamily="34" charset="0"/>
              </a:rPr>
              <a:t>coordination </a:t>
            </a:r>
            <a:r>
              <a:rPr lang="fr-FR" sz="1200" spc="-20" dirty="0" smtClean="0">
                <a:solidFill>
                  <a:schemeClr val="tx1"/>
                </a:solidFill>
                <a:latin typeface="Tahoma" panose="020B0604030504040204" pitchFamily="34" charset="0"/>
                <a:ea typeface="Tahoma" panose="020B0604030504040204" pitchFamily="34" charset="0"/>
                <a:cs typeface="Tahoma" panose="020B0604030504040204" pitchFamily="34" charset="0"/>
              </a:rPr>
              <a:t>parentale)</a:t>
            </a:r>
          </a:p>
          <a:p>
            <a:pPr marL="285750" indent="-285750">
              <a:spcAft>
                <a:spcPts val="600"/>
              </a:spcAft>
              <a:buFont typeface="Arial" panose="020B0604020202020204" pitchFamily="34" charset="0"/>
              <a:buChar char="•"/>
            </a:pP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Réunification progressive de l’enfant avec le parent rejeté, amélioration de la coparentalité et protéger l’enfant des conflits, travailler les pensées dysfonctionnelles, les distorsions cognitives, le clivage, améliorer l’expression des émotions et des affects de l’enfant, l’outiller de nouvelles stratégies d’adaptation (psychothérapie)</a:t>
            </a:r>
          </a:p>
          <a:p>
            <a:pPr marL="285750" indent="-285750">
              <a:spcAft>
                <a:spcPts val="600"/>
              </a:spcAft>
              <a:buFont typeface="Arial" panose="020B0604020202020204" pitchFamily="34" charset="0"/>
              <a:buChar char="•"/>
            </a:pP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Réduire l’anxiété de l’enfant vis-à-vis le parent aliéné </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a:t>
            </a:r>
            <a:r>
              <a:rPr lang="fr-CA" sz="1200" dirty="0">
                <a:solidFill>
                  <a:schemeClr val="tx1"/>
                </a:solidFill>
                <a:latin typeface="Tahoma" panose="020B0604030504040204" pitchFamily="34" charset="0"/>
                <a:ea typeface="Tahoma" panose="020B0604030504040204" pitchFamily="34" charset="0"/>
                <a:cs typeface="Tahoma" panose="020B0604030504040204" pitchFamily="34" charset="0"/>
              </a:rPr>
              <a:t>ex: </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Cognitive </a:t>
            </a:r>
            <a:r>
              <a:rPr lang="fr-FR" sz="1200" dirty="0" err="1" smtClean="0">
                <a:solidFill>
                  <a:schemeClr val="tx1"/>
                </a:solidFill>
                <a:latin typeface="Tahoma" panose="020B0604030504040204" pitchFamily="34" charset="0"/>
                <a:ea typeface="Tahoma" panose="020B0604030504040204" pitchFamily="34" charset="0"/>
                <a:cs typeface="Tahoma" panose="020B0604030504040204" pitchFamily="34" charset="0"/>
              </a:rPr>
              <a:t>behavior</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fr-FR" sz="1200" dirty="0" err="1" smtClean="0">
                <a:solidFill>
                  <a:schemeClr val="tx1"/>
                </a:solidFill>
                <a:latin typeface="Tahoma" panose="020B0604030504040204" pitchFamily="34" charset="0"/>
                <a:ea typeface="Tahoma" panose="020B0604030504040204" pitchFamily="34" charset="0"/>
                <a:cs typeface="Tahoma" panose="020B0604030504040204" pitchFamily="34" charset="0"/>
              </a:rPr>
              <a:t>desentisization</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fr-FR" sz="1200" dirty="0" err="1" smtClean="0">
                <a:solidFill>
                  <a:schemeClr val="tx1"/>
                </a:solidFill>
                <a:latin typeface="Tahoma" panose="020B0604030504040204" pitchFamily="34" charset="0"/>
                <a:ea typeface="Tahoma" panose="020B0604030504040204" pitchFamily="34" charset="0"/>
                <a:cs typeface="Tahoma" panose="020B0604030504040204" pitchFamily="34" charset="0"/>
              </a:rPr>
              <a:t>using</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 one-</a:t>
            </a:r>
            <a:r>
              <a:rPr lang="fr-FR" sz="1200" dirty="0" err="1" smtClean="0">
                <a:solidFill>
                  <a:schemeClr val="tx1"/>
                </a:solidFill>
                <a:latin typeface="Tahoma" panose="020B0604030504040204" pitchFamily="34" charset="0"/>
                <a:ea typeface="Tahoma" panose="020B0604030504040204" pitchFamily="34" charset="0"/>
                <a:cs typeface="Tahoma" panose="020B0604030504040204" pitchFamily="34" charset="0"/>
              </a:rPr>
              <a:t>way</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fr-FR" sz="1200" dirty="0" err="1" smtClean="0">
                <a:solidFill>
                  <a:schemeClr val="tx1"/>
                </a:solidFill>
                <a:latin typeface="Tahoma" panose="020B0604030504040204" pitchFamily="34" charset="0"/>
                <a:ea typeface="Tahoma" panose="020B0604030504040204" pitchFamily="34" charset="0"/>
                <a:cs typeface="Tahoma" panose="020B0604030504040204" pitchFamily="34" charset="0"/>
              </a:rPr>
              <a:t>mirror</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a:t>
            </a:r>
          </a:p>
          <a:p>
            <a:pPr marL="285750" indent="-285750">
              <a:spcAft>
                <a:spcPts val="600"/>
              </a:spcAft>
              <a:buFont typeface="Arial" panose="020B0604020202020204" pitchFamily="34" charset="0"/>
              <a:buChar char="•"/>
            </a:pP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Rétablir la relation parent-enfant lorsqu’un parent a été absent de la vie de l’enfant </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a:t>
            </a:r>
            <a:r>
              <a:rPr lang="fr-CA" sz="1200" dirty="0">
                <a:solidFill>
                  <a:schemeClr val="tx1"/>
                </a:solidFill>
                <a:latin typeface="Tahoma" panose="020B0604030504040204" pitchFamily="34" charset="0"/>
                <a:ea typeface="Tahoma" panose="020B0604030504040204" pitchFamily="34" charset="0"/>
                <a:cs typeface="Tahoma" panose="020B0604030504040204" pitchFamily="34" charset="0"/>
              </a:rPr>
              <a:t>ex: </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Model </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for </a:t>
            </a:r>
            <a:r>
              <a:rPr lang="fr-FR" sz="1200" dirty="0" err="1" smtClean="0">
                <a:solidFill>
                  <a:schemeClr val="tx1"/>
                </a:solidFill>
                <a:latin typeface="Tahoma" panose="020B0604030504040204" pitchFamily="34" charset="0"/>
                <a:ea typeface="Tahoma" panose="020B0604030504040204" pitchFamily="34" charset="0"/>
                <a:cs typeface="Tahoma" panose="020B0604030504040204" pitchFamily="34" charset="0"/>
              </a:rPr>
              <a:t>reconnection</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a:t>
            </a:r>
          </a:p>
          <a:p>
            <a:pPr marL="285750" indent="-285750">
              <a:buFont typeface="Arial" panose="020B0604020202020204" pitchFamily="34" charset="0"/>
              <a:buChar char="•"/>
            </a:pP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Normaliser de nouveaux patrons de visites (thérapie de groupe </a:t>
            </a:r>
            <a:r>
              <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rPr>
              <a:t>parallèle).</a:t>
            </a:r>
            <a:endParaRPr lang="fr-FR" sz="1200"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21" name="ZoneTexte 20"/>
          <p:cNvSpPr txBox="1"/>
          <p:nvPr/>
        </p:nvSpPr>
        <p:spPr>
          <a:xfrm>
            <a:off x="14478515" y="211056"/>
            <a:ext cx="927750" cy="307766"/>
          </a:xfrm>
          <a:prstGeom prst="rect">
            <a:avLst/>
          </a:prstGeom>
          <a:noFill/>
          <a:ln w="12700">
            <a:solidFill>
              <a:schemeClr val="tx1"/>
            </a:solidFill>
            <a:prstDash val="solid"/>
          </a:ln>
        </p:spPr>
        <p:txBody>
          <a:bodyPr wrap="square" lIns="91431" tIns="45715" rIns="91431" bIns="45715" rtlCol="0">
            <a:spAutoFit/>
          </a:bodyPr>
          <a:lstStyle/>
          <a:p>
            <a:pPr algn="ctr"/>
            <a:r>
              <a:rPr lang="fr-FR" sz="1400" b="1" dirty="0">
                <a:latin typeface="Tahoma" panose="020B0604030504040204" pitchFamily="34" charset="0"/>
                <a:ea typeface="Tahoma" panose="020B0604030504040204" pitchFamily="34" charset="0"/>
                <a:cs typeface="Tahoma" panose="020B0604030504040204" pitchFamily="34" charset="0"/>
              </a:rPr>
              <a:t>Carte </a:t>
            </a:r>
            <a:r>
              <a:rPr lang="fr-FR" sz="1400" b="1" dirty="0" smtClean="0">
                <a:latin typeface="Tahoma" panose="020B0604030504040204" pitchFamily="34" charset="0"/>
                <a:ea typeface="Tahoma" panose="020B0604030504040204" pitchFamily="34" charset="0"/>
                <a:cs typeface="Tahoma" panose="020B0604030504040204" pitchFamily="34" charset="0"/>
              </a:rPr>
              <a:t>7</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242996592"/>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5585</TotalTime>
  <Words>2559</Words>
  <Application>Microsoft Office PowerPoint</Application>
  <PresentationFormat>Personnalisé</PresentationFormat>
  <Paragraphs>538</Paragraphs>
  <Slides>8</Slides>
  <Notes>3</Notes>
  <HiddenSlides>0</HiddenSlides>
  <MMClips>0</MMClips>
  <ScaleCrop>false</ScaleCrop>
  <HeadingPairs>
    <vt:vector size="4" baseType="variant">
      <vt:variant>
        <vt:lpstr>Thème</vt:lpstr>
      </vt:variant>
      <vt:variant>
        <vt:i4>1</vt:i4>
      </vt:variant>
      <vt:variant>
        <vt:lpstr>Titres des diapositives</vt:lpstr>
      </vt:variant>
      <vt:variant>
        <vt:i4>8</vt:i4>
      </vt:variant>
    </vt:vector>
  </HeadingPairs>
  <TitlesOfParts>
    <vt:vector size="9" baseType="lpstr">
      <vt:lpstr>Thème Office</vt:lpstr>
      <vt:lpstr>Modèle explicatif des conflits sévères de séparation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Université Laval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Robert Pauzé</dc:creator>
  <cp:lastModifiedBy>GenevieveLam</cp:lastModifiedBy>
  <cp:revision>194</cp:revision>
  <cp:lastPrinted>2017-04-10T13:45:27Z</cp:lastPrinted>
  <dcterms:created xsi:type="dcterms:W3CDTF">2015-11-12T12:21:25Z</dcterms:created>
  <dcterms:modified xsi:type="dcterms:W3CDTF">2017-04-10T18:10:28Z</dcterms:modified>
</cp:coreProperties>
</file>