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png" ContentType="image/png"/>
  <Default Extension="gif" ContentType="image/gif"/>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9"/>
  </p:notesMasterIdLst>
  <p:sldIdLst>
    <p:sldId id="256" r:id="rId2"/>
    <p:sldId id="263" r:id="rId3"/>
    <p:sldId id="264" r:id="rId4"/>
    <p:sldId id="261" r:id="rId5"/>
    <p:sldId id="266" r:id="rId6"/>
    <p:sldId id="262" r:id="rId7"/>
    <p:sldId id="260" r:id="rId8"/>
  </p:sldIdLst>
  <p:sldSz cx="15517813" cy="10048875"/>
  <p:notesSz cx="9296400" cy="14782800"/>
  <p:defaultTextStyle>
    <a:defPPr>
      <a:defRPr lang="fr-FR"/>
    </a:defPPr>
    <a:lvl1pPr marL="0" algn="l" defTabSz="730397" rtl="0" eaLnBrk="1" latinLnBrk="0" hangingPunct="1">
      <a:defRPr sz="2900" kern="1200">
        <a:solidFill>
          <a:schemeClr val="tx1"/>
        </a:solidFill>
        <a:latin typeface="+mn-lt"/>
        <a:ea typeface="+mn-ea"/>
        <a:cs typeface="+mn-cs"/>
      </a:defRPr>
    </a:lvl1pPr>
    <a:lvl2pPr marL="730397" algn="l" defTabSz="730397" rtl="0" eaLnBrk="1" latinLnBrk="0" hangingPunct="1">
      <a:defRPr sz="2900" kern="1200">
        <a:solidFill>
          <a:schemeClr val="tx1"/>
        </a:solidFill>
        <a:latin typeface="+mn-lt"/>
        <a:ea typeface="+mn-ea"/>
        <a:cs typeface="+mn-cs"/>
      </a:defRPr>
    </a:lvl2pPr>
    <a:lvl3pPr marL="1460795" algn="l" defTabSz="730397" rtl="0" eaLnBrk="1" latinLnBrk="0" hangingPunct="1">
      <a:defRPr sz="2900" kern="1200">
        <a:solidFill>
          <a:schemeClr val="tx1"/>
        </a:solidFill>
        <a:latin typeface="+mn-lt"/>
        <a:ea typeface="+mn-ea"/>
        <a:cs typeface="+mn-cs"/>
      </a:defRPr>
    </a:lvl3pPr>
    <a:lvl4pPr marL="2191193" algn="l" defTabSz="730397" rtl="0" eaLnBrk="1" latinLnBrk="0" hangingPunct="1">
      <a:defRPr sz="2900" kern="1200">
        <a:solidFill>
          <a:schemeClr val="tx1"/>
        </a:solidFill>
        <a:latin typeface="+mn-lt"/>
        <a:ea typeface="+mn-ea"/>
        <a:cs typeface="+mn-cs"/>
      </a:defRPr>
    </a:lvl4pPr>
    <a:lvl5pPr marL="2921591" algn="l" defTabSz="730397" rtl="0" eaLnBrk="1" latinLnBrk="0" hangingPunct="1">
      <a:defRPr sz="2900" kern="1200">
        <a:solidFill>
          <a:schemeClr val="tx1"/>
        </a:solidFill>
        <a:latin typeface="+mn-lt"/>
        <a:ea typeface="+mn-ea"/>
        <a:cs typeface="+mn-cs"/>
      </a:defRPr>
    </a:lvl5pPr>
    <a:lvl6pPr marL="3651988" algn="l" defTabSz="730397" rtl="0" eaLnBrk="1" latinLnBrk="0" hangingPunct="1">
      <a:defRPr sz="2900" kern="1200">
        <a:solidFill>
          <a:schemeClr val="tx1"/>
        </a:solidFill>
        <a:latin typeface="+mn-lt"/>
        <a:ea typeface="+mn-ea"/>
        <a:cs typeface="+mn-cs"/>
      </a:defRPr>
    </a:lvl6pPr>
    <a:lvl7pPr marL="4382386" algn="l" defTabSz="730397" rtl="0" eaLnBrk="1" latinLnBrk="0" hangingPunct="1">
      <a:defRPr sz="2900" kern="1200">
        <a:solidFill>
          <a:schemeClr val="tx1"/>
        </a:solidFill>
        <a:latin typeface="+mn-lt"/>
        <a:ea typeface="+mn-ea"/>
        <a:cs typeface="+mn-cs"/>
      </a:defRPr>
    </a:lvl7pPr>
    <a:lvl8pPr marL="5112784" algn="l" defTabSz="730397" rtl="0" eaLnBrk="1" latinLnBrk="0" hangingPunct="1">
      <a:defRPr sz="2900" kern="1200">
        <a:solidFill>
          <a:schemeClr val="tx1"/>
        </a:solidFill>
        <a:latin typeface="+mn-lt"/>
        <a:ea typeface="+mn-ea"/>
        <a:cs typeface="+mn-cs"/>
      </a:defRPr>
    </a:lvl8pPr>
    <a:lvl9pPr marL="5843182" algn="l" defTabSz="730397" rtl="0" eaLnBrk="1" latinLnBrk="0" hangingPunct="1">
      <a:defRPr sz="29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prnPr scaleToFitPaper="1"/>
  <p:clrMru>
    <a:srgbClr val="FF6600"/>
    <a:srgbClr val="FFCC00"/>
    <a:srgbClr val="95B3D7"/>
    <a:srgbClr val="0070C0"/>
    <a:srgbClr val="FFD319"/>
    <a:srgbClr val="E0FFB5"/>
    <a:srgbClr val="FDFF8B"/>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p:restoredLeft sz="15620"/>
    <p:restoredTop sz="98857" autoAdjust="0"/>
  </p:normalViewPr>
  <p:slideViewPr>
    <p:cSldViewPr snapToGrid="0" snapToObjects="1">
      <p:cViewPr>
        <p:scale>
          <a:sx n="63" d="100"/>
          <a:sy n="63" d="100"/>
        </p:scale>
        <p:origin x="-2880" y="-768"/>
      </p:cViewPr>
      <p:guideLst>
        <p:guide orient="horz" pos="3165"/>
        <p:guide pos="4888"/>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1" Type="http://schemas.openxmlformats.org/officeDocument/2006/relationships/presProps" Target="presProps.xml"/><Relationship Id="rId12" Type="http://schemas.openxmlformats.org/officeDocument/2006/relationships/viewProps" Target="viewProps.xml"/><Relationship Id="rId13" Type="http://schemas.openxmlformats.org/officeDocument/2006/relationships/theme" Target="theme/theme1.xml"/><Relationship Id="rId14"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notesMaster" Target="notesMasters/notesMaster1.xml"/><Relationship Id="rId10" Type="http://schemas.openxmlformats.org/officeDocument/2006/relationships/printerSettings" Target="printerSettings/printerSettings1.bin"/></Relationships>
</file>

<file path=ppt/media/image1.gif>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4028440" cy="739140"/>
          </a:xfrm>
          <a:prstGeom prst="rect">
            <a:avLst/>
          </a:prstGeom>
        </p:spPr>
        <p:txBody>
          <a:bodyPr vert="horz" lIns="137585" tIns="68793" rIns="137585" bIns="68793" rtlCol="0"/>
          <a:lstStyle>
            <a:lvl1pPr algn="l">
              <a:defRPr sz="1800"/>
            </a:lvl1pPr>
          </a:lstStyle>
          <a:p>
            <a:endParaRPr lang="fr-FR"/>
          </a:p>
        </p:txBody>
      </p:sp>
      <p:sp>
        <p:nvSpPr>
          <p:cNvPr id="3" name="Espace réservé de la date 2"/>
          <p:cNvSpPr>
            <a:spLocks noGrp="1"/>
          </p:cNvSpPr>
          <p:nvPr>
            <p:ph type="dt" idx="1"/>
          </p:nvPr>
        </p:nvSpPr>
        <p:spPr>
          <a:xfrm>
            <a:off x="5265809" y="0"/>
            <a:ext cx="4028440" cy="739140"/>
          </a:xfrm>
          <a:prstGeom prst="rect">
            <a:avLst/>
          </a:prstGeom>
        </p:spPr>
        <p:txBody>
          <a:bodyPr vert="horz" lIns="137585" tIns="68793" rIns="137585" bIns="68793" rtlCol="0"/>
          <a:lstStyle>
            <a:lvl1pPr algn="r">
              <a:defRPr sz="1800"/>
            </a:lvl1pPr>
          </a:lstStyle>
          <a:p>
            <a:fld id="{B82185AA-1DE9-B546-BC37-6FA7D66E35A2}" type="datetimeFigureOut">
              <a:rPr lang="fr-FR" smtClean="0"/>
              <a:t>2016-07-13</a:t>
            </a:fld>
            <a:endParaRPr lang="fr-FR"/>
          </a:p>
        </p:txBody>
      </p:sp>
      <p:sp>
        <p:nvSpPr>
          <p:cNvPr id="4" name="Espace réservé de l'image des diapositives 3"/>
          <p:cNvSpPr>
            <a:spLocks noGrp="1" noRot="1" noChangeAspect="1"/>
          </p:cNvSpPr>
          <p:nvPr>
            <p:ph type="sldImg" idx="2"/>
          </p:nvPr>
        </p:nvSpPr>
        <p:spPr>
          <a:xfrm>
            <a:off x="368300" y="1108075"/>
            <a:ext cx="8559800" cy="5543550"/>
          </a:xfrm>
          <a:prstGeom prst="rect">
            <a:avLst/>
          </a:prstGeom>
          <a:noFill/>
          <a:ln w="12700">
            <a:solidFill>
              <a:prstClr val="black"/>
            </a:solidFill>
          </a:ln>
        </p:spPr>
        <p:txBody>
          <a:bodyPr vert="horz" lIns="137585" tIns="68793" rIns="137585" bIns="68793" rtlCol="0" anchor="ctr"/>
          <a:lstStyle/>
          <a:p>
            <a:endParaRPr lang="fr-FR"/>
          </a:p>
        </p:txBody>
      </p:sp>
      <p:sp>
        <p:nvSpPr>
          <p:cNvPr id="5" name="Espace réservé des commentaires 4"/>
          <p:cNvSpPr>
            <a:spLocks noGrp="1"/>
          </p:cNvSpPr>
          <p:nvPr>
            <p:ph type="body" sz="quarter" idx="3"/>
          </p:nvPr>
        </p:nvSpPr>
        <p:spPr>
          <a:xfrm>
            <a:off x="929640" y="7021830"/>
            <a:ext cx="7437120" cy="6652260"/>
          </a:xfrm>
          <a:prstGeom prst="rect">
            <a:avLst/>
          </a:prstGeom>
        </p:spPr>
        <p:txBody>
          <a:bodyPr vert="horz" lIns="137585" tIns="68793" rIns="137585" bIns="68793" rtlCol="0"/>
          <a:lstStyle/>
          <a:p>
            <a:pPr lvl="0"/>
            <a:r>
              <a:rPr lang="fr-CA" smtClean="0"/>
              <a:t>Cliquez pour modifier les styles du texte du masque</a:t>
            </a:r>
          </a:p>
          <a:p>
            <a:pPr lvl="1"/>
            <a:r>
              <a:rPr lang="fr-CA" smtClean="0"/>
              <a:t>Deuxième niveau</a:t>
            </a:r>
          </a:p>
          <a:p>
            <a:pPr lvl="2"/>
            <a:r>
              <a:rPr lang="fr-CA" smtClean="0"/>
              <a:t>Troisième niveau</a:t>
            </a:r>
          </a:p>
          <a:p>
            <a:pPr lvl="3"/>
            <a:r>
              <a:rPr lang="fr-CA" smtClean="0"/>
              <a:t>Quatrième niveau</a:t>
            </a:r>
          </a:p>
          <a:p>
            <a:pPr lvl="4"/>
            <a:r>
              <a:rPr lang="fr-CA" smtClean="0"/>
              <a:t>Cinquième niveau</a:t>
            </a:r>
            <a:endParaRPr lang="fr-FR"/>
          </a:p>
        </p:txBody>
      </p:sp>
      <p:sp>
        <p:nvSpPr>
          <p:cNvPr id="6" name="Espace réservé du pied de page 5"/>
          <p:cNvSpPr>
            <a:spLocks noGrp="1"/>
          </p:cNvSpPr>
          <p:nvPr>
            <p:ph type="ftr" sz="quarter" idx="4"/>
          </p:nvPr>
        </p:nvSpPr>
        <p:spPr>
          <a:xfrm>
            <a:off x="0" y="14041095"/>
            <a:ext cx="4028440" cy="739140"/>
          </a:xfrm>
          <a:prstGeom prst="rect">
            <a:avLst/>
          </a:prstGeom>
        </p:spPr>
        <p:txBody>
          <a:bodyPr vert="horz" lIns="137585" tIns="68793" rIns="137585" bIns="68793" rtlCol="0" anchor="b"/>
          <a:lstStyle>
            <a:lvl1pPr algn="l">
              <a:defRPr sz="1800"/>
            </a:lvl1pPr>
          </a:lstStyle>
          <a:p>
            <a:endParaRPr lang="fr-FR"/>
          </a:p>
        </p:txBody>
      </p:sp>
      <p:sp>
        <p:nvSpPr>
          <p:cNvPr id="7" name="Espace réservé du numéro de diapositive 6"/>
          <p:cNvSpPr>
            <a:spLocks noGrp="1"/>
          </p:cNvSpPr>
          <p:nvPr>
            <p:ph type="sldNum" sz="quarter" idx="5"/>
          </p:nvPr>
        </p:nvSpPr>
        <p:spPr>
          <a:xfrm>
            <a:off x="5265809" y="14041095"/>
            <a:ext cx="4028440" cy="739140"/>
          </a:xfrm>
          <a:prstGeom prst="rect">
            <a:avLst/>
          </a:prstGeom>
        </p:spPr>
        <p:txBody>
          <a:bodyPr vert="horz" lIns="137585" tIns="68793" rIns="137585" bIns="68793" rtlCol="0" anchor="b"/>
          <a:lstStyle>
            <a:lvl1pPr algn="r">
              <a:defRPr sz="1800"/>
            </a:lvl1pPr>
          </a:lstStyle>
          <a:p>
            <a:fld id="{FA50EB9E-E238-A04C-AAAB-63AEF9A736D4}" type="slidenum">
              <a:rPr lang="fr-FR" smtClean="0"/>
              <a:t>‹#›</a:t>
            </a:fld>
            <a:endParaRPr lang="fr-FR"/>
          </a:p>
        </p:txBody>
      </p:sp>
    </p:spTree>
    <p:extLst>
      <p:ext uri="{BB962C8B-B14F-4D97-AF65-F5344CB8AC3E}">
        <p14:creationId xmlns:p14="http://schemas.microsoft.com/office/powerpoint/2010/main" val="3011753366"/>
      </p:ext>
    </p:extLst>
  </p:cSld>
  <p:clrMap bg1="lt1" tx1="dk1" bg2="lt2" tx2="dk2" accent1="accent1" accent2="accent2" accent3="accent3" accent4="accent4" accent5="accent5" accent6="accent6" hlink="hlink" folHlink="folHlink"/>
  <p:notesStyle>
    <a:lvl1pPr marL="0" algn="l" defTabSz="730397" rtl="0" eaLnBrk="1" latinLnBrk="0" hangingPunct="1">
      <a:defRPr sz="1900" kern="1200">
        <a:solidFill>
          <a:schemeClr val="tx1"/>
        </a:solidFill>
        <a:latin typeface="+mn-lt"/>
        <a:ea typeface="+mn-ea"/>
        <a:cs typeface="+mn-cs"/>
      </a:defRPr>
    </a:lvl1pPr>
    <a:lvl2pPr marL="730397" algn="l" defTabSz="730397" rtl="0" eaLnBrk="1" latinLnBrk="0" hangingPunct="1">
      <a:defRPr sz="1900" kern="1200">
        <a:solidFill>
          <a:schemeClr val="tx1"/>
        </a:solidFill>
        <a:latin typeface="+mn-lt"/>
        <a:ea typeface="+mn-ea"/>
        <a:cs typeface="+mn-cs"/>
      </a:defRPr>
    </a:lvl2pPr>
    <a:lvl3pPr marL="1460795" algn="l" defTabSz="730397" rtl="0" eaLnBrk="1" latinLnBrk="0" hangingPunct="1">
      <a:defRPr sz="1900" kern="1200">
        <a:solidFill>
          <a:schemeClr val="tx1"/>
        </a:solidFill>
        <a:latin typeface="+mn-lt"/>
        <a:ea typeface="+mn-ea"/>
        <a:cs typeface="+mn-cs"/>
      </a:defRPr>
    </a:lvl3pPr>
    <a:lvl4pPr marL="2191193" algn="l" defTabSz="730397" rtl="0" eaLnBrk="1" latinLnBrk="0" hangingPunct="1">
      <a:defRPr sz="1900" kern="1200">
        <a:solidFill>
          <a:schemeClr val="tx1"/>
        </a:solidFill>
        <a:latin typeface="+mn-lt"/>
        <a:ea typeface="+mn-ea"/>
        <a:cs typeface="+mn-cs"/>
      </a:defRPr>
    </a:lvl4pPr>
    <a:lvl5pPr marL="2921591" algn="l" defTabSz="730397" rtl="0" eaLnBrk="1" latinLnBrk="0" hangingPunct="1">
      <a:defRPr sz="1900" kern="1200">
        <a:solidFill>
          <a:schemeClr val="tx1"/>
        </a:solidFill>
        <a:latin typeface="+mn-lt"/>
        <a:ea typeface="+mn-ea"/>
        <a:cs typeface="+mn-cs"/>
      </a:defRPr>
    </a:lvl5pPr>
    <a:lvl6pPr marL="3651988" algn="l" defTabSz="730397" rtl="0" eaLnBrk="1" latinLnBrk="0" hangingPunct="1">
      <a:defRPr sz="1900" kern="1200">
        <a:solidFill>
          <a:schemeClr val="tx1"/>
        </a:solidFill>
        <a:latin typeface="+mn-lt"/>
        <a:ea typeface="+mn-ea"/>
        <a:cs typeface="+mn-cs"/>
      </a:defRPr>
    </a:lvl6pPr>
    <a:lvl7pPr marL="4382386" algn="l" defTabSz="730397" rtl="0" eaLnBrk="1" latinLnBrk="0" hangingPunct="1">
      <a:defRPr sz="1900" kern="1200">
        <a:solidFill>
          <a:schemeClr val="tx1"/>
        </a:solidFill>
        <a:latin typeface="+mn-lt"/>
        <a:ea typeface="+mn-ea"/>
        <a:cs typeface="+mn-cs"/>
      </a:defRPr>
    </a:lvl7pPr>
    <a:lvl8pPr marL="5112784" algn="l" defTabSz="730397" rtl="0" eaLnBrk="1" latinLnBrk="0" hangingPunct="1">
      <a:defRPr sz="1900" kern="1200">
        <a:solidFill>
          <a:schemeClr val="tx1"/>
        </a:solidFill>
        <a:latin typeface="+mn-lt"/>
        <a:ea typeface="+mn-ea"/>
        <a:cs typeface="+mn-cs"/>
      </a:defRPr>
    </a:lvl8pPr>
    <a:lvl9pPr marL="5843182" algn="l" defTabSz="730397" rtl="0" eaLnBrk="1" latinLnBrk="0" hangingPunct="1">
      <a:defRPr sz="19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a:xfrm>
            <a:off x="368300" y="1108075"/>
            <a:ext cx="8559800" cy="5543550"/>
          </a:xfrm>
        </p:spPr>
      </p:sp>
      <p:sp>
        <p:nvSpPr>
          <p:cNvPr id="3" name="Espace réservé des commentaires 2"/>
          <p:cNvSpPr>
            <a:spLocks noGrp="1"/>
          </p:cNvSpPr>
          <p:nvPr>
            <p:ph type="body" idx="1"/>
          </p:nvPr>
        </p:nvSpPr>
        <p:spPr/>
        <p:txBody>
          <a:bodyPr/>
          <a:lstStyle/>
          <a:p>
            <a:endParaRPr lang="fr-FR" dirty="0"/>
          </a:p>
        </p:txBody>
      </p:sp>
      <p:sp>
        <p:nvSpPr>
          <p:cNvPr id="4" name="Espace réservé du numéro de diapositive 3"/>
          <p:cNvSpPr>
            <a:spLocks noGrp="1"/>
          </p:cNvSpPr>
          <p:nvPr>
            <p:ph type="sldNum" sz="quarter" idx="10"/>
          </p:nvPr>
        </p:nvSpPr>
        <p:spPr/>
        <p:txBody>
          <a:bodyPr/>
          <a:lstStyle/>
          <a:p>
            <a:fld id="{FA50EB9E-E238-A04C-AAAB-63AEF9A736D4}" type="slidenum">
              <a:rPr lang="fr-FR" smtClean="0"/>
              <a:t>1</a:t>
            </a:fld>
            <a:endParaRPr lang="fr-FR"/>
          </a:p>
        </p:txBody>
      </p:sp>
    </p:spTree>
    <p:extLst>
      <p:ext uri="{BB962C8B-B14F-4D97-AF65-F5344CB8AC3E}">
        <p14:creationId xmlns:p14="http://schemas.microsoft.com/office/powerpoint/2010/main" val="12004036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a:xfrm>
            <a:off x="361950" y="1103313"/>
            <a:ext cx="8572500" cy="5551487"/>
          </a:xfrm>
        </p:spPr>
      </p:sp>
      <p:sp>
        <p:nvSpPr>
          <p:cNvPr id="3" name="Espace réservé des commentaires 2"/>
          <p:cNvSpPr>
            <a:spLocks noGrp="1"/>
          </p:cNvSpPr>
          <p:nvPr>
            <p:ph type="body" idx="1"/>
          </p:nvPr>
        </p:nvSpPr>
        <p:spPr/>
        <p:txBody>
          <a:bodyPr/>
          <a:lstStyle/>
          <a:p>
            <a:endParaRPr lang="fr-CA" dirty="0"/>
          </a:p>
        </p:txBody>
      </p:sp>
      <p:sp>
        <p:nvSpPr>
          <p:cNvPr id="4" name="Espace réservé du numéro de diapositive 3"/>
          <p:cNvSpPr>
            <a:spLocks noGrp="1"/>
          </p:cNvSpPr>
          <p:nvPr>
            <p:ph type="sldNum" sz="quarter" idx="10"/>
          </p:nvPr>
        </p:nvSpPr>
        <p:spPr/>
        <p:txBody>
          <a:bodyPr/>
          <a:lstStyle/>
          <a:p>
            <a:fld id="{396E825C-DF1A-3740-8E17-EEEB719095EB}" type="slidenum">
              <a:rPr lang="fr-FR" smtClean="0"/>
              <a:t>4</a:t>
            </a:fld>
            <a:endParaRPr lang="fr-FR"/>
          </a:p>
        </p:txBody>
      </p:sp>
    </p:spTree>
    <p:extLst>
      <p:ext uri="{BB962C8B-B14F-4D97-AF65-F5344CB8AC3E}">
        <p14:creationId xmlns:p14="http://schemas.microsoft.com/office/powerpoint/2010/main" val="139043323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a:xfrm>
            <a:off x="361950" y="1103313"/>
            <a:ext cx="8572500" cy="5551487"/>
          </a:xfrm>
        </p:spPr>
      </p:sp>
      <p:sp>
        <p:nvSpPr>
          <p:cNvPr id="3" name="Espace réservé des commentaires 2"/>
          <p:cNvSpPr>
            <a:spLocks noGrp="1"/>
          </p:cNvSpPr>
          <p:nvPr>
            <p:ph type="body" idx="1"/>
          </p:nvPr>
        </p:nvSpPr>
        <p:spPr/>
        <p:txBody>
          <a:bodyPr/>
          <a:lstStyle/>
          <a:p>
            <a:endParaRPr lang="fr-CA" dirty="0"/>
          </a:p>
        </p:txBody>
      </p:sp>
      <p:sp>
        <p:nvSpPr>
          <p:cNvPr id="4" name="Espace réservé du numéro de diapositive 3"/>
          <p:cNvSpPr>
            <a:spLocks noGrp="1"/>
          </p:cNvSpPr>
          <p:nvPr>
            <p:ph type="sldNum" sz="quarter" idx="10"/>
          </p:nvPr>
        </p:nvSpPr>
        <p:spPr/>
        <p:txBody>
          <a:bodyPr/>
          <a:lstStyle/>
          <a:p>
            <a:fld id="{396E825C-DF1A-3740-8E17-EEEB719095EB}" type="slidenum">
              <a:rPr lang="fr-FR" smtClean="0"/>
              <a:t>5</a:t>
            </a:fld>
            <a:endParaRPr lang="fr-FR"/>
          </a:p>
        </p:txBody>
      </p:sp>
    </p:spTree>
    <p:extLst>
      <p:ext uri="{BB962C8B-B14F-4D97-AF65-F5344CB8AC3E}">
        <p14:creationId xmlns:p14="http://schemas.microsoft.com/office/powerpoint/2010/main" val="139043323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1163837" y="3121666"/>
            <a:ext cx="13190141" cy="2153995"/>
          </a:xfrm>
        </p:spPr>
        <p:txBody>
          <a:bodyPr/>
          <a:lstStyle/>
          <a:p>
            <a:r>
              <a:rPr lang="fr-CA" smtClean="0"/>
              <a:t>Cliquez et modifiez le titre</a:t>
            </a:r>
            <a:endParaRPr lang="fr-FR"/>
          </a:p>
        </p:txBody>
      </p:sp>
      <p:sp>
        <p:nvSpPr>
          <p:cNvPr id="3" name="Sous-titre 2"/>
          <p:cNvSpPr>
            <a:spLocks noGrp="1"/>
          </p:cNvSpPr>
          <p:nvPr>
            <p:ph type="subTitle" idx="1"/>
          </p:nvPr>
        </p:nvSpPr>
        <p:spPr>
          <a:xfrm>
            <a:off x="2327672" y="5694362"/>
            <a:ext cx="10862469" cy="2568046"/>
          </a:xfrm>
        </p:spPr>
        <p:txBody>
          <a:bodyPr/>
          <a:lstStyle>
            <a:lvl1pPr marL="0" indent="0" algn="ctr">
              <a:buNone/>
              <a:defRPr>
                <a:solidFill>
                  <a:schemeClr val="tx1">
                    <a:tint val="75000"/>
                  </a:schemeClr>
                </a:solidFill>
              </a:defRPr>
            </a:lvl1pPr>
            <a:lvl2pPr marL="730397" indent="0" algn="ctr">
              <a:buNone/>
              <a:defRPr>
                <a:solidFill>
                  <a:schemeClr val="tx1">
                    <a:tint val="75000"/>
                  </a:schemeClr>
                </a:solidFill>
              </a:defRPr>
            </a:lvl2pPr>
            <a:lvl3pPr marL="1460795" indent="0" algn="ctr">
              <a:buNone/>
              <a:defRPr>
                <a:solidFill>
                  <a:schemeClr val="tx1">
                    <a:tint val="75000"/>
                  </a:schemeClr>
                </a:solidFill>
              </a:defRPr>
            </a:lvl3pPr>
            <a:lvl4pPr marL="2191193" indent="0" algn="ctr">
              <a:buNone/>
              <a:defRPr>
                <a:solidFill>
                  <a:schemeClr val="tx1">
                    <a:tint val="75000"/>
                  </a:schemeClr>
                </a:solidFill>
              </a:defRPr>
            </a:lvl4pPr>
            <a:lvl5pPr marL="2921591" indent="0" algn="ctr">
              <a:buNone/>
              <a:defRPr>
                <a:solidFill>
                  <a:schemeClr val="tx1">
                    <a:tint val="75000"/>
                  </a:schemeClr>
                </a:solidFill>
              </a:defRPr>
            </a:lvl5pPr>
            <a:lvl6pPr marL="3651988" indent="0" algn="ctr">
              <a:buNone/>
              <a:defRPr>
                <a:solidFill>
                  <a:schemeClr val="tx1">
                    <a:tint val="75000"/>
                  </a:schemeClr>
                </a:solidFill>
              </a:defRPr>
            </a:lvl6pPr>
            <a:lvl7pPr marL="4382386" indent="0" algn="ctr">
              <a:buNone/>
              <a:defRPr>
                <a:solidFill>
                  <a:schemeClr val="tx1">
                    <a:tint val="75000"/>
                  </a:schemeClr>
                </a:solidFill>
              </a:defRPr>
            </a:lvl7pPr>
            <a:lvl8pPr marL="5112784" indent="0" algn="ctr">
              <a:buNone/>
              <a:defRPr>
                <a:solidFill>
                  <a:schemeClr val="tx1">
                    <a:tint val="75000"/>
                  </a:schemeClr>
                </a:solidFill>
              </a:defRPr>
            </a:lvl8pPr>
            <a:lvl9pPr marL="5843182" indent="0" algn="ctr">
              <a:buNone/>
              <a:defRPr>
                <a:solidFill>
                  <a:schemeClr val="tx1">
                    <a:tint val="75000"/>
                  </a:schemeClr>
                </a:solidFill>
              </a:defRPr>
            </a:lvl9pPr>
          </a:lstStyle>
          <a:p>
            <a:r>
              <a:rPr lang="fr-CA" smtClean="0"/>
              <a:t>Cliquez pour modifier le style des sous-titres du masque</a:t>
            </a:r>
            <a:endParaRPr lang="fr-FR"/>
          </a:p>
        </p:txBody>
      </p:sp>
      <p:sp>
        <p:nvSpPr>
          <p:cNvPr id="4" name="Espace réservé de la date 3"/>
          <p:cNvSpPr>
            <a:spLocks noGrp="1"/>
          </p:cNvSpPr>
          <p:nvPr>
            <p:ph type="dt" sz="half" idx="10"/>
          </p:nvPr>
        </p:nvSpPr>
        <p:spPr/>
        <p:txBody>
          <a:bodyPr/>
          <a:lstStyle/>
          <a:p>
            <a:fld id="{CC2365B8-5C9A-C14F-A5A8-777977F6BCEC}" type="datetimeFigureOut">
              <a:rPr lang="fr-FR" smtClean="0"/>
              <a:t>2016-07-13</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9F157D0-C40C-A047-BE31-BD80C7E29C22}" type="slidenum">
              <a:rPr lang="fr-FR" smtClean="0"/>
              <a:t>‹#›</a:t>
            </a:fld>
            <a:endParaRPr lang="fr-FR"/>
          </a:p>
        </p:txBody>
      </p:sp>
    </p:spTree>
    <p:extLst>
      <p:ext uri="{BB962C8B-B14F-4D97-AF65-F5344CB8AC3E}">
        <p14:creationId xmlns:p14="http://schemas.microsoft.com/office/powerpoint/2010/main" val="83396698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CA" smtClean="0"/>
              <a:t>Cliquez et modifiez le titre</a:t>
            </a:r>
            <a:endParaRPr lang="fr-FR"/>
          </a:p>
        </p:txBody>
      </p:sp>
      <p:sp>
        <p:nvSpPr>
          <p:cNvPr id="3" name="Espace réservé du texte vertical 2"/>
          <p:cNvSpPr>
            <a:spLocks noGrp="1"/>
          </p:cNvSpPr>
          <p:nvPr>
            <p:ph type="body" orient="vert" idx="1"/>
          </p:nvPr>
        </p:nvSpPr>
        <p:spPr/>
        <p:txBody>
          <a:bodyPr vert="eaVert"/>
          <a:lstStyle/>
          <a:p>
            <a:pPr lvl="0"/>
            <a:r>
              <a:rPr lang="fr-CA" smtClean="0"/>
              <a:t>Cliquez pour modifier les styles du texte du masque</a:t>
            </a:r>
          </a:p>
          <a:p>
            <a:pPr lvl="1"/>
            <a:r>
              <a:rPr lang="fr-CA" smtClean="0"/>
              <a:t>Deuxième niveau</a:t>
            </a:r>
          </a:p>
          <a:p>
            <a:pPr lvl="2"/>
            <a:r>
              <a:rPr lang="fr-CA" smtClean="0"/>
              <a:t>Troisième niveau</a:t>
            </a:r>
          </a:p>
          <a:p>
            <a:pPr lvl="3"/>
            <a:r>
              <a:rPr lang="fr-CA" smtClean="0"/>
              <a:t>Quatrième niveau</a:t>
            </a:r>
          </a:p>
          <a:p>
            <a:pPr lvl="4"/>
            <a:r>
              <a:rPr lang="fr-CA" smtClean="0"/>
              <a:t>Cinquième niveau</a:t>
            </a:r>
            <a:endParaRPr lang="fr-FR"/>
          </a:p>
        </p:txBody>
      </p:sp>
      <p:sp>
        <p:nvSpPr>
          <p:cNvPr id="4" name="Espace réservé de la date 3"/>
          <p:cNvSpPr>
            <a:spLocks noGrp="1"/>
          </p:cNvSpPr>
          <p:nvPr>
            <p:ph type="dt" sz="half" idx="10"/>
          </p:nvPr>
        </p:nvSpPr>
        <p:spPr/>
        <p:txBody>
          <a:bodyPr/>
          <a:lstStyle/>
          <a:p>
            <a:fld id="{CC2365B8-5C9A-C14F-A5A8-777977F6BCEC}" type="datetimeFigureOut">
              <a:rPr lang="fr-FR" smtClean="0"/>
              <a:t>2016-07-13</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9F157D0-C40C-A047-BE31-BD80C7E29C22}" type="slidenum">
              <a:rPr lang="fr-FR" smtClean="0"/>
              <a:t>‹#›</a:t>
            </a:fld>
            <a:endParaRPr lang="fr-FR"/>
          </a:p>
        </p:txBody>
      </p:sp>
    </p:spTree>
    <p:extLst>
      <p:ext uri="{BB962C8B-B14F-4D97-AF65-F5344CB8AC3E}">
        <p14:creationId xmlns:p14="http://schemas.microsoft.com/office/powerpoint/2010/main" val="65373652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19092839" y="588513"/>
            <a:ext cx="5924248" cy="12565746"/>
          </a:xfrm>
        </p:spPr>
        <p:txBody>
          <a:bodyPr vert="eaVert"/>
          <a:lstStyle/>
          <a:p>
            <a:r>
              <a:rPr lang="fr-CA" smtClean="0"/>
              <a:t>Cliquez et modifiez le titre</a:t>
            </a:r>
            <a:endParaRPr lang="fr-FR"/>
          </a:p>
        </p:txBody>
      </p:sp>
      <p:sp>
        <p:nvSpPr>
          <p:cNvPr id="3" name="Espace réservé du texte vertical 2"/>
          <p:cNvSpPr>
            <a:spLocks noGrp="1"/>
          </p:cNvSpPr>
          <p:nvPr>
            <p:ph type="body" orient="vert" idx="1"/>
          </p:nvPr>
        </p:nvSpPr>
        <p:spPr>
          <a:xfrm>
            <a:off x="1317400" y="588513"/>
            <a:ext cx="17516809" cy="12565746"/>
          </a:xfrm>
        </p:spPr>
        <p:txBody>
          <a:bodyPr vert="eaVert"/>
          <a:lstStyle/>
          <a:p>
            <a:pPr lvl="0"/>
            <a:r>
              <a:rPr lang="fr-CA" smtClean="0"/>
              <a:t>Cliquez pour modifier les styles du texte du masque</a:t>
            </a:r>
          </a:p>
          <a:p>
            <a:pPr lvl="1"/>
            <a:r>
              <a:rPr lang="fr-CA" smtClean="0"/>
              <a:t>Deuxième niveau</a:t>
            </a:r>
          </a:p>
          <a:p>
            <a:pPr lvl="2"/>
            <a:r>
              <a:rPr lang="fr-CA" smtClean="0"/>
              <a:t>Troisième niveau</a:t>
            </a:r>
          </a:p>
          <a:p>
            <a:pPr lvl="3"/>
            <a:r>
              <a:rPr lang="fr-CA" smtClean="0"/>
              <a:t>Quatrième niveau</a:t>
            </a:r>
          </a:p>
          <a:p>
            <a:pPr lvl="4"/>
            <a:r>
              <a:rPr lang="fr-CA" smtClean="0"/>
              <a:t>Cinquième niveau</a:t>
            </a:r>
            <a:endParaRPr lang="fr-FR"/>
          </a:p>
        </p:txBody>
      </p:sp>
      <p:sp>
        <p:nvSpPr>
          <p:cNvPr id="4" name="Espace réservé de la date 3"/>
          <p:cNvSpPr>
            <a:spLocks noGrp="1"/>
          </p:cNvSpPr>
          <p:nvPr>
            <p:ph type="dt" sz="half" idx="10"/>
          </p:nvPr>
        </p:nvSpPr>
        <p:spPr/>
        <p:txBody>
          <a:bodyPr/>
          <a:lstStyle/>
          <a:p>
            <a:fld id="{CC2365B8-5C9A-C14F-A5A8-777977F6BCEC}" type="datetimeFigureOut">
              <a:rPr lang="fr-FR" smtClean="0"/>
              <a:t>2016-07-13</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9F157D0-C40C-A047-BE31-BD80C7E29C22}" type="slidenum">
              <a:rPr lang="fr-FR" smtClean="0"/>
              <a:t>‹#›</a:t>
            </a:fld>
            <a:endParaRPr lang="fr-FR"/>
          </a:p>
        </p:txBody>
      </p:sp>
    </p:spTree>
    <p:extLst>
      <p:ext uri="{BB962C8B-B14F-4D97-AF65-F5344CB8AC3E}">
        <p14:creationId xmlns:p14="http://schemas.microsoft.com/office/powerpoint/2010/main" val="38373350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CA" smtClean="0"/>
              <a:t>Cliquez et modifiez le titre</a:t>
            </a:r>
            <a:endParaRPr lang="fr-FR"/>
          </a:p>
        </p:txBody>
      </p:sp>
      <p:sp>
        <p:nvSpPr>
          <p:cNvPr id="3" name="Espace réservé du contenu 2"/>
          <p:cNvSpPr>
            <a:spLocks noGrp="1"/>
          </p:cNvSpPr>
          <p:nvPr>
            <p:ph idx="1"/>
          </p:nvPr>
        </p:nvSpPr>
        <p:spPr/>
        <p:txBody>
          <a:bodyPr/>
          <a:lstStyle/>
          <a:p>
            <a:pPr lvl="0"/>
            <a:r>
              <a:rPr lang="fr-CA" smtClean="0"/>
              <a:t>Cliquez pour modifier les styles du texte du masque</a:t>
            </a:r>
          </a:p>
          <a:p>
            <a:pPr lvl="1"/>
            <a:r>
              <a:rPr lang="fr-CA" smtClean="0"/>
              <a:t>Deuxième niveau</a:t>
            </a:r>
          </a:p>
          <a:p>
            <a:pPr lvl="2"/>
            <a:r>
              <a:rPr lang="fr-CA" smtClean="0"/>
              <a:t>Troisième niveau</a:t>
            </a:r>
          </a:p>
          <a:p>
            <a:pPr lvl="3"/>
            <a:r>
              <a:rPr lang="fr-CA" smtClean="0"/>
              <a:t>Quatrième niveau</a:t>
            </a:r>
          </a:p>
          <a:p>
            <a:pPr lvl="4"/>
            <a:r>
              <a:rPr lang="fr-CA" smtClean="0"/>
              <a:t>Cinquième niveau</a:t>
            </a:r>
            <a:endParaRPr lang="fr-FR"/>
          </a:p>
        </p:txBody>
      </p:sp>
      <p:sp>
        <p:nvSpPr>
          <p:cNvPr id="4" name="Espace réservé de la date 3"/>
          <p:cNvSpPr>
            <a:spLocks noGrp="1"/>
          </p:cNvSpPr>
          <p:nvPr>
            <p:ph type="dt" sz="half" idx="10"/>
          </p:nvPr>
        </p:nvSpPr>
        <p:spPr/>
        <p:txBody>
          <a:bodyPr/>
          <a:lstStyle/>
          <a:p>
            <a:fld id="{CC2365B8-5C9A-C14F-A5A8-777977F6BCEC}" type="datetimeFigureOut">
              <a:rPr lang="fr-FR" smtClean="0"/>
              <a:t>2016-07-13</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9F157D0-C40C-A047-BE31-BD80C7E29C22}" type="slidenum">
              <a:rPr lang="fr-FR" smtClean="0"/>
              <a:t>‹#›</a:t>
            </a:fld>
            <a:endParaRPr lang="fr-FR"/>
          </a:p>
        </p:txBody>
      </p:sp>
    </p:spTree>
    <p:extLst>
      <p:ext uri="{BB962C8B-B14F-4D97-AF65-F5344CB8AC3E}">
        <p14:creationId xmlns:p14="http://schemas.microsoft.com/office/powerpoint/2010/main" val="248453096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têt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1225801" y="6457333"/>
            <a:ext cx="13190141" cy="1995818"/>
          </a:xfrm>
        </p:spPr>
        <p:txBody>
          <a:bodyPr anchor="t"/>
          <a:lstStyle>
            <a:lvl1pPr algn="l">
              <a:defRPr sz="6400" b="1" cap="all"/>
            </a:lvl1pPr>
          </a:lstStyle>
          <a:p>
            <a:r>
              <a:rPr lang="fr-CA" smtClean="0"/>
              <a:t>Cliquez et modifiez le titre</a:t>
            </a:r>
            <a:endParaRPr lang="fr-FR"/>
          </a:p>
        </p:txBody>
      </p:sp>
      <p:sp>
        <p:nvSpPr>
          <p:cNvPr id="3" name="Espace réservé du texte 2"/>
          <p:cNvSpPr>
            <a:spLocks noGrp="1"/>
          </p:cNvSpPr>
          <p:nvPr>
            <p:ph type="body" idx="1"/>
          </p:nvPr>
        </p:nvSpPr>
        <p:spPr>
          <a:xfrm>
            <a:off x="1225801" y="4259144"/>
            <a:ext cx="13190141" cy="2198191"/>
          </a:xfrm>
        </p:spPr>
        <p:txBody>
          <a:bodyPr anchor="b"/>
          <a:lstStyle>
            <a:lvl1pPr marL="0" indent="0">
              <a:buNone/>
              <a:defRPr sz="3200">
                <a:solidFill>
                  <a:schemeClr val="tx1">
                    <a:tint val="75000"/>
                  </a:schemeClr>
                </a:solidFill>
              </a:defRPr>
            </a:lvl1pPr>
            <a:lvl2pPr marL="730397" indent="0">
              <a:buNone/>
              <a:defRPr sz="2900">
                <a:solidFill>
                  <a:schemeClr val="tx1">
                    <a:tint val="75000"/>
                  </a:schemeClr>
                </a:solidFill>
              </a:defRPr>
            </a:lvl2pPr>
            <a:lvl3pPr marL="1460795" indent="0">
              <a:buNone/>
              <a:defRPr sz="2600">
                <a:solidFill>
                  <a:schemeClr val="tx1">
                    <a:tint val="75000"/>
                  </a:schemeClr>
                </a:solidFill>
              </a:defRPr>
            </a:lvl3pPr>
            <a:lvl4pPr marL="2191193" indent="0">
              <a:buNone/>
              <a:defRPr sz="2200">
                <a:solidFill>
                  <a:schemeClr val="tx1">
                    <a:tint val="75000"/>
                  </a:schemeClr>
                </a:solidFill>
              </a:defRPr>
            </a:lvl4pPr>
            <a:lvl5pPr marL="2921591" indent="0">
              <a:buNone/>
              <a:defRPr sz="2200">
                <a:solidFill>
                  <a:schemeClr val="tx1">
                    <a:tint val="75000"/>
                  </a:schemeClr>
                </a:solidFill>
              </a:defRPr>
            </a:lvl5pPr>
            <a:lvl6pPr marL="3651988" indent="0">
              <a:buNone/>
              <a:defRPr sz="2200">
                <a:solidFill>
                  <a:schemeClr val="tx1">
                    <a:tint val="75000"/>
                  </a:schemeClr>
                </a:solidFill>
              </a:defRPr>
            </a:lvl6pPr>
            <a:lvl7pPr marL="4382386" indent="0">
              <a:buNone/>
              <a:defRPr sz="2200">
                <a:solidFill>
                  <a:schemeClr val="tx1">
                    <a:tint val="75000"/>
                  </a:schemeClr>
                </a:solidFill>
              </a:defRPr>
            </a:lvl7pPr>
            <a:lvl8pPr marL="5112784" indent="0">
              <a:buNone/>
              <a:defRPr sz="2200">
                <a:solidFill>
                  <a:schemeClr val="tx1">
                    <a:tint val="75000"/>
                  </a:schemeClr>
                </a:solidFill>
              </a:defRPr>
            </a:lvl8pPr>
            <a:lvl9pPr marL="5843182" indent="0">
              <a:buNone/>
              <a:defRPr sz="2200">
                <a:solidFill>
                  <a:schemeClr val="tx1">
                    <a:tint val="75000"/>
                  </a:schemeClr>
                </a:solidFill>
              </a:defRPr>
            </a:lvl9pPr>
          </a:lstStyle>
          <a:p>
            <a:pPr lvl="0"/>
            <a:r>
              <a:rPr lang="fr-CA" smtClean="0"/>
              <a:t>Cliquez pour modifier les styles du texte du masque</a:t>
            </a:r>
          </a:p>
        </p:txBody>
      </p:sp>
      <p:sp>
        <p:nvSpPr>
          <p:cNvPr id="4" name="Espace réservé de la date 3"/>
          <p:cNvSpPr>
            <a:spLocks noGrp="1"/>
          </p:cNvSpPr>
          <p:nvPr>
            <p:ph type="dt" sz="half" idx="10"/>
          </p:nvPr>
        </p:nvSpPr>
        <p:spPr/>
        <p:txBody>
          <a:bodyPr/>
          <a:lstStyle/>
          <a:p>
            <a:fld id="{CC2365B8-5C9A-C14F-A5A8-777977F6BCEC}" type="datetimeFigureOut">
              <a:rPr lang="fr-FR" smtClean="0"/>
              <a:t>2016-07-13</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9F157D0-C40C-A047-BE31-BD80C7E29C22}" type="slidenum">
              <a:rPr lang="fr-FR" smtClean="0"/>
              <a:t>‹#›</a:t>
            </a:fld>
            <a:endParaRPr lang="fr-FR"/>
          </a:p>
        </p:txBody>
      </p:sp>
    </p:spTree>
    <p:extLst>
      <p:ext uri="{BB962C8B-B14F-4D97-AF65-F5344CB8AC3E}">
        <p14:creationId xmlns:p14="http://schemas.microsoft.com/office/powerpoint/2010/main" val="424870532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CA" smtClean="0"/>
              <a:t>Cliquez et modifiez le titre</a:t>
            </a:r>
            <a:endParaRPr lang="fr-FR"/>
          </a:p>
        </p:txBody>
      </p:sp>
      <p:sp>
        <p:nvSpPr>
          <p:cNvPr id="3" name="Espace réservé du contenu 2"/>
          <p:cNvSpPr>
            <a:spLocks noGrp="1"/>
          </p:cNvSpPr>
          <p:nvPr>
            <p:ph sz="half" idx="1"/>
          </p:nvPr>
        </p:nvSpPr>
        <p:spPr>
          <a:xfrm>
            <a:off x="1317400" y="3435693"/>
            <a:ext cx="11719182" cy="9718565"/>
          </a:xfrm>
        </p:spPr>
        <p:txBody>
          <a:bodyPr/>
          <a:lstStyle>
            <a:lvl1pPr>
              <a:defRPr sz="4600"/>
            </a:lvl1pPr>
            <a:lvl2pPr>
              <a:defRPr sz="3800"/>
            </a:lvl2pPr>
            <a:lvl3pPr>
              <a:defRPr sz="3200"/>
            </a:lvl3pPr>
            <a:lvl4pPr>
              <a:defRPr sz="2900"/>
            </a:lvl4pPr>
            <a:lvl5pPr>
              <a:defRPr sz="2900"/>
            </a:lvl5pPr>
            <a:lvl6pPr>
              <a:defRPr sz="2900"/>
            </a:lvl6pPr>
            <a:lvl7pPr>
              <a:defRPr sz="2900"/>
            </a:lvl7pPr>
            <a:lvl8pPr>
              <a:defRPr sz="2900"/>
            </a:lvl8pPr>
            <a:lvl9pPr>
              <a:defRPr sz="2900"/>
            </a:lvl9pPr>
          </a:lstStyle>
          <a:p>
            <a:pPr lvl="0"/>
            <a:r>
              <a:rPr lang="fr-CA" smtClean="0"/>
              <a:t>Cliquez pour modifier les styles du texte du masque</a:t>
            </a:r>
          </a:p>
          <a:p>
            <a:pPr lvl="1"/>
            <a:r>
              <a:rPr lang="fr-CA" smtClean="0"/>
              <a:t>Deuxième niveau</a:t>
            </a:r>
          </a:p>
          <a:p>
            <a:pPr lvl="2"/>
            <a:r>
              <a:rPr lang="fr-CA" smtClean="0"/>
              <a:t>Troisième niveau</a:t>
            </a:r>
          </a:p>
          <a:p>
            <a:pPr lvl="3"/>
            <a:r>
              <a:rPr lang="fr-CA" smtClean="0"/>
              <a:t>Quatrième niveau</a:t>
            </a:r>
          </a:p>
          <a:p>
            <a:pPr lvl="4"/>
            <a:r>
              <a:rPr lang="fr-CA" smtClean="0"/>
              <a:t>Cinquième niveau</a:t>
            </a:r>
            <a:endParaRPr lang="fr-FR"/>
          </a:p>
        </p:txBody>
      </p:sp>
      <p:sp>
        <p:nvSpPr>
          <p:cNvPr id="4" name="Espace réservé du contenu 3"/>
          <p:cNvSpPr>
            <a:spLocks noGrp="1"/>
          </p:cNvSpPr>
          <p:nvPr>
            <p:ph sz="half" idx="2"/>
          </p:nvPr>
        </p:nvSpPr>
        <p:spPr>
          <a:xfrm>
            <a:off x="13295212" y="3435693"/>
            <a:ext cx="11721875" cy="9718565"/>
          </a:xfrm>
        </p:spPr>
        <p:txBody>
          <a:bodyPr/>
          <a:lstStyle>
            <a:lvl1pPr>
              <a:defRPr sz="4600"/>
            </a:lvl1pPr>
            <a:lvl2pPr>
              <a:defRPr sz="3800"/>
            </a:lvl2pPr>
            <a:lvl3pPr>
              <a:defRPr sz="3200"/>
            </a:lvl3pPr>
            <a:lvl4pPr>
              <a:defRPr sz="2900"/>
            </a:lvl4pPr>
            <a:lvl5pPr>
              <a:defRPr sz="2900"/>
            </a:lvl5pPr>
            <a:lvl6pPr>
              <a:defRPr sz="2900"/>
            </a:lvl6pPr>
            <a:lvl7pPr>
              <a:defRPr sz="2900"/>
            </a:lvl7pPr>
            <a:lvl8pPr>
              <a:defRPr sz="2900"/>
            </a:lvl8pPr>
            <a:lvl9pPr>
              <a:defRPr sz="2900"/>
            </a:lvl9pPr>
          </a:lstStyle>
          <a:p>
            <a:pPr lvl="0"/>
            <a:r>
              <a:rPr lang="fr-CA" smtClean="0"/>
              <a:t>Cliquez pour modifier les styles du texte du masque</a:t>
            </a:r>
          </a:p>
          <a:p>
            <a:pPr lvl="1"/>
            <a:r>
              <a:rPr lang="fr-CA" smtClean="0"/>
              <a:t>Deuxième niveau</a:t>
            </a:r>
          </a:p>
          <a:p>
            <a:pPr lvl="2"/>
            <a:r>
              <a:rPr lang="fr-CA" smtClean="0"/>
              <a:t>Troisième niveau</a:t>
            </a:r>
          </a:p>
          <a:p>
            <a:pPr lvl="3"/>
            <a:r>
              <a:rPr lang="fr-CA" smtClean="0"/>
              <a:t>Quatrième niveau</a:t>
            </a:r>
          </a:p>
          <a:p>
            <a:pPr lvl="4"/>
            <a:r>
              <a:rPr lang="fr-CA" smtClean="0"/>
              <a:t>Cinquième niveau</a:t>
            </a:r>
            <a:endParaRPr lang="fr-FR"/>
          </a:p>
        </p:txBody>
      </p:sp>
      <p:sp>
        <p:nvSpPr>
          <p:cNvPr id="5" name="Espace réservé de la date 4"/>
          <p:cNvSpPr>
            <a:spLocks noGrp="1"/>
          </p:cNvSpPr>
          <p:nvPr>
            <p:ph type="dt" sz="half" idx="10"/>
          </p:nvPr>
        </p:nvSpPr>
        <p:spPr/>
        <p:txBody>
          <a:bodyPr/>
          <a:lstStyle/>
          <a:p>
            <a:fld id="{CC2365B8-5C9A-C14F-A5A8-777977F6BCEC}" type="datetimeFigureOut">
              <a:rPr lang="fr-FR" smtClean="0"/>
              <a:t>2016-07-13</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C9F157D0-C40C-A047-BE31-BD80C7E29C22}" type="slidenum">
              <a:rPr lang="fr-FR" smtClean="0"/>
              <a:t>‹#›</a:t>
            </a:fld>
            <a:endParaRPr lang="fr-FR"/>
          </a:p>
        </p:txBody>
      </p:sp>
    </p:spTree>
    <p:extLst>
      <p:ext uri="{BB962C8B-B14F-4D97-AF65-F5344CB8AC3E}">
        <p14:creationId xmlns:p14="http://schemas.microsoft.com/office/powerpoint/2010/main" val="14159488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a:xfrm>
            <a:off x="775891" y="402422"/>
            <a:ext cx="13966032" cy="1674813"/>
          </a:xfrm>
        </p:spPr>
        <p:txBody>
          <a:bodyPr/>
          <a:lstStyle>
            <a:lvl1pPr>
              <a:defRPr/>
            </a:lvl1pPr>
          </a:lstStyle>
          <a:p>
            <a:r>
              <a:rPr lang="fr-CA" smtClean="0"/>
              <a:t>Cliquez et modifiez le titre</a:t>
            </a:r>
            <a:endParaRPr lang="fr-FR"/>
          </a:p>
        </p:txBody>
      </p:sp>
      <p:sp>
        <p:nvSpPr>
          <p:cNvPr id="3" name="Espace réservé du texte 2"/>
          <p:cNvSpPr>
            <a:spLocks noGrp="1"/>
          </p:cNvSpPr>
          <p:nvPr>
            <p:ph type="body" idx="1"/>
          </p:nvPr>
        </p:nvSpPr>
        <p:spPr>
          <a:xfrm>
            <a:off x="775891" y="2249368"/>
            <a:ext cx="6856396" cy="937429"/>
          </a:xfrm>
        </p:spPr>
        <p:txBody>
          <a:bodyPr anchor="b"/>
          <a:lstStyle>
            <a:lvl1pPr marL="0" indent="0">
              <a:buNone/>
              <a:defRPr sz="3800" b="1"/>
            </a:lvl1pPr>
            <a:lvl2pPr marL="730397" indent="0">
              <a:buNone/>
              <a:defRPr sz="3200" b="1"/>
            </a:lvl2pPr>
            <a:lvl3pPr marL="1460795" indent="0">
              <a:buNone/>
              <a:defRPr sz="2900" b="1"/>
            </a:lvl3pPr>
            <a:lvl4pPr marL="2191193" indent="0">
              <a:buNone/>
              <a:defRPr sz="2600" b="1"/>
            </a:lvl4pPr>
            <a:lvl5pPr marL="2921591" indent="0">
              <a:buNone/>
              <a:defRPr sz="2600" b="1"/>
            </a:lvl5pPr>
            <a:lvl6pPr marL="3651988" indent="0">
              <a:buNone/>
              <a:defRPr sz="2600" b="1"/>
            </a:lvl6pPr>
            <a:lvl7pPr marL="4382386" indent="0">
              <a:buNone/>
              <a:defRPr sz="2600" b="1"/>
            </a:lvl7pPr>
            <a:lvl8pPr marL="5112784" indent="0">
              <a:buNone/>
              <a:defRPr sz="2600" b="1"/>
            </a:lvl8pPr>
            <a:lvl9pPr marL="5843182" indent="0">
              <a:buNone/>
              <a:defRPr sz="2600" b="1"/>
            </a:lvl9pPr>
          </a:lstStyle>
          <a:p>
            <a:pPr lvl="0"/>
            <a:r>
              <a:rPr lang="fr-CA" smtClean="0"/>
              <a:t>Cliquez pour modifier les styles du texte du masque</a:t>
            </a:r>
          </a:p>
        </p:txBody>
      </p:sp>
      <p:sp>
        <p:nvSpPr>
          <p:cNvPr id="4" name="Espace réservé du contenu 3"/>
          <p:cNvSpPr>
            <a:spLocks noGrp="1"/>
          </p:cNvSpPr>
          <p:nvPr>
            <p:ph sz="half" idx="2"/>
          </p:nvPr>
        </p:nvSpPr>
        <p:spPr>
          <a:xfrm>
            <a:off x="775891" y="3186797"/>
            <a:ext cx="6856396" cy="5789735"/>
          </a:xfrm>
        </p:spPr>
        <p:txBody>
          <a:bodyPr/>
          <a:lstStyle>
            <a:lvl1pPr>
              <a:defRPr sz="3800"/>
            </a:lvl1pPr>
            <a:lvl2pPr>
              <a:defRPr sz="3200"/>
            </a:lvl2pPr>
            <a:lvl3pPr>
              <a:defRPr sz="2900"/>
            </a:lvl3pPr>
            <a:lvl4pPr>
              <a:defRPr sz="2600"/>
            </a:lvl4pPr>
            <a:lvl5pPr>
              <a:defRPr sz="2600"/>
            </a:lvl5pPr>
            <a:lvl6pPr>
              <a:defRPr sz="2600"/>
            </a:lvl6pPr>
            <a:lvl7pPr>
              <a:defRPr sz="2600"/>
            </a:lvl7pPr>
            <a:lvl8pPr>
              <a:defRPr sz="2600"/>
            </a:lvl8pPr>
            <a:lvl9pPr>
              <a:defRPr sz="2600"/>
            </a:lvl9pPr>
          </a:lstStyle>
          <a:p>
            <a:pPr lvl="0"/>
            <a:r>
              <a:rPr lang="fr-CA" smtClean="0"/>
              <a:t>Cliquez pour modifier les styles du texte du masque</a:t>
            </a:r>
          </a:p>
          <a:p>
            <a:pPr lvl="1"/>
            <a:r>
              <a:rPr lang="fr-CA" smtClean="0"/>
              <a:t>Deuxième niveau</a:t>
            </a:r>
          </a:p>
          <a:p>
            <a:pPr lvl="2"/>
            <a:r>
              <a:rPr lang="fr-CA" smtClean="0"/>
              <a:t>Troisième niveau</a:t>
            </a:r>
          </a:p>
          <a:p>
            <a:pPr lvl="3"/>
            <a:r>
              <a:rPr lang="fr-CA" smtClean="0"/>
              <a:t>Quatrième niveau</a:t>
            </a:r>
          </a:p>
          <a:p>
            <a:pPr lvl="4"/>
            <a:r>
              <a:rPr lang="fr-CA" smtClean="0"/>
              <a:t>Cinquième niveau</a:t>
            </a:r>
            <a:endParaRPr lang="fr-FR"/>
          </a:p>
        </p:txBody>
      </p:sp>
      <p:sp>
        <p:nvSpPr>
          <p:cNvPr id="5" name="Espace réservé du texte 4"/>
          <p:cNvSpPr>
            <a:spLocks noGrp="1"/>
          </p:cNvSpPr>
          <p:nvPr>
            <p:ph type="body" sz="quarter" idx="3"/>
          </p:nvPr>
        </p:nvSpPr>
        <p:spPr>
          <a:xfrm>
            <a:off x="7882835" y="2249368"/>
            <a:ext cx="6859089" cy="937429"/>
          </a:xfrm>
        </p:spPr>
        <p:txBody>
          <a:bodyPr anchor="b"/>
          <a:lstStyle>
            <a:lvl1pPr marL="0" indent="0">
              <a:buNone/>
              <a:defRPr sz="3800" b="1"/>
            </a:lvl1pPr>
            <a:lvl2pPr marL="730397" indent="0">
              <a:buNone/>
              <a:defRPr sz="3200" b="1"/>
            </a:lvl2pPr>
            <a:lvl3pPr marL="1460795" indent="0">
              <a:buNone/>
              <a:defRPr sz="2900" b="1"/>
            </a:lvl3pPr>
            <a:lvl4pPr marL="2191193" indent="0">
              <a:buNone/>
              <a:defRPr sz="2600" b="1"/>
            </a:lvl4pPr>
            <a:lvl5pPr marL="2921591" indent="0">
              <a:buNone/>
              <a:defRPr sz="2600" b="1"/>
            </a:lvl5pPr>
            <a:lvl6pPr marL="3651988" indent="0">
              <a:buNone/>
              <a:defRPr sz="2600" b="1"/>
            </a:lvl6pPr>
            <a:lvl7pPr marL="4382386" indent="0">
              <a:buNone/>
              <a:defRPr sz="2600" b="1"/>
            </a:lvl7pPr>
            <a:lvl8pPr marL="5112784" indent="0">
              <a:buNone/>
              <a:defRPr sz="2600" b="1"/>
            </a:lvl8pPr>
            <a:lvl9pPr marL="5843182" indent="0">
              <a:buNone/>
              <a:defRPr sz="2600" b="1"/>
            </a:lvl9pPr>
          </a:lstStyle>
          <a:p>
            <a:pPr lvl="0"/>
            <a:r>
              <a:rPr lang="fr-CA" smtClean="0"/>
              <a:t>Cliquez pour modifier les styles du texte du masque</a:t>
            </a:r>
          </a:p>
        </p:txBody>
      </p:sp>
      <p:sp>
        <p:nvSpPr>
          <p:cNvPr id="6" name="Espace réservé du contenu 5"/>
          <p:cNvSpPr>
            <a:spLocks noGrp="1"/>
          </p:cNvSpPr>
          <p:nvPr>
            <p:ph sz="quarter" idx="4"/>
          </p:nvPr>
        </p:nvSpPr>
        <p:spPr>
          <a:xfrm>
            <a:off x="7882835" y="3186797"/>
            <a:ext cx="6859089" cy="5789735"/>
          </a:xfrm>
        </p:spPr>
        <p:txBody>
          <a:bodyPr/>
          <a:lstStyle>
            <a:lvl1pPr>
              <a:defRPr sz="3800"/>
            </a:lvl1pPr>
            <a:lvl2pPr>
              <a:defRPr sz="3200"/>
            </a:lvl2pPr>
            <a:lvl3pPr>
              <a:defRPr sz="2900"/>
            </a:lvl3pPr>
            <a:lvl4pPr>
              <a:defRPr sz="2600"/>
            </a:lvl4pPr>
            <a:lvl5pPr>
              <a:defRPr sz="2600"/>
            </a:lvl5pPr>
            <a:lvl6pPr>
              <a:defRPr sz="2600"/>
            </a:lvl6pPr>
            <a:lvl7pPr>
              <a:defRPr sz="2600"/>
            </a:lvl7pPr>
            <a:lvl8pPr>
              <a:defRPr sz="2600"/>
            </a:lvl8pPr>
            <a:lvl9pPr>
              <a:defRPr sz="2600"/>
            </a:lvl9pPr>
          </a:lstStyle>
          <a:p>
            <a:pPr lvl="0"/>
            <a:r>
              <a:rPr lang="fr-CA" smtClean="0"/>
              <a:t>Cliquez pour modifier les styles du texte du masque</a:t>
            </a:r>
          </a:p>
          <a:p>
            <a:pPr lvl="1"/>
            <a:r>
              <a:rPr lang="fr-CA" smtClean="0"/>
              <a:t>Deuxième niveau</a:t>
            </a:r>
          </a:p>
          <a:p>
            <a:pPr lvl="2"/>
            <a:r>
              <a:rPr lang="fr-CA" smtClean="0"/>
              <a:t>Troisième niveau</a:t>
            </a:r>
          </a:p>
          <a:p>
            <a:pPr lvl="3"/>
            <a:r>
              <a:rPr lang="fr-CA" smtClean="0"/>
              <a:t>Quatrième niveau</a:t>
            </a:r>
          </a:p>
          <a:p>
            <a:pPr lvl="4"/>
            <a:r>
              <a:rPr lang="fr-CA" smtClean="0"/>
              <a:t>Cinquième niveau</a:t>
            </a:r>
            <a:endParaRPr lang="fr-FR"/>
          </a:p>
        </p:txBody>
      </p:sp>
      <p:sp>
        <p:nvSpPr>
          <p:cNvPr id="7" name="Espace réservé de la date 6"/>
          <p:cNvSpPr>
            <a:spLocks noGrp="1"/>
          </p:cNvSpPr>
          <p:nvPr>
            <p:ph type="dt" sz="half" idx="10"/>
          </p:nvPr>
        </p:nvSpPr>
        <p:spPr/>
        <p:txBody>
          <a:bodyPr/>
          <a:lstStyle/>
          <a:p>
            <a:fld id="{CC2365B8-5C9A-C14F-A5A8-777977F6BCEC}" type="datetimeFigureOut">
              <a:rPr lang="fr-FR" smtClean="0"/>
              <a:t>2016-07-13</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C9F157D0-C40C-A047-BE31-BD80C7E29C22}" type="slidenum">
              <a:rPr lang="fr-FR" smtClean="0"/>
              <a:t>‹#›</a:t>
            </a:fld>
            <a:endParaRPr lang="fr-FR"/>
          </a:p>
        </p:txBody>
      </p:sp>
    </p:spTree>
    <p:extLst>
      <p:ext uri="{BB962C8B-B14F-4D97-AF65-F5344CB8AC3E}">
        <p14:creationId xmlns:p14="http://schemas.microsoft.com/office/powerpoint/2010/main" val="361986897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CA" smtClean="0"/>
              <a:t>Cliquez et modifiez le titre</a:t>
            </a:r>
            <a:endParaRPr lang="fr-FR"/>
          </a:p>
        </p:txBody>
      </p:sp>
      <p:sp>
        <p:nvSpPr>
          <p:cNvPr id="3" name="Espace réservé de la date 2"/>
          <p:cNvSpPr>
            <a:spLocks noGrp="1"/>
          </p:cNvSpPr>
          <p:nvPr>
            <p:ph type="dt" sz="half" idx="10"/>
          </p:nvPr>
        </p:nvSpPr>
        <p:spPr/>
        <p:txBody>
          <a:bodyPr/>
          <a:lstStyle/>
          <a:p>
            <a:fld id="{CC2365B8-5C9A-C14F-A5A8-777977F6BCEC}" type="datetimeFigureOut">
              <a:rPr lang="fr-FR" smtClean="0"/>
              <a:t>2016-07-13</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C9F157D0-C40C-A047-BE31-BD80C7E29C22}" type="slidenum">
              <a:rPr lang="fr-FR" smtClean="0"/>
              <a:t>‹#›</a:t>
            </a:fld>
            <a:endParaRPr lang="fr-FR"/>
          </a:p>
        </p:txBody>
      </p:sp>
    </p:spTree>
    <p:extLst>
      <p:ext uri="{BB962C8B-B14F-4D97-AF65-F5344CB8AC3E}">
        <p14:creationId xmlns:p14="http://schemas.microsoft.com/office/powerpoint/2010/main" val="214480586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CC2365B8-5C9A-C14F-A5A8-777977F6BCEC}" type="datetimeFigureOut">
              <a:rPr lang="fr-FR" smtClean="0"/>
              <a:t>2016-07-13</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C9F157D0-C40C-A047-BE31-BD80C7E29C22}" type="slidenum">
              <a:rPr lang="fr-FR" smtClean="0"/>
              <a:t>‹#›</a:t>
            </a:fld>
            <a:endParaRPr lang="fr-FR"/>
          </a:p>
        </p:txBody>
      </p:sp>
    </p:spTree>
    <p:extLst>
      <p:ext uri="{BB962C8B-B14F-4D97-AF65-F5344CB8AC3E}">
        <p14:creationId xmlns:p14="http://schemas.microsoft.com/office/powerpoint/2010/main" val="22547387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775891" y="400094"/>
            <a:ext cx="5105254" cy="1702726"/>
          </a:xfrm>
        </p:spPr>
        <p:txBody>
          <a:bodyPr anchor="b"/>
          <a:lstStyle>
            <a:lvl1pPr algn="l">
              <a:defRPr sz="3200" b="1"/>
            </a:lvl1pPr>
          </a:lstStyle>
          <a:p>
            <a:r>
              <a:rPr lang="fr-CA" smtClean="0"/>
              <a:t>Cliquez et modifiez le titre</a:t>
            </a:r>
            <a:endParaRPr lang="fr-FR"/>
          </a:p>
        </p:txBody>
      </p:sp>
      <p:sp>
        <p:nvSpPr>
          <p:cNvPr id="3" name="Espace réservé du contenu 2"/>
          <p:cNvSpPr>
            <a:spLocks noGrp="1"/>
          </p:cNvSpPr>
          <p:nvPr>
            <p:ph idx="1"/>
          </p:nvPr>
        </p:nvSpPr>
        <p:spPr>
          <a:xfrm>
            <a:off x="6067036" y="400095"/>
            <a:ext cx="8674888" cy="8576436"/>
          </a:xfrm>
        </p:spPr>
        <p:txBody>
          <a:bodyPr/>
          <a:lstStyle>
            <a:lvl1pPr>
              <a:defRPr sz="5200"/>
            </a:lvl1pPr>
            <a:lvl2pPr>
              <a:defRPr sz="4600"/>
            </a:lvl2pPr>
            <a:lvl3pPr>
              <a:defRPr sz="3800"/>
            </a:lvl3pPr>
            <a:lvl4pPr>
              <a:defRPr sz="3200"/>
            </a:lvl4pPr>
            <a:lvl5pPr>
              <a:defRPr sz="3200"/>
            </a:lvl5pPr>
            <a:lvl6pPr>
              <a:defRPr sz="3200"/>
            </a:lvl6pPr>
            <a:lvl7pPr>
              <a:defRPr sz="3200"/>
            </a:lvl7pPr>
            <a:lvl8pPr>
              <a:defRPr sz="3200"/>
            </a:lvl8pPr>
            <a:lvl9pPr>
              <a:defRPr sz="3200"/>
            </a:lvl9pPr>
          </a:lstStyle>
          <a:p>
            <a:pPr lvl="0"/>
            <a:r>
              <a:rPr lang="fr-CA" smtClean="0"/>
              <a:t>Cliquez pour modifier les styles du texte du masque</a:t>
            </a:r>
          </a:p>
          <a:p>
            <a:pPr lvl="1"/>
            <a:r>
              <a:rPr lang="fr-CA" smtClean="0"/>
              <a:t>Deuxième niveau</a:t>
            </a:r>
          </a:p>
          <a:p>
            <a:pPr lvl="2"/>
            <a:r>
              <a:rPr lang="fr-CA" smtClean="0"/>
              <a:t>Troisième niveau</a:t>
            </a:r>
          </a:p>
          <a:p>
            <a:pPr lvl="3"/>
            <a:r>
              <a:rPr lang="fr-CA" smtClean="0"/>
              <a:t>Quatrième niveau</a:t>
            </a:r>
          </a:p>
          <a:p>
            <a:pPr lvl="4"/>
            <a:r>
              <a:rPr lang="fr-CA" smtClean="0"/>
              <a:t>Cinquième niveau</a:t>
            </a:r>
            <a:endParaRPr lang="fr-FR"/>
          </a:p>
        </p:txBody>
      </p:sp>
      <p:sp>
        <p:nvSpPr>
          <p:cNvPr id="4" name="Espace réservé du texte 3"/>
          <p:cNvSpPr>
            <a:spLocks noGrp="1"/>
          </p:cNvSpPr>
          <p:nvPr>
            <p:ph type="body" sz="half" idx="2"/>
          </p:nvPr>
        </p:nvSpPr>
        <p:spPr>
          <a:xfrm>
            <a:off x="775891" y="2102821"/>
            <a:ext cx="5105254" cy="6873710"/>
          </a:xfrm>
        </p:spPr>
        <p:txBody>
          <a:bodyPr/>
          <a:lstStyle>
            <a:lvl1pPr marL="0" indent="0">
              <a:buNone/>
              <a:defRPr sz="2200"/>
            </a:lvl1pPr>
            <a:lvl2pPr marL="730397" indent="0">
              <a:buNone/>
              <a:defRPr sz="1900"/>
            </a:lvl2pPr>
            <a:lvl3pPr marL="1460795" indent="0">
              <a:buNone/>
              <a:defRPr sz="1600"/>
            </a:lvl3pPr>
            <a:lvl4pPr marL="2191193" indent="0">
              <a:buNone/>
              <a:defRPr sz="1400"/>
            </a:lvl4pPr>
            <a:lvl5pPr marL="2921591" indent="0">
              <a:buNone/>
              <a:defRPr sz="1400"/>
            </a:lvl5pPr>
            <a:lvl6pPr marL="3651988" indent="0">
              <a:buNone/>
              <a:defRPr sz="1400"/>
            </a:lvl6pPr>
            <a:lvl7pPr marL="4382386" indent="0">
              <a:buNone/>
              <a:defRPr sz="1400"/>
            </a:lvl7pPr>
            <a:lvl8pPr marL="5112784" indent="0">
              <a:buNone/>
              <a:defRPr sz="1400"/>
            </a:lvl8pPr>
            <a:lvl9pPr marL="5843182" indent="0">
              <a:buNone/>
              <a:defRPr sz="1400"/>
            </a:lvl9pPr>
          </a:lstStyle>
          <a:p>
            <a:pPr lvl="0"/>
            <a:r>
              <a:rPr lang="fr-CA" smtClean="0"/>
              <a:t>Cliquez pour modifier les styles du texte du masque</a:t>
            </a:r>
          </a:p>
        </p:txBody>
      </p:sp>
      <p:sp>
        <p:nvSpPr>
          <p:cNvPr id="5" name="Espace réservé de la date 4"/>
          <p:cNvSpPr>
            <a:spLocks noGrp="1"/>
          </p:cNvSpPr>
          <p:nvPr>
            <p:ph type="dt" sz="half" idx="10"/>
          </p:nvPr>
        </p:nvSpPr>
        <p:spPr/>
        <p:txBody>
          <a:bodyPr/>
          <a:lstStyle/>
          <a:p>
            <a:fld id="{CC2365B8-5C9A-C14F-A5A8-777977F6BCEC}" type="datetimeFigureOut">
              <a:rPr lang="fr-FR" smtClean="0"/>
              <a:t>2016-07-13</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C9F157D0-C40C-A047-BE31-BD80C7E29C22}" type="slidenum">
              <a:rPr lang="fr-FR" smtClean="0"/>
              <a:t>‹#›</a:t>
            </a:fld>
            <a:endParaRPr lang="fr-FR"/>
          </a:p>
        </p:txBody>
      </p:sp>
    </p:spTree>
    <p:extLst>
      <p:ext uri="{BB962C8B-B14F-4D97-AF65-F5344CB8AC3E}">
        <p14:creationId xmlns:p14="http://schemas.microsoft.com/office/powerpoint/2010/main" val="37951358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3041600" y="7034212"/>
            <a:ext cx="9310688" cy="830429"/>
          </a:xfrm>
        </p:spPr>
        <p:txBody>
          <a:bodyPr anchor="b"/>
          <a:lstStyle>
            <a:lvl1pPr algn="l">
              <a:defRPr sz="3200" b="1"/>
            </a:lvl1pPr>
          </a:lstStyle>
          <a:p>
            <a:r>
              <a:rPr lang="fr-CA" smtClean="0"/>
              <a:t>Cliquez et modifiez le titre</a:t>
            </a:r>
            <a:endParaRPr lang="fr-FR"/>
          </a:p>
        </p:txBody>
      </p:sp>
      <p:sp>
        <p:nvSpPr>
          <p:cNvPr id="3" name="Espace réservé pour une image  2"/>
          <p:cNvSpPr>
            <a:spLocks noGrp="1"/>
          </p:cNvSpPr>
          <p:nvPr>
            <p:ph type="pic" idx="1"/>
          </p:nvPr>
        </p:nvSpPr>
        <p:spPr>
          <a:xfrm>
            <a:off x="3041600" y="897887"/>
            <a:ext cx="9310688" cy="6029325"/>
          </a:xfrm>
        </p:spPr>
        <p:txBody>
          <a:bodyPr/>
          <a:lstStyle>
            <a:lvl1pPr marL="0" indent="0">
              <a:buNone/>
              <a:defRPr sz="5200"/>
            </a:lvl1pPr>
            <a:lvl2pPr marL="730397" indent="0">
              <a:buNone/>
              <a:defRPr sz="4600"/>
            </a:lvl2pPr>
            <a:lvl3pPr marL="1460795" indent="0">
              <a:buNone/>
              <a:defRPr sz="3800"/>
            </a:lvl3pPr>
            <a:lvl4pPr marL="2191193" indent="0">
              <a:buNone/>
              <a:defRPr sz="3200"/>
            </a:lvl4pPr>
            <a:lvl5pPr marL="2921591" indent="0">
              <a:buNone/>
              <a:defRPr sz="3200"/>
            </a:lvl5pPr>
            <a:lvl6pPr marL="3651988" indent="0">
              <a:buNone/>
              <a:defRPr sz="3200"/>
            </a:lvl6pPr>
            <a:lvl7pPr marL="4382386" indent="0">
              <a:buNone/>
              <a:defRPr sz="3200"/>
            </a:lvl7pPr>
            <a:lvl8pPr marL="5112784" indent="0">
              <a:buNone/>
              <a:defRPr sz="3200"/>
            </a:lvl8pPr>
            <a:lvl9pPr marL="5843182" indent="0">
              <a:buNone/>
              <a:defRPr sz="3200"/>
            </a:lvl9pPr>
          </a:lstStyle>
          <a:p>
            <a:endParaRPr lang="fr-FR"/>
          </a:p>
        </p:txBody>
      </p:sp>
      <p:sp>
        <p:nvSpPr>
          <p:cNvPr id="4" name="Espace réservé du texte 3"/>
          <p:cNvSpPr>
            <a:spLocks noGrp="1"/>
          </p:cNvSpPr>
          <p:nvPr>
            <p:ph type="body" sz="half" idx="2"/>
          </p:nvPr>
        </p:nvSpPr>
        <p:spPr>
          <a:xfrm>
            <a:off x="3041600" y="7864642"/>
            <a:ext cx="9310688" cy="1179346"/>
          </a:xfrm>
        </p:spPr>
        <p:txBody>
          <a:bodyPr/>
          <a:lstStyle>
            <a:lvl1pPr marL="0" indent="0">
              <a:buNone/>
              <a:defRPr sz="2200"/>
            </a:lvl1pPr>
            <a:lvl2pPr marL="730397" indent="0">
              <a:buNone/>
              <a:defRPr sz="1900"/>
            </a:lvl2pPr>
            <a:lvl3pPr marL="1460795" indent="0">
              <a:buNone/>
              <a:defRPr sz="1600"/>
            </a:lvl3pPr>
            <a:lvl4pPr marL="2191193" indent="0">
              <a:buNone/>
              <a:defRPr sz="1400"/>
            </a:lvl4pPr>
            <a:lvl5pPr marL="2921591" indent="0">
              <a:buNone/>
              <a:defRPr sz="1400"/>
            </a:lvl5pPr>
            <a:lvl6pPr marL="3651988" indent="0">
              <a:buNone/>
              <a:defRPr sz="1400"/>
            </a:lvl6pPr>
            <a:lvl7pPr marL="4382386" indent="0">
              <a:buNone/>
              <a:defRPr sz="1400"/>
            </a:lvl7pPr>
            <a:lvl8pPr marL="5112784" indent="0">
              <a:buNone/>
              <a:defRPr sz="1400"/>
            </a:lvl8pPr>
            <a:lvl9pPr marL="5843182" indent="0">
              <a:buNone/>
              <a:defRPr sz="1400"/>
            </a:lvl9pPr>
          </a:lstStyle>
          <a:p>
            <a:pPr lvl="0"/>
            <a:r>
              <a:rPr lang="fr-CA" smtClean="0"/>
              <a:t>Cliquez pour modifier les styles du texte du masque</a:t>
            </a:r>
          </a:p>
        </p:txBody>
      </p:sp>
      <p:sp>
        <p:nvSpPr>
          <p:cNvPr id="5" name="Espace réservé de la date 4"/>
          <p:cNvSpPr>
            <a:spLocks noGrp="1"/>
          </p:cNvSpPr>
          <p:nvPr>
            <p:ph type="dt" sz="half" idx="10"/>
          </p:nvPr>
        </p:nvSpPr>
        <p:spPr/>
        <p:txBody>
          <a:bodyPr/>
          <a:lstStyle/>
          <a:p>
            <a:fld id="{CC2365B8-5C9A-C14F-A5A8-777977F6BCEC}" type="datetimeFigureOut">
              <a:rPr lang="fr-FR" smtClean="0"/>
              <a:t>2016-07-13</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C9F157D0-C40C-A047-BE31-BD80C7E29C22}" type="slidenum">
              <a:rPr lang="fr-FR" smtClean="0"/>
              <a:t>‹#›</a:t>
            </a:fld>
            <a:endParaRPr lang="fr-FR"/>
          </a:p>
        </p:txBody>
      </p:sp>
    </p:spTree>
    <p:extLst>
      <p:ext uri="{BB962C8B-B14F-4D97-AF65-F5344CB8AC3E}">
        <p14:creationId xmlns:p14="http://schemas.microsoft.com/office/powerpoint/2010/main" val="966630763"/>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775891" y="402422"/>
            <a:ext cx="13966032" cy="1674813"/>
          </a:xfrm>
          <a:prstGeom prst="rect">
            <a:avLst/>
          </a:prstGeom>
        </p:spPr>
        <p:txBody>
          <a:bodyPr vert="horz" lIns="146080" tIns="73040" rIns="146080" bIns="73040" rtlCol="0" anchor="ctr">
            <a:normAutofit/>
          </a:bodyPr>
          <a:lstStyle/>
          <a:p>
            <a:r>
              <a:rPr lang="fr-CA" smtClean="0"/>
              <a:t>Cliquez et modifiez le titre</a:t>
            </a:r>
            <a:endParaRPr lang="fr-FR"/>
          </a:p>
        </p:txBody>
      </p:sp>
      <p:sp>
        <p:nvSpPr>
          <p:cNvPr id="3" name="Espace réservé du texte 2"/>
          <p:cNvSpPr>
            <a:spLocks noGrp="1"/>
          </p:cNvSpPr>
          <p:nvPr>
            <p:ph type="body" idx="1"/>
          </p:nvPr>
        </p:nvSpPr>
        <p:spPr>
          <a:xfrm>
            <a:off x="775891" y="2344740"/>
            <a:ext cx="13966032" cy="6631793"/>
          </a:xfrm>
          <a:prstGeom prst="rect">
            <a:avLst/>
          </a:prstGeom>
        </p:spPr>
        <p:txBody>
          <a:bodyPr vert="horz" lIns="146080" tIns="73040" rIns="146080" bIns="73040" rtlCol="0">
            <a:normAutofit/>
          </a:bodyPr>
          <a:lstStyle/>
          <a:p>
            <a:pPr lvl="0"/>
            <a:r>
              <a:rPr lang="fr-CA" smtClean="0"/>
              <a:t>Cliquez pour modifier les styles du texte du masque</a:t>
            </a:r>
          </a:p>
          <a:p>
            <a:pPr lvl="1"/>
            <a:r>
              <a:rPr lang="fr-CA" smtClean="0"/>
              <a:t>Deuxième niveau</a:t>
            </a:r>
          </a:p>
          <a:p>
            <a:pPr lvl="2"/>
            <a:r>
              <a:rPr lang="fr-CA" smtClean="0"/>
              <a:t>Troisième niveau</a:t>
            </a:r>
          </a:p>
          <a:p>
            <a:pPr lvl="3"/>
            <a:r>
              <a:rPr lang="fr-CA" smtClean="0"/>
              <a:t>Quatrième niveau</a:t>
            </a:r>
          </a:p>
          <a:p>
            <a:pPr lvl="4"/>
            <a:r>
              <a:rPr lang="fr-CA" smtClean="0"/>
              <a:t>Cinquième niveau</a:t>
            </a:r>
            <a:endParaRPr lang="fr-FR"/>
          </a:p>
        </p:txBody>
      </p:sp>
      <p:sp>
        <p:nvSpPr>
          <p:cNvPr id="4" name="Espace réservé de la date 3"/>
          <p:cNvSpPr>
            <a:spLocks noGrp="1"/>
          </p:cNvSpPr>
          <p:nvPr>
            <p:ph type="dt" sz="half" idx="2"/>
          </p:nvPr>
        </p:nvSpPr>
        <p:spPr>
          <a:xfrm>
            <a:off x="775892" y="9313819"/>
            <a:ext cx="3620823" cy="535010"/>
          </a:xfrm>
          <a:prstGeom prst="rect">
            <a:avLst/>
          </a:prstGeom>
        </p:spPr>
        <p:txBody>
          <a:bodyPr vert="horz" lIns="146080" tIns="73040" rIns="146080" bIns="73040" rtlCol="0" anchor="ctr"/>
          <a:lstStyle>
            <a:lvl1pPr algn="l">
              <a:defRPr sz="1900">
                <a:solidFill>
                  <a:schemeClr val="tx1">
                    <a:tint val="75000"/>
                  </a:schemeClr>
                </a:solidFill>
              </a:defRPr>
            </a:lvl1pPr>
          </a:lstStyle>
          <a:p>
            <a:fld id="{CC2365B8-5C9A-C14F-A5A8-777977F6BCEC}" type="datetimeFigureOut">
              <a:rPr lang="fr-FR" smtClean="0"/>
              <a:t>2016-07-13</a:t>
            </a:fld>
            <a:endParaRPr lang="fr-FR"/>
          </a:p>
        </p:txBody>
      </p:sp>
      <p:sp>
        <p:nvSpPr>
          <p:cNvPr id="5" name="Espace réservé du pied de page 4"/>
          <p:cNvSpPr>
            <a:spLocks noGrp="1"/>
          </p:cNvSpPr>
          <p:nvPr>
            <p:ph type="ftr" sz="quarter" idx="3"/>
          </p:nvPr>
        </p:nvSpPr>
        <p:spPr>
          <a:xfrm>
            <a:off x="5301920" y="9313819"/>
            <a:ext cx="4913974" cy="535010"/>
          </a:xfrm>
          <a:prstGeom prst="rect">
            <a:avLst/>
          </a:prstGeom>
        </p:spPr>
        <p:txBody>
          <a:bodyPr vert="horz" lIns="146080" tIns="73040" rIns="146080" bIns="73040" rtlCol="0" anchor="ctr"/>
          <a:lstStyle>
            <a:lvl1pPr algn="ctr">
              <a:defRPr sz="19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11121100" y="9313819"/>
            <a:ext cx="3620823" cy="535010"/>
          </a:xfrm>
          <a:prstGeom prst="rect">
            <a:avLst/>
          </a:prstGeom>
        </p:spPr>
        <p:txBody>
          <a:bodyPr vert="horz" lIns="146080" tIns="73040" rIns="146080" bIns="73040" rtlCol="0" anchor="ctr"/>
          <a:lstStyle>
            <a:lvl1pPr algn="r">
              <a:defRPr sz="1900">
                <a:solidFill>
                  <a:schemeClr val="tx1">
                    <a:tint val="75000"/>
                  </a:schemeClr>
                </a:solidFill>
              </a:defRPr>
            </a:lvl1pPr>
          </a:lstStyle>
          <a:p>
            <a:fld id="{C9F157D0-C40C-A047-BE31-BD80C7E29C22}" type="slidenum">
              <a:rPr lang="fr-FR" smtClean="0"/>
              <a:t>‹#›</a:t>
            </a:fld>
            <a:endParaRPr lang="fr-FR"/>
          </a:p>
        </p:txBody>
      </p:sp>
    </p:spTree>
    <p:extLst>
      <p:ext uri="{BB962C8B-B14F-4D97-AF65-F5344CB8AC3E}">
        <p14:creationId xmlns:p14="http://schemas.microsoft.com/office/powerpoint/2010/main" val="355633811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730397" rtl="0" eaLnBrk="1" latinLnBrk="0" hangingPunct="1">
        <a:spcBef>
          <a:spcPct val="0"/>
        </a:spcBef>
        <a:buNone/>
        <a:defRPr sz="7000" kern="1200">
          <a:solidFill>
            <a:schemeClr val="tx1"/>
          </a:solidFill>
          <a:latin typeface="+mj-lt"/>
          <a:ea typeface="+mj-ea"/>
          <a:cs typeface="+mj-cs"/>
        </a:defRPr>
      </a:lvl1pPr>
    </p:titleStyle>
    <p:bodyStyle>
      <a:lvl1pPr marL="547798" indent="-547798" algn="l" defTabSz="730397" rtl="0" eaLnBrk="1" latinLnBrk="0" hangingPunct="1">
        <a:spcBef>
          <a:spcPct val="20000"/>
        </a:spcBef>
        <a:buFont typeface="Arial"/>
        <a:buChar char="•"/>
        <a:defRPr sz="5200" kern="1200">
          <a:solidFill>
            <a:schemeClr val="tx1"/>
          </a:solidFill>
          <a:latin typeface="+mn-lt"/>
          <a:ea typeface="+mn-ea"/>
          <a:cs typeface="+mn-cs"/>
        </a:defRPr>
      </a:lvl1pPr>
      <a:lvl2pPr marL="1186896" indent="-456499" algn="l" defTabSz="730397" rtl="0" eaLnBrk="1" latinLnBrk="0" hangingPunct="1">
        <a:spcBef>
          <a:spcPct val="20000"/>
        </a:spcBef>
        <a:buFont typeface="Arial"/>
        <a:buChar char="–"/>
        <a:defRPr sz="4600" kern="1200">
          <a:solidFill>
            <a:schemeClr val="tx1"/>
          </a:solidFill>
          <a:latin typeface="+mn-lt"/>
          <a:ea typeface="+mn-ea"/>
          <a:cs typeface="+mn-cs"/>
        </a:defRPr>
      </a:lvl2pPr>
      <a:lvl3pPr marL="1825994" indent="-365199" algn="l" defTabSz="730397" rtl="0" eaLnBrk="1" latinLnBrk="0" hangingPunct="1">
        <a:spcBef>
          <a:spcPct val="20000"/>
        </a:spcBef>
        <a:buFont typeface="Arial"/>
        <a:buChar char="•"/>
        <a:defRPr sz="3800" kern="1200">
          <a:solidFill>
            <a:schemeClr val="tx1"/>
          </a:solidFill>
          <a:latin typeface="+mn-lt"/>
          <a:ea typeface="+mn-ea"/>
          <a:cs typeface="+mn-cs"/>
        </a:defRPr>
      </a:lvl3pPr>
      <a:lvl4pPr marL="2556392" indent="-365199" algn="l" defTabSz="730397" rtl="0" eaLnBrk="1" latinLnBrk="0" hangingPunct="1">
        <a:spcBef>
          <a:spcPct val="20000"/>
        </a:spcBef>
        <a:buFont typeface="Arial"/>
        <a:buChar char="–"/>
        <a:defRPr sz="3200" kern="1200">
          <a:solidFill>
            <a:schemeClr val="tx1"/>
          </a:solidFill>
          <a:latin typeface="+mn-lt"/>
          <a:ea typeface="+mn-ea"/>
          <a:cs typeface="+mn-cs"/>
        </a:defRPr>
      </a:lvl4pPr>
      <a:lvl5pPr marL="3286790" indent="-365199" algn="l" defTabSz="730397" rtl="0" eaLnBrk="1" latinLnBrk="0" hangingPunct="1">
        <a:spcBef>
          <a:spcPct val="20000"/>
        </a:spcBef>
        <a:buFont typeface="Arial"/>
        <a:buChar char="»"/>
        <a:defRPr sz="3200" kern="1200">
          <a:solidFill>
            <a:schemeClr val="tx1"/>
          </a:solidFill>
          <a:latin typeface="+mn-lt"/>
          <a:ea typeface="+mn-ea"/>
          <a:cs typeface="+mn-cs"/>
        </a:defRPr>
      </a:lvl5pPr>
      <a:lvl6pPr marL="4017187" indent="-365199" algn="l" defTabSz="730397" rtl="0" eaLnBrk="1" latinLnBrk="0" hangingPunct="1">
        <a:spcBef>
          <a:spcPct val="20000"/>
        </a:spcBef>
        <a:buFont typeface="Arial"/>
        <a:buChar char="•"/>
        <a:defRPr sz="3200" kern="1200">
          <a:solidFill>
            <a:schemeClr val="tx1"/>
          </a:solidFill>
          <a:latin typeface="+mn-lt"/>
          <a:ea typeface="+mn-ea"/>
          <a:cs typeface="+mn-cs"/>
        </a:defRPr>
      </a:lvl6pPr>
      <a:lvl7pPr marL="4747585" indent="-365199" algn="l" defTabSz="730397" rtl="0" eaLnBrk="1" latinLnBrk="0" hangingPunct="1">
        <a:spcBef>
          <a:spcPct val="20000"/>
        </a:spcBef>
        <a:buFont typeface="Arial"/>
        <a:buChar char="•"/>
        <a:defRPr sz="3200" kern="1200">
          <a:solidFill>
            <a:schemeClr val="tx1"/>
          </a:solidFill>
          <a:latin typeface="+mn-lt"/>
          <a:ea typeface="+mn-ea"/>
          <a:cs typeface="+mn-cs"/>
        </a:defRPr>
      </a:lvl7pPr>
      <a:lvl8pPr marL="5477982" indent="-365199" algn="l" defTabSz="730397" rtl="0" eaLnBrk="1" latinLnBrk="0" hangingPunct="1">
        <a:spcBef>
          <a:spcPct val="20000"/>
        </a:spcBef>
        <a:buFont typeface="Arial"/>
        <a:buChar char="•"/>
        <a:defRPr sz="3200" kern="1200">
          <a:solidFill>
            <a:schemeClr val="tx1"/>
          </a:solidFill>
          <a:latin typeface="+mn-lt"/>
          <a:ea typeface="+mn-ea"/>
          <a:cs typeface="+mn-cs"/>
        </a:defRPr>
      </a:lvl8pPr>
      <a:lvl9pPr marL="6208380" indent="-365199" algn="l" defTabSz="730397" rtl="0" eaLnBrk="1" latinLnBrk="0" hangingPunct="1">
        <a:spcBef>
          <a:spcPct val="20000"/>
        </a:spcBef>
        <a:buFont typeface="Arial"/>
        <a:buChar char="•"/>
        <a:defRPr sz="3200" kern="1200">
          <a:solidFill>
            <a:schemeClr val="tx1"/>
          </a:solidFill>
          <a:latin typeface="+mn-lt"/>
          <a:ea typeface="+mn-ea"/>
          <a:cs typeface="+mn-cs"/>
        </a:defRPr>
      </a:lvl9pPr>
    </p:bodyStyle>
    <p:otherStyle>
      <a:defPPr>
        <a:defRPr lang="fr-FR"/>
      </a:defPPr>
      <a:lvl1pPr marL="0" algn="l" defTabSz="730397" rtl="0" eaLnBrk="1" latinLnBrk="0" hangingPunct="1">
        <a:defRPr sz="2900" kern="1200">
          <a:solidFill>
            <a:schemeClr val="tx1"/>
          </a:solidFill>
          <a:latin typeface="+mn-lt"/>
          <a:ea typeface="+mn-ea"/>
          <a:cs typeface="+mn-cs"/>
        </a:defRPr>
      </a:lvl1pPr>
      <a:lvl2pPr marL="730397" algn="l" defTabSz="730397" rtl="0" eaLnBrk="1" latinLnBrk="0" hangingPunct="1">
        <a:defRPr sz="2900" kern="1200">
          <a:solidFill>
            <a:schemeClr val="tx1"/>
          </a:solidFill>
          <a:latin typeface="+mn-lt"/>
          <a:ea typeface="+mn-ea"/>
          <a:cs typeface="+mn-cs"/>
        </a:defRPr>
      </a:lvl2pPr>
      <a:lvl3pPr marL="1460795" algn="l" defTabSz="730397" rtl="0" eaLnBrk="1" latinLnBrk="0" hangingPunct="1">
        <a:defRPr sz="2900" kern="1200">
          <a:solidFill>
            <a:schemeClr val="tx1"/>
          </a:solidFill>
          <a:latin typeface="+mn-lt"/>
          <a:ea typeface="+mn-ea"/>
          <a:cs typeface="+mn-cs"/>
        </a:defRPr>
      </a:lvl3pPr>
      <a:lvl4pPr marL="2191193" algn="l" defTabSz="730397" rtl="0" eaLnBrk="1" latinLnBrk="0" hangingPunct="1">
        <a:defRPr sz="2900" kern="1200">
          <a:solidFill>
            <a:schemeClr val="tx1"/>
          </a:solidFill>
          <a:latin typeface="+mn-lt"/>
          <a:ea typeface="+mn-ea"/>
          <a:cs typeface="+mn-cs"/>
        </a:defRPr>
      </a:lvl4pPr>
      <a:lvl5pPr marL="2921591" algn="l" defTabSz="730397" rtl="0" eaLnBrk="1" latinLnBrk="0" hangingPunct="1">
        <a:defRPr sz="2900" kern="1200">
          <a:solidFill>
            <a:schemeClr val="tx1"/>
          </a:solidFill>
          <a:latin typeface="+mn-lt"/>
          <a:ea typeface="+mn-ea"/>
          <a:cs typeface="+mn-cs"/>
        </a:defRPr>
      </a:lvl5pPr>
      <a:lvl6pPr marL="3651988" algn="l" defTabSz="730397" rtl="0" eaLnBrk="1" latinLnBrk="0" hangingPunct="1">
        <a:defRPr sz="2900" kern="1200">
          <a:solidFill>
            <a:schemeClr val="tx1"/>
          </a:solidFill>
          <a:latin typeface="+mn-lt"/>
          <a:ea typeface="+mn-ea"/>
          <a:cs typeface="+mn-cs"/>
        </a:defRPr>
      </a:lvl6pPr>
      <a:lvl7pPr marL="4382386" algn="l" defTabSz="730397" rtl="0" eaLnBrk="1" latinLnBrk="0" hangingPunct="1">
        <a:defRPr sz="2900" kern="1200">
          <a:solidFill>
            <a:schemeClr val="tx1"/>
          </a:solidFill>
          <a:latin typeface="+mn-lt"/>
          <a:ea typeface="+mn-ea"/>
          <a:cs typeface="+mn-cs"/>
        </a:defRPr>
      </a:lvl7pPr>
      <a:lvl8pPr marL="5112784" algn="l" defTabSz="730397" rtl="0" eaLnBrk="1" latinLnBrk="0" hangingPunct="1">
        <a:defRPr sz="2900" kern="1200">
          <a:solidFill>
            <a:schemeClr val="tx1"/>
          </a:solidFill>
          <a:latin typeface="+mn-lt"/>
          <a:ea typeface="+mn-ea"/>
          <a:cs typeface="+mn-cs"/>
        </a:defRPr>
      </a:lvl8pPr>
      <a:lvl9pPr marL="5843182" algn="l" defTabSz="730397" rtl="0" eaLnBrk="1" latinLnBrk="0" hangingPunct="1">
        <a:defRPr sz="29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gif"/><Relationship Id="rId4" Type="http://schemas.openxmlformats.org/officeDocument/2006/relationships/image" Target="../media/image2.png"/><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a:xfrm>
            <a:off x="95003" y="3121666"/>
            <a:ext cx="15259792" cy="2153995"/>
          </a:xfrm>
        </p:spPr>
        <p:txBody>
          <a:bodyPr>
            <a:noAutofit/>
          </a:bodyPr>
          <a:lstStyle/>
          <a:p>
            <a:r>
              <a:rPr lang="fr-FR" sz="5300" dirty="0" smtClean="0">
                <a:latin typeface="Tahoma" panose="020B0604030504040204" pitchFamily="34" charset="0"/>
                <a:ea typeface="Tahoma" panose="020B0604030504040204" pitchFamily="34" charset="0"/>
                <a:cs typeface="Tahoma" panose="020B0604030504040204" pitchFamily="34" charset="0"/>
              </a:rPr>
              <a:t>Carte conceptuelle de la négligence des parents </a:t>
            </a:r>
            <a:br>
              <a:rPr lang="fr-FR" sz="5300" dirty="0" smtClean="0">
                <a:latin typeface="Tahoma" panose="020B0604030504040204" pitchFamily="34" charset="0"/>
                <a:ea typeface="Tahoma" panose="020B0604030504040204" pitchFamily="34" charset="0"/>
                <a:cs typeface="Tahoma" panose="020B0604030504040204" pitchFamily="34" charset="0"/>
              </a:rPr>
            </a:br>
            <a:r>
              <a:rPr lang="fr-FR" sz="5300" dirty="0" smtClean="0">
                <a:latin typeface="Tahoma" panose="020B0604030504040204" pitchFamily="34" charset="0"/>
                <a:ea typeface="Tahoma" panose="020B0604030504040204" pitchFamily="34" charset="0"/>
                <a:cs typeface="Tahoma" panose="020B0604030504040204" pitchFamily="34" charset="0"/>
              </a:rPr>
              <a:t>à l’égard des enfants</a:t>
            </a:r>
            <a:endParaRPr lang="fr-FR" sz="5300" dirty="0">
              <a:latin typeface="Tahoma" panose="020B0604030504040204" pitchFamily="34" charset="0"/>
              <a:ea typeface="Tahoma" panose="020B0604030504040204" pitchFamily="34" charset="0"/>
              <a:cs typeface="Tahoma" panose="020B0604030504040204" pitchFamily="34" charset="0"/>
            </a:endParaRPr>
          </a:p>
        </p:txBody>
      </p:sp>
      <p:sp>
        <p:nvSpPr>
          <p:cNvPr id="3" name="Sous-titre 2"/>
          <p:cNvSpPr>
            <a:spLocks noGrp="1"/>
          </p:cNvSpPr>
          <p:nvPr>
            <p:ph type="subTitle" idx="1"/>
          </p:nvPr>
        </p:nvSpPr>
        <p:spPr/>
        <p:txBody>
          <a:bodyPr>
            <a:normAutofit/>
          </a:bodyPr>
          <a:lstStyle/>
          <a:p>
            <a:pPr>
              <a:spcBef>
                <a:spcPts val="0"/>
              </a:spcBef>
            </a:pPr>
            <a:r>
              <a:rPr lang="fr-FR" sz="3600" dirty="0" smtClean="0">
                <a:latin typeface="Tahoma" panose="020B0604030504040204" pitchFamily="34" charset="0"/>
                <a:ea typeface="Tahoma" panose="020B0604030504040204" pitchFamily="34" charset="0"/>
                <a:cs typeface="Tahoma" panose="020B0604030504040204" pitchFamily="34" charset="0"/>
              </a:rPr>
              <a:t>État des connaissances et processus </a:t>
            </a:r>
            <a:r>
              <a:rPr lang="fr-FR" sz="3600" smtClean="0">
                <a:latin typeface="Tahoma" panose="020B0604030504040204" pitchFamily="34" charset="0"/>
                <a:ea typeface="Tahoma" panose="020B0604030504040204" pitchFamily="34" charset="0"/>
                <a:cs typeface="Tahoma" panose="020B0604030504040204" pitchFamily="34" charset="0"/>
              </a:rPr>
              <a:t>d’évaluation </a:t>
            </a:r>
            <a:r>
              <a:rPr lang="fr-FR" sz="3600" smtClean="0">
                <a:latin typeface="Tahoma" panose="020B0604030504040204" pitchFamily="34" charset="0"/>
                <a:ea typeface="Tahoma" panose="020B0604030504040204" pitchFamily="34" charset="0"/>
                <a:cs typeface="Tahoma" panose="020B0604030504040204" pitchFamily="34" charset="0"/>
              </a:rPr>
              <a:t>et d’intervention</a:t>
            </a:r>
            <a:endParaRPr lang="fr-FR" sz="3600" dirty="0">
              <a:latin typeface="Tahoma" panose="020B0604030504040204" pitchFamily="34" charset="0"/>
              <a:ea typeface="Tahoma" panose="020B0604030504040204" pitchFamily="34" charset="0"/>
              <a:cs typeface="Tahoma" panose="020B0604030504040204" pitchFamily="34" charset="0"/>
            </a:endParaRPr>
          </a:p>
        </p:txBody>
      </p:sp>
      <p:pic>
        <p:nvPicPr>
          <p:cNvPr id="4" name="Picture 2" descr="http://intranet.cj03.ssss.gouv.qc.ca/Publications/Organisation/Logo%20CIUSSS-CN_couleur.gif"/>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04203" y="65364"/>
            <a:ext cx="2371444" cy="1098016"/>
          </a:xfrm>
          <a:prstGeom prst="rect">
            <a:avLst/>
          </a:prstGeom>
          <a:noFill/>
          <a:extLst>
            <a:ext uri="{909E8E84-426E-40dd-AFC4-6F175D3DCCD1}">
              <a14:hiddenFill xmlns:a14="http://schemas.microsoft.com/office/drawing/2010/main">
                <a:solidFill>
                  <a:srgbClr val="FFFFFF"/>
                </a:solidFill>
              </a14:hiddenFill>
            </a:ext>
          </a:extLst>
        </p:spPr>
      </p:pic>
      <p:pic>
        <p:nvPicPr>
          <p:cNvPr id="5" name="Picture 3"/>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3405910" y="242996"/>
            <a:ext cx="1786952" cy="742749"/>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
        <p:nvSpPr>
          <p:cNvPr id="6" name="ZoneTexte 5"/>
          <p:cNvSpPr txBox="1"/>
          <p:nvPr/>
        </p:nvSpPr>
        <p:spPr>
          <a:xfrm>
            <a:off x="263909" y="7514329"/>
            <a:ext cx="5403636" cy="1382357"/>
          </a:xfrm>
          <a:prstGeom prst="rect">
            <a:avLst/>
          </a:prstGeom>
          <a:noFill/>
        </p:spPr>
        <p:txBody>
          <a:bodyPr wrap="square" lIns="35486" tIns="17744" rIns="35486" bIns="17744" rtlCol="0">
            <a:spAutoFit/>
          </a:bodyPr>
          <a:lstStyle/>
          <a:p>
            <a:pPr>
              <a:spcAft>
                <a:spcPts val="300"/>
              </a:spcAft>
            </a:pPr>
            <a:r>
              <a:rPr lang="fr-FR" sz="1000" b="1" dirty="0" smtClean="0">
                <a:latin typeface="Tahoma" panose="020B0604030504040204" pitchFamily="34" charset="0"/>
                <a:ea typeface="Tahoma" panose="020B0604030504040204" pitchFamily="34" charset="0"/>
                <a:cs typeface="Tahoma" panose="020B0604030504040204" pitchFamily="34" charset="0"/>
              </a:rPr>
              <a:t>Conception originale</a:t>
            </a:r>
            <a:endParaRPr lang="fr-FR" sz="1000" b="1" dirty="0">
              <a:latin typeface="Tahoma" panose="020B0604030504040204" pitchFamily="34" charset="0"/>
              <a:ea typeface="Tahoma" panose="020B0604030504040204" pitchFamily="34" charset="0"/>
              <a:cs typeface="Tahoma" panose="020B0604030504040204" pitchFamily="34" charset="0"/>
            </a:endParaRPr>
          </a:p>
          <a:p>
            <a:r>
              <a:rPr lang="fr-FR" sz="1000" cap="small" dirty="0">
                <a:latin typeface="Tahoma" panose="020B0604030504040204" pitchFamily="34" charset="0"/>
                <a:ea typeface="Tahoma" panose="020B0604030504040204" pitchFamily="34" charset="0"/>
                <a:cs typeface="Tahoma" panose="020B0604030504040204" pitchFamily="34" charset="0"/>
              </a:rPr>
              <a:t>Robert </a:t>
            </a:r>
            <a:r>
              <a:rPr lang="fr-FR" sz="1000" cap="small" dirty="0" err="1">
                <a:latin typeface="Tahoma" panose="020B0604030504040204" pitchFamily="34" charset="0"/>
                <a:ea typeface="Tahoma" panose="020B0604030504040204" pitchFamily="34" charset="0"/>
                <a:cs typeface="Tahoma" panose="020B0604030504040204" pitchFamily="34" charset="0"/>
              </a:rPr>
              <a:t>Pauzé</a:t>
            </a:r>
            <a:r>
              <a:rPr lang="fr-FR" sz="1000" dirty="0">
                <a:latin typeface="Tahoma" panose="020B0604030504040204" pitchFamily="34" charset="0"/>
                <a:ea typeface="Tahoma" panose="020B0604030504040204" pitchFamily="34" charset="0"/>
                <a:cs typeface="Tahoma" panose="020B0604030504040204" pitchFamily="34" charset="0"/>
              </a:rPr>
              <a:t>, </a:t>
            </a:r>
            <a:r>
              <a:rPr lang="fr-FR" sz="1000" i="1" dirty="0">
                <a:latin typeface="Tahoma" panose="020B0604030504040204" pitchFamily="34" charset="0"/>
                <a:ea typeface="Tahoma" panose="020B0604030504040204" pitchFamily="34" charset="0"/>
                <a:cs typeface="Tahoma" panose="020B0604030504040204" pitchFamily="34" charset="0"/>
              </a:rPr>
              <a:t>directeur </a:t>
            </a:r>
            <a:r>
              <a:rPr lang="fr-FR" sz="1000" i="1" dirty="0" smtClean="0">
                <a:latin typeface="Tahoma" panose="020B0604030504040204" pitchFamily="34" charset="0"/>
                <a:ea typeface="Tahoma" panose="020B0604030504040204" pitchFamily="34" charset="0"/>
                <a:cs typeface="Tahoma" panose="020B0604030504040204" pitchFamily="34" charset="0"/>
              </a:rPr>
              <a:t>scientifique</a:t>
            </a:r>
            <a:r>
              <a:rPr lang="fr-FR" sz="1000" dirty="0" smtClean="0">
                <a:latin typeface="Tahoma" panose="020B0604030504040204" pitchFamily="34" charset="0"/>
                <a:ea typeface="Tahoma" panose="020B0604030504040204" pitchFamily="34" charset="0"/>
                <a:cs typeface="Tahoma" panose="020B0604030504040204" pitchFamily="34" charset="0"/>
              </a:rPr>
              <a:t>	CJQ-IU</a:t>
            </a:r>
            <a:endParaRPr lang="fr-FR" sz="1000" dirty="0">
              <a:latin typeface="Tahoma" panose="020B0604030504040204" pitchFamily="34" charset="0"/>
              <a:ea typeface="Tahoma" panose="020B0604030504040204" pitchFamily="34" charset="0"/>
              <a:cs typeface="Tahoma" panose="020B0604030504040204" pitchFamily="34" charset="0"/>
            </a:endParaRPr>
          </a:p>
          <a:p>
            <a:pPr>
              <a:spcAft>
                <a:spcPts val="300"/>
              </a:spcAft>
            </a:pPr>
            <a:endParaRPr lang="fr-FR" sz="1000" b="1" dirty="0" smtClean="0">
              <a:latin typeface="Tahoma" panose="020B0604030504040204" pitchFamily="34" charset="0"/>
              <a:ea typeface="Tahoma" panose="020B0604030504040204" pitchFamily="34" charset="0"/>
              <a:cs typeface="Tahoma" panose="020B0604030504040204" pitchFamily="34" charset="0"/>
            </a:endParaRPr>
          </a:p>
          <a:p>
            <a:pPr>
              <a:spcAft>
                <a:spcPts val="300"/>
              </a:spcAft>
            </a:pPr>
            <a:r>
              <a:rPr lang="fr-FR" sz="1000" b="1" dirty="0" smtClean="0">
                <a:latin typeface="Tahoma" panose="020B0604030504040204" pitchFamily="34" charset="0"/>
                <a:ea typeface="Tahoma" panose="020B0604030504040204" pitchFamily="34" charset="0"/>
                <a:cs typeface="Tahoma" panose="020B0604030504040204" pitchFamily="34" charset="0"/>
              </a:rPr>
              <a:t>Collaborateurs</a:t>
            </a:r>
            <a:endParaRPr lang="fr-FR" sz="1000" b="1" dirty="0">
              <a:latin typeface="Tahoma" panose="020B0604030504040204" pitchFamily="34" charset="0"/>
              <a:ea typeface="Tahoma" panose="020B0604030504040204" pitchFamily="34" charset="0"/>
              <a:cs typeface="Tahoma" panose="020B0604030504040204" pitchFamily="34" charset="0"/>
            </a:endParaRPr>
          </a:p>
          <a:p>
            <a:r>
              <a:rPr lang="fr-FR" sz="1000" cap="small" dirty="0" smtClean="0">
                <a:latin typeface="Tahoma" panose="020B0604030504040204" pitchFamily="34" charset="0"/>
                <a:ea typeface="Tahoma" panose="020B0604030504040204" pitchFamily="34" charset="0"/>
                <a:cs typeface="Tahoma" panose="020B0604030504040204" pitchFamily="34" charset="0"/>
              </a:rPr>
              <a:t>Geneviève </a:t>
            </a:r>
            <a:r>
              <a:rPr lang="fr-FR" sz="1000" cap="small" dirty="0" err="1">
                <a:latin typeface="Tahoma" panose="020B0604030504040204" pitchFamily="34" charset="0"/>
                <a:ea typeface="Tahoma" panose="020B0604030504040204" pitchFamily="34" charset="0"/>
                <a:cs typeface="Tahoma" panose="020B0604030504040204" pitchFamily="34" charset="0"/>
              </a:rPr>
              <a:t>Lamonde</a:t>
            </a:r>
            <a:r>
              <a:rPr lang="fr-FR" sz="1000" dirty="0">
                <a:latin typeface="Tahoma" panose="020B0604030504040204" pitchFamily="34" charset="0"/>
                <a:ea typeface="Tahoma" panose="020B0604030504040204" pitchFamily="34" charset="0"/>
                <a:cs typeface="Tahoma" panose="020B0604030504040204" pitchFamily="34" charset="0"/>
              </a:rPr>
              <a:t>, </a:t>
            </a:r>
            <a:r>
              <a:rPr lang="fr-FR" sz="1000" i="1" dirty="0">
                <a:latin typeface="Tahoma" panose="020B0604030504040204" pitchFamily="34" charset="0"/>
                <a:ea typeface="Tahoma" panose="020B0604030504040204" pitchFamily="34" charset="0"/>
                <a:cs typeface="Tahoma" panose="020B0604030504040204" pitchFamily="34" charset="0"/>
              </a:rPr>
              <a:t>APPR</a:t>
            </a:r>
            <a:r>
              <a:rPr lang="fr-FR" sz="1000" dirty="0">
                <a:latin typeface="Tahoma" panose="020B0604030504040204" pitchFamily="34" charset="0"/>
                <a:ea typeface="Tahoma" panose="020B0604030504040204" pitchFamily="34" charset="0"/>
                <a:cs typeface="Tahoma" panose="020B0604030504040204" pitchFamily="34" charset="0"/>
              </a:rPr>
              <a:t>		</a:t>
            </a:r>
            <a:r>
              <a:rPr lang="fr-FR" sz="1000" dirty="0" smtClean="0">
                <a:latin typeface="Tahoma" panose="020B0604030504040204" pitchFamily="34" charset="0"/>
                <a:ea typeface="Tahoma" panose="020B0604030504040204" pitchFamily="34" charset="0"/>
                <a:cs typeface="Tahoma" panose="020B0604030504040204" pitchFamily="34" charset="0"/>
              </a:rPr>
              <a:t>CJQ-IU</a:t>
            </a:r>
          </a:p>
          <a:p>
            <a:r>
              <a:rPr lang="fr-FR" sz="1000" cap="small" dirty="0" smtClean="0">
                <a:latin typeface="Tahoma" panose="020B0604030504040204" pitchFamily="34" charset="0"/>
                <a:ea typeface="Tahoma" panose="020B0604030504040204" pitchFamily="34" charset="0"/>
                <a:cs typeface="Tahoma" panose="020B0604030504040204" pitchFamily="34" charset="0"/>
              </a:rPr>
              <a:t>Judith </a:t>
            </a:r>
            <a:r>
              <a:rPr lang="fr-FR" sz="1000" cap="small" dirty="0">
                <a:latin typeface="Tahoma" panose="020B0604030504040204" pitchFamily="34" charset="0"/>
                <a:ea typeface="Tahoma" panose="020B0604030504040204" pitchFamily="34" charset="0"/>
                <a:cs typeface="Tahoma" panose="020B0604030504040204" pitchFamily="34" charset="0"/>
              </a:rPr>
              <a:t>Petitpas</a:t>
            </a:r>
            <a:r>
              <a:rPr lang="fr-FR" sz="1000" dirty="0">
                <a:latin typeface="Tahoma" panose="020B0604030504040204" pitchFamily="34" charset="0"/>
                <a:ea typeface="Tahoma" panose="020B0604030504040204" pitchFamily="34" charset="0"/>
                <a:cs typeface="Tahoma" panose="020B0604030504040204" pitchFamily="34" charset="0"/>
              </a:rPr>
              <a:t>, </a:t>
            </a:r>
            <a:r>
              <a:rPr lang="fr-FR" sz="1000" i="1" dirty="0" err="1">
                <a:latin typeface="Tahoma" panose="020B0604030504040204" pitchFamily="34" charset="0"/>
                <a:ea typeface="Tahoma" panose="020B0604030504040204" pitchFamily="34" charset="0"/>
                <a:cs typeface="Tahoma" panose="020B0604030504040204" pitchFamily="34" charset="0"/>
              </a:rPr>
              <a:t>t.s</a:t>
            </a:r>
            <a:r>
              <a:rPr lang="fr-FR" sz="1000" i="1" dirty="0">
                <a:latin typeface="Tahoma" panose="020B0604030504040204" pitchFamily="34" charset="0"/>
                <a:ea typeface="Tahoma" panose="020B0604030504040204" pitchFamily="34" charset="0"/>
                <a:cs typeface="Tahoma" panose="020B0604030504040204" pitchFamily="34" charset="0"/>
              </a:rPr>
              <a:t>., APPR</a:t>
            </a:r>
            <a:r>
              <a:rPr lang="fr-FR" sz="1000" dirty="0">
                <a:latin typeface="Tahoma" panose="020B0604030504040204" pitchFamily="34" charset="0"/>
                <a:ea typeface="Tahoma" panose="020B0604030504040204" pitchFamily="34" charset="0"/>
                <a:cs typeface="Tahoma" panose="020B0604030504040204" pitchFamily="34" charset="0"/>
              </a:rPr>
              <a:t>	</a:t>
            </a:r>
            <a:r>
              <a:rPr lang="fr-FR" sz="1000" dirty="0" smtClean="0">
                <a:latin typeface="Tahoma" panose="020B0604030504040204" pitchFamily="34" charset="0"/>
                <a:ea typeface="Tahoma" panose="020B0604030504040204" pitchFamily="34" charset="0"/>
                <a:cs typeface="Tahoma" panose="020B0604030504040204" pitchFamily="34" charset="0"/>
              </a:rPr>
              <a:t>CJQ-IU</a:t>
            </a:r>
          </a:p>
          <a:p>
            <a:r>
              <a:rPr lang="fr-FR" sz="1000" dirty="0" smtClean="0">
                <a:latin typeface="Tahoma" panose="020B0604030504040204" pitchFamily="34" charset="0"/>
                <a:ea typeface="Tahoma" panose="020B0604030504040204" pitchFamily="34" charset="0"/>
                <a:cs typeface="Tahoma" panose="020B0604030504040204" pitchFamily="34" charset="0"/>
              </a:rPr>
              <a:t>Hélène Groleau, </a:t>
            </a:r>
            <a:r>
              <a:rPr lang="fr-FR" sz="1000" dirty="0" err="1" smtClean="0">
                <a:latin typeface="Tahoma" panose="020B0604030504040204" pitchFamily="34" charset="0"/>
                <a:ea typeface="Tahoma" panose="020B0604030504040204" pitchFamily="34" charset="0"/>
                <a:cs typeface="Tahoma" panose="020B0604030504040204" pitchFamily="34" charset="0"/>
              </a:rPr>
              <a:t>t.s</a:t>
            </a:r>
            <a:r>
              <a:rPr lang="fr-FR" sz="1000" dirty="0" smtClean="0">
                <a:latin typeface="Tahoma" panose="020B0604030504040204" pitchFamily="34" charset="0"/>
                <a:ea typeface="Tahoma" panose="020B0604030504040204" pitchFamily="34" charset="0"/>
                <a:cs typeface="Tahoma" panose="020B0604030504040204" pitchFamily="34" charset="0"/>
              </a:rPr>
              <a:t>		CJQ-IU</a:t>
            </a:r>
          </a:p>
          <a:p>
            <a:r>
              <a:rPr lang="fr-FR" sz="1000" dirty="0" smtClean="0">
                <a:latin typeface="Tahoma" panose="020B0604030504040204" pitchFamily="34" charset="0"/>
                <a:ea typeface="Tahoma" panose="020B0604030504040204" pitchFamily="34" charset="0"/>
                <a:cs typeface="Tahoma" panose="020B0604030504040204" pitchFamily="34" charset="0"/>
              </a:rPr>
              <a:t>Paul Langlois, APPR		CJQ-IU</a:t>
            </a:r>
            <a:endParaRPr lang="fr-FR" sz="1000" dirty="0">
              <a:latin typeface="Tahoma" panose="020B0604030504040204" pitchFamily="34" charset="0"/>
              <a:ea typeface="Tahoma" panose="020B0604030504040204" pitchFamily="34" charset="0"/>
              <a:cs typeface="Tahoma" panose="020B0604030504040204" pitchFamily="34" charset="0"/>
            </a:endParaRPr>
          </a:p>
        </p:txBody>
      </p:sp>
      <p:sp>
        <p:nvSpPr>
          <p:cNvPr id="7" name="Espace réservé du numéro de diapositive 5"/>
          <p:cNvSpPr>
            <a:spLocks noGrp="1"/>
          </p:cNvSpPr>
          <p:nvPr>
            <p:ph type="sldNum" sz="quarter" idx="12"/>
          </p:nvPr>
        </p:nvSpPr>
        <p:spPr>
          <a:xfrm>
            <a:off x="11713893" y="9595547"/>
            <a:ext cx="3749616" cy="246737"/>
          </a:xfrm>
        </p:spPr>
        <p:txBody>
          <a:bodyPr/>
          <a:lstStyle>
            <a:lvl1pPr>
              <a:defRPr sz="800"/>
            </a:lvl1pPr>
          </a:lstStyle>
          <a:p>
            <a:r>
              <a:rPr lang="fr-CA" b="1" dirty="0" smtClean="0">
                <a:solidFill>
                  <a:schemeClr val="tx1"/>
                </a:solidFill>
                <a:latin typeface="Tahoma" panose="020B0604030504040204" pitchFamily="34" charset="0"/>
                <a:ea typeface="Tahoma" panose="020B0604030504040204" pitchFamily="34" charset="0"/>
                <a:cs typeface="Tahoma" panose="020B0604030504040204" pitchFamily="34" charset="0"/>
              </a:rPr>
              <a:t>Mai 2016</a:t>
            </a:r>
            <a:endParaRPr lang="fr-FR" b="1" dirty="0">
              <a:solidFill>
                <a:schemeClr val="tx1"/>
              </a:solidFill>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2617497928"/>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a:spLocks noChangeArrowheads="1"/>
          </p:cNvSpPr>
          <p:nvPr/>
        </p:nvSpPr>
        <p:spPr bwMode="auto">
          <a:xfrm>
            <a:off x="11199326" y="2765103"/>
            <a:ext cx="1611120" cy="650271"/>
          </a:xfrm>
          <a:prstGeom prst="rect">
            <a:avLst/>
          </a:prstGeom>
          <a:solidFill>
            <a:srgbClr val="FFCC00"/>
          </a:solidFill>
          <a:ln w="9525">
            <a:solidFill>
              <a:schemeClr val="tx1"/>
            </a:solidFill>
            <a:miter lim="800000"/>
            <a:headEnd/>
            <a:tailEnd/>
          </a:ln>
        </p:spPr>
        <p:txBody>
          <a:bodyPr wrap="none" lIns="114107" tIns="57054" rIns="114107" bIns="57054" anchor="ctr"/>
          <a:lstStyle/>
          <a:p>
            <a:pPr algn="ctr"/>
            <a:r>
              <a:rPr lang="fr-CA" sz="800" b="1" dirty="0" smtClean="0">
                <a:latin typeface="Tahoma" panose="020B0604030504040204" pitchFamily="34" charset="0"/>
                <a:ea typeface="Tahoma" panose="020B0604030504040204" pitchFamily="34" charset="0"/>
                <a:cs typeface="Tahoma" panose="020B0604030504040204" pitchFamily="34" charset="0"/>
              </a:rPr>
              <a:t>Conséquences </a:t>
            </a:r>
          </a:p>
          <a:p>
            <a:pPr algn="ctr"/>
            <a:r>
              <a:rPr lang="fr-CA" sz="800" b="1" dirty="0">
                <a:latin typeface="Tahoma" panose="020B0604030504040204" pitchFamily="34" charset="0"/>
                <a:ea typeface="Tahoma" panose="020B0604030504040204" pitchFamily="34" charset="0"/>
                <a:cs typeface="Tahoma" panose="020B0604030504040204" pitchFamily="34" charset="0"/>
              </a:rPr>
              <a:t>p</a:t>
            </a:r>
            <a:r>
              <a:rPr lang="fr-CA" sz="800" b="1" dirty="0" smtClean="0">
                <a:latin typeface="Tahoma" panose="020B0604030504040204" pitchFamily="34" charset="0"/>
                <a:ea typeface="Tahoma" panose="020B0604030504040204" pitchFamily="34" charset="0"/>
                <a:cs typeface="Tahoma" panose="020B0604030504040204" pitchFamily="34" charset="0"/>
              </a:rPr>
              <a:t>ossibles sur le plan</a:t>
            </a: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développemental</a:t>
            </a:r>
            <a:endParaRPr lang="fr-CA" sz="800" b="1" dirty="0">
              <a:latin typeface="Tahoma" panose="020B0604030504040204" pitchFamily="34" charset="0"/>
              <a:ea typeface="Tahoma" panose="020B0604030504040204" pitchFamily="34" charset="0"/>
              <a:cs typeface="Tahoma" panose="020B0604030504040204" pitchFamily="34" charset="0"/>
            </a:endParaRPr>
          </a:p>
        </p:txBody>
      </p:sp>
      <p:sp>
        <p:nvSpPr>
          <p:cNvPr id="4" name="Oval 14"/>
          <p:cNvSpPr>
            <a:spLocks noChangeArrowheads="1"/>
          </p:cNvSpPr>
          <p:nvPr/>
        </p:nvSpPr>
        <p:spPr bwMode="auto">
          <a:xfrm>
            <a:off x="9882334" y="1297002"/>
            <a:ext cx="817865" cy="400005"/>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Retard de</a:t>
            </a:r>
          </a:p>
          <a:p>
            <a:pPr algn="ctr"/>
            <a:r>
              <a:rPr lang="fr-CA" sz="700" dirty="0">
                <a:latin typeface="Tahoma" charset="0"/>
              </a:rPr>
              <a:t>langage</a:t>
            </a:r>
          </a:p>
        </p:txBody>
      </p:sp>
      <p:cxnSp>
        <p:nvCxnSpPr>
          <p:cNvPr id="5" name="Connecteur droit avec flèche 4"/>
          <p:cNvCxnSpPr>
            <a:stCxn id="3" idx="0"/>
            <a:endCxn id="4" idx="5"/>
          </p:cNvCxnSpPr>
          <p:nvPr/>
        </p:nvCxnSpPr>
        <p:spPr>
          <a:xfrm flipH="1" flipV="1">
            <a:off x="10580425" y="1638428"/>
            <a:ext cx="1424461" cy="1126675"/>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6" name="Rectangle 2"/>
          <p:cNvSpPr>
            <a:spLocks noChangeArrowheads="1"/>
          </p:cNvSpPr>
          <p:nvPr/>
        </p:nvSpPr>
        <p:spPr bwMode="auto">
          <a:xfrm>
            <a:off x="11246385" y="5350392"/>
            <a:ext cx="1564061" cy="661716"/>
          </a:xfrm>
          <a:prstGeom prst="rect">
            <a:avLst/>
          </a:prstGeom>
          <a:solidFill>
            <a:srgbClr val="FFCC00"/>
          </a:solidFill>
          <a:ln w="9525">
            <a:solidFill>
              <a:schemeClr val="tx1"/>
            </a:solidFill>
            <a:miter lim="800000"/>
            <a:headEnd/>
            <a:tailEnd/>
          </a:ln>
        </p:spPr>
        <p:txBody>
          <a:bodyPr wrap="none" lIns="114107" tIns="57054" rIns="114107" bIns="57054" anchor="ctr"/>
          <a:lstStyle/>
          <a:p>
            <a:pPr algn="ctr"/>
            <a:endParaRPr lang="fr-CA" sz="800" b="1" dirty="0">
              <a:latin typeface="Times New Roman" charset="0"/>
            </a:endParaRP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 Conséquences </a:t>
            </a:r>
          </a:p>
          <a:p>
            <a:pPr algn="ctr"/>
            <a:r>
              <a:rPr lang="fr-CA" sz="800" b="1" dirty="0">
                <a:latin typeface="Tahoma" panose="020B0604030504040204" pitchFamily="34" charset="0"/>
                <a:ea typeface="Tahoma" panose="020B0604030504040204" pitchFamily="34" charset="0"/>
                <a:cs typeface="Tahoma" panose="020B0604030504040204" pitchFamily="34" charset="0"/>
              </a:rPr>
              <a:t>p</a:t>
            </a:r>
            <a:r>
              <a:rPr lang="fr-CA" sz="800" b="1" dirty="0" smtClean="0">
                <a:latin typeface="Tahoma" panose="020B0604030504040204" pitchFamily="34" charset="0"/>
                <a:ea typeface="Tahoma" panose="020B0604030504040204" pitchFamily="34" charset="0"/>
                <a:cs typeface="Tahoma" panose="020B0604030504040204" pitchFamily="34" charset="0"/>
              </a:rPr>
              <a:t>ossibles sur le plan </a:t>
            </a: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de la santé</a:t>
            </a:r>
            <a:r>
              <a:rPr lang="fr-CA" sz="800" b="1" dirty="0">
                <a:latin typeface="Tahoma" panose="020B0604030504040204" pitchFamily="34" charset="0"/>
                <a:ea typeface="Tahoma" panose="020B0604030504040204" pitchFamily="34" charset="0"/>
                <a:cs typeface="Tahoma" panose="020B0604030504040204" pitchFamily="34" charset="0"/>
              </a:rPr>
              <a:t> </a:t>
            </a:r>
            <a:r>
              <a:rPr lang="fr-CA" sz="800" b="1" dirty="0" smtClean="0">
                <a:latin typeface="Tahoma" panose="020B0604030504040204" pitchFamily="34" charset="0"/>
                <a:ea typeface="Tahoma" panose="020B0604030504040204" pitchFamily="34" charset="0"/>
                <a:cs typeface="Tahoma" panose="020B0604030504040204" pitchFamily="34" charset="0"/>
              </a:rPr>
              <a:t>physique </a:t>
            </a:r>
            <a:endParaRPr lang="fr-CA" sz="800" b="1" dirty="0">
              <a:latin typeface="Tahoma" panose="020B0604030504040204" pitchFamily="34" charset="0"/>
              <a:ea typeface="Tahoma" panose="020B0604030504040204" pitchFamily="34" charset="0"/>
              <a:cs typeface="Tahoma" panose="020B0604030504040204" pitchFamily="34" charset="0"/>
            </a:endParaRPr>
          </a:p>
          <a:p>
            <a:pPr algn="ctr"/>
            <a:endParaRPr lang="fr-CA" sz="800" b="1" dirty="0">
              <a:latin typeface="Times New Roman" charset="0"/>
            </a:endParaRPr>
          </a:p>
        </p:txBody>
      </p:sp>
      <p:sp>
        <p:nvSpPr>
          <p:cNvPr id="7" name="Oval 14"/>
          <p:cNvSpPr>
            <a:spLocks noChangeArrowheads="1"/>
          </p:cNvSpPr>
          <p:nvPr/>
        </p:nvSpPr>
        <p:spPr bwMode="auto">
          <a:xfrm>
            <a:off x="10113700" y="4739211"/>
            <a:ext cx="1014014" cy="448369"/>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smtClean="0">
                <a:latin typeface="Tahoma" charset="0"/>
              </a:rPr>
              <a:t>Blessures / </a:t>
            </a:r>
          </a:p>
          <a:p>
            <a:pPr algn="ctr"/>
            <a:r>
              <a:rPr lang="fr-CA" sz="700" dirty="0" smtClean="0">
                <a:latin typeface="Tahoma" charset="0"/>
              </a:rPr>
              <a:t>sévices physiques</a:t>
            </a:r>
            <a:endParaRPr lang="fr-CA" sz="700" dirty="0">
              <a:latin typeface="Tahoma" charset="0"/>
            </a:endParaRPr>
          </a:p>
        </p:txBody>
      </p:sp>
      <p:sp>
        <p:nvSpPr>
          <p:cNvPr id="8" name="Rectangle 2"/>
          <p:cNvSpPr>
            <a:spLocks noChangeArrowheads="1"/>
          </p:cNvSpPr>
          <p:nvPr/>
        </p:nvSpPr>
        <p:spPr bwMode="auto">
          <a:xfrm>
            <a:off x="11246385" y="6425170"/>
            <a:ext cx="1564061" cy="692882"/>
          </a:xfrm>
          <a:prstGeom prst="rect">
            <a:avLst/>
          </a:prstGeom>
          <a:solidFill>
            <a:srgbClr val="FFCC00"/>
          </a:solidFill>
          <a:ln w="9525">
            <a:solidFill>
              <a:schemeClr val="tx1"/>
            </a:solidFill>
            <a:miter lim="800000"/>
            <a:headEnd/>
            <a:tailEnd/>
          </a:ln>
        </p:spPr>
        <p:txBody>
          <a:bodyPr wrap="none" lIns="114107" tIns="57054" rIns="114107" bIns="57054" anchor="ctr"/>
          <a:lstStyle/>
          <a:p>
            <a:pPr algn="ctr"/>
            <a:r>
              <a:rPr lang="fr-CA" sz="800" b="1" dirty="0" smtClean="0">
                <a:latin typeface="Tahoma" panose="020B0604030504040204" pitchFamily="34" charset="0"/>
                <a:ea typeface="Tahoma" panose="020B0604030504040204" pitchFamily="34" charset="0"/>
                <a:cs typeface="Tahoma" panose="020B0604030504040204" pitchFamily="34" charset="0"/>
              </a:rPr>
              <a:t>Conséquences </a:t>
            </a:r>
          </a:p>
          <a:p>
            <a:pPr algn="ctr"/>
            <a:r>
              <a:rPr lang="fr-CA" sz="800" b="1" dirty="0">
                <a:latin typeface="Tahoma" panose="020B0604030504040204" pitchFamily="34" charset="0"/>
                <a:ea typeface="Tahoma" panose="020B0604030504040204" pitchFamily="34" charset="0"/>
                <a:cs typeface="Tahoma" panose="020B0604030504040204" pitchFamily="34" charset="0"/>
              </a:rPr>
              <a:t>p</a:t>
            </a:r>
            <a:r>
              <a:rPr lang="fr-CA" sz="800" b="1" dirty="0" smtClean="0">
                <a:latin typeface="Tahoma" panose="020B0604030504040204" pitchFamily="34" charset="0"/>
                <a:ea typeface="Tahoma" panose="020B0604030504040204" pitchFamily="34" charset="0"/>
                <a:cs typeface="Tahoma" panose="020B0604030504040204" pitchFamily="34" charset="0"/>
              </a:rPr>
              <a:t>ossibles sur le plan de</a:t>
            </a:r>
            <a:endParaRPr lang="fr-CA" sz="800" b="1" dirty="0">
              <a:latin typeface="Tahoma" panose="020B0604030504040204" pitchFamily="34" charset="0"/>
              <a:ea typeface="Tahoma" panose="020B0604030504040204" pitchFamily="34" charset="0"/>
              <a:cs typeface="Tahoma" panose="020B0604030504040204" pitchFamily="34" charset="0"/>
            </a:endParaRP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l’adaptation personnelle</a:t>
            </a: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de l’enfant</a:t>
            </a:r>
            <a:endParaRPr lang="fr-CA" sz="800" b="1" dirty="0">
              <a:latin typeface="Tahoma" panose="020B0604030504040204" pitchFamily="34" charset="0"/>
              <a:ea typeface="Tahoma" panose="020B0604030504040204" pitchFamily="34" charset="0"/>
              <a:cs typeface="Tahoma" panose="020B0604030504040204" pitchFamily="34" charset="0"/>
            </a:endParaRPr>
          </a:p>
        </p:txBody>
      </p:sp>
      <p:cxnSp>
        <p:nvCxnSpPr>
          <p:cNvPr id="9" name="Connecteur droit 8"/>
          <p:cNvCxnSpPr/>
          <p:nvPr/>
        </p:nvCxnSpPr>
        <p:spPr>
          <a:xfrm>
            <a:off x="9236914" y="3091165"/>
            <a:ext cx="41945" cy="3680446"/>
          </a:xfrm>
          <a:prstGeom prst="line">
            <a:avLst/>
          </a:prstGeom>
          <a:ln w="19050" cmpd="sng">
            <a:solidFill>
              <a:srgbClr val="FF0000"/>
            </a:solidFill>
          </a:ln>
        </p:spPr>
        <p:style>
          <a:lnRef idx="2">
            <a:schemeClr val="accent1"/>
          </a:lnRef>
          <a:fillRef idx="0">
            <a:schemeClr val="accent1"/>
          </a:fillRef>
          <a:effectRef idx="1">
            <a:schemeClr val="accent1"/>
          </a:effectRef>
          <a:fontRef idx="minor">
            <a:schemeClr val="tx1"/>
          </a:fontRef>
        </p:style>
      </p:cxnSp>
      <p:cxnSp>
        <p:nvCxnSpPr>
          <p:cNvPr id="10" name="Connecteur droit avec flèche 9"/>
          <p:cNvCxnSpPr>
            <a:endCxn id="3" idx="1"/>
          </p:cNvCxnSpPr>
          <p:nvPr/>
        </p:nvCxnSpPr>
        <p:spPr>
          <a:xfrm>
            <a:off x="9236914" y="3090239"/>
            <a:ext cx="1962412" cy="0"/>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11" name="Connecteur droit avec flèche 10"/>
          <p:cNvCxnSpPr>
            <a:endCxn id="6" idx="1"/>
          </p:cNvCxnSpPr>
          <p:nvPr/>
        </p:nvCxnSpPr>
        <p:spPr>
          <a:xfrm>
            <a:off x="9278859" y="5681250"/>
            <a:ext cx="1967526" cy="0"/>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12" name="Connecteur droit avec flèche 11"/>
          <p:cNvCxnSpPr>
            <a:endCxn id="8" idx="1"/>
          </p:cNvCxnSpPr>
          <p:nvPr/>
        </p:nvCxnSpPr>
        <p:spPr>
          <a:xfrm>
            <a:off x="9278859" y="6771611"/>
            <a:ext cx="1967526" cy="0"/>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13" name="Rectangle 2"/>
          <p:cNvSpPr>
            <a:spLocks noChangeArrowheads="1"/>
          </p:cNvSpPr>
          <p:nvPr/>
        </p:nvSpPr>
        <p:spPr bwMode="auto">
          <a:xfrm>
            <a:off x="14001113" y="3537430"/>
            <a:ext cx="1200286" cy="564984"/>
          </a:xfrm>
          <a:prstGeom prst="rect">
            <a:avLst/>
          </a:prstGeom>
          <a:solidFill>
            <a:srgbClr val="FFCC00"/>
          </a:solidFill>
          <a:ln w="9525">
            <a:solidFill>
              <a:schemeClr val="tx1"/>
            </a:solidFill>
            <a:miter lim="800000"/>
            <a:headEnd/>
            <a:tailEnd/>
          </a:ln>
        </p:spPr>
        <p:txBody>
          <a:bodyPr wrap="none" lIns="114107" tIns="57054" rIns="114107" bIns="57054" anchor="ctr"/>
          <a:lstStyle/>
          <a:p>
            <a:pPr algn="ctr"/>
            <a:r>
              <a:rPr lang="fr-CA" sz="800" b="1" dirty="0">
                <a:latin typeface="Tahoma" panose="020B0604030504040204" pitchFamily="34" charset="0"/>
                <a:ea typeface="Tahoma" panose="020B0604030504040204" pitchFamily="34" charset="0"/>
                <a:cs typeface="Tahoma" panose="020B0604030504040204" pitchFamily="34" charset="0"/>
              </a:rPr>
              <a:t>Devenir un parent</a:t>
            </a:r>
          </a:p>
          <a:p>
            <a:pPr algn="ctr"/>
            <a:r>
              <a:rPr lang="fr-CA" sz="800" b="1" dirty="0">
                <a:latin typeface="Tahoma" panose="020B0604030504040204" pitchFamily="34" charset="0"/>
                <a:ea typeface="Tahoma" panose="020B0604030504040204" pitchFamily="34" charset="0"/>
                <a:cs typeface="Tahoma" panose="020B0604030504040204" pitchFamily="34" charset="0"/>
              </a:rPr>
              <a:t>négligent</a:t>
            </a:r>
          </a:p>
        </p:txBody>
      </p:sp>
      <p:sp>
        <p:nvSpPr>
          <p:cNvPr id="14" name="Oval 14"/>
          <p:cNvSpPr>
            <a:spLocks noChangeArrowheads="1"/>
          </p:cNvSpPr>
          <p:nvPr/>
        </p:nvSpPr>
        <p:spPr bwMode="auto">
          <a:xfrm>
            <a:off x="9844408" y="7009686"/>
            <a:ext cx="905406" cy="350228"/>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smtClean="0">
                <a:latin typeface="Tahoma" charset="0"/>
              </a:rPr>
              <a:t>Troubles</a:t>
            </a:r>
            <a:endParaRPr lang="fr-CA" sz="700" dirty="0">
              <a:latin typeface="Tahoma" charset="0"/>
            </a:endParaRPr>
          </a:p>
          <a:p>
            <a:pPr algn="ctr"/>
            <a:r>
              <a:rPr lang="fr-CA" sz="700" dirty="0">
                <a:latin typeface="Tahoma" charset="0"/>
              </a:rPr>
              <a:t>extériorisés</a:t>
            </a:r>
          </a:p>
        </p:txBody>
      </p:sp>
      <p:sp>
        <p:nvSpPr>
          <p:cNvPr id="15" name="Oval 14"/>
          <p:cNvSpPr>
            <a:spLocks noChangeArrowheads="1"/>
          </p:cNvSpPr>
          <p:nvPr/>
        </p:nvSpPr>
        <p:spPr bwMode="auto">
          <a:xfrm>
            <a:off x="9900773" y="7535649"/>
            <a:ext cx="928108" cy="429203"/>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Troubles </a:t>
            </a:r>
          </a:p>
          <a:p>
            <a:pPr algn="ctr"/>
            <a:r>
              <a:rPr lang="fr-CA" sz="700" dirty="0">
                <a:latin typeface="Tahoma" charset="0"/>
              </a:rPr>
              <a:t>intériorisés</a:t>
            </a:r>
          </a:p>
        </p:txBody>
      </p:sp>
      <p:sp>
        <p:nvSpPr>
          <p:cNvPr id="16" name="Oval 14"/>
          <p:cNvSpPr>
            <a:spLocks noChangeArrowheads="1"/>
          </p:cNvSpPr>
          <p:nvPr/>
        </p:nvSpPr>
        <p:spPr bwMode="auto">
          <a:xfrm>
            <a:off x="13265812" y="7750267"/>
            <a:ext cx="1086535" cy="568420"/>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Modèle</a:t>
            </a:r>
          </a:p>
          <a:p>
            <a:pPr algn="ctr"/>
            <a:r>
              <a:rPr lang="fr-CA" sz="700" dirty="0">
                <a:latin typeface="Tahoma" charset="0"/>
              </a:rPr>
              <a:t>d’attachement</a:t>
            </a:r>
          </a:p>
          <a:p>
            <a:pPr algn="ctr"/>
            <a:r>
              <a:rPr lang="fr-CA" sz="700" dirty="0">
                <a:latin typeface="Tahoma" charset="0"/>
              </a:rPr>
              <a:t>é</a:t>
            </a:r>
            <a:r>
              <a:rPr lang="fr-CA" sz="700" dirty="0" smtClean="0">
                <a:latin typeface="Tahoma" charset="0"/>
              </a:rPr>
              <a:t>vitant ou ambivalent</a:t>
            </a:r>
            <a:endParaRPr lang="fr-CA" sz="700" dirty="0">
              <a:latin typeface="Tahoma" charset="0"/>
            </a:endParaRPr>
          </a:p>
        </p:txBody>
      </p:sp>
      <p:sp>
        <p:nvSpPr>
          <p:cNvPr id="17" name="Oval 14"/>
          <p:cNvSpPr>
            <a:spLocks noChangeArrowheads="1"/>
          </p:cNvSpPr>
          <p:nvPr/>
        </p:nvSpPr>
        <p:spPr bwMode="auto">
          <a:xfrm>
            <a:off x="10472454" y="4106091"/>
            <a:ext cx="1024063" cy="477005"/>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Risques</a:t>
            </a:r>
          </a:p>
          <a:p>
            <a:pPr algn="ctr"/>
            <a:r>
              <a:rPr lang="fr-CA" sz="700" dirty="0">
                <a:latin typeface="Tahoma" charset="0"/>
              </a:rPr>
              <a:t>d’accidents</a:t>
            </a:r>
          </a:p>
          <a:p>
            <a:pPr algn="ctr"/>
            <a:r>
              <a:rPr lang="fr-CA" sz="700" dirty="0">
                <a:latin typeface="Tahoma" charset="0"/>
              </a:rPr>
              <a:t>mortels</a:t>
            </a:r>
          </a:p>
        </p:txBody>
      </p:sp>
      <p:sp>
        <p:nvSpPr>
          <p:cNvPr id="18" name="Oval 14"/>
          <p:cNvSpPr>
            <a:spLocks noChangeArrowheads="1"/>
          </p:cNvSpPr>
          <p:nvPr/>
        </p:nvSpPr>
        <p:spPr bwMode="auto">
          <a:xfrm>
            <a:off x="10156621" y="8565967"/>
            <a:ext cx="996142" cy="293210"/>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Retrait social</a:t>
            </a:r>
          </a:p>
        </p:txBody>
      </p:sp>
      <p:sp>
        <p:nvSpPr>
          <p:cNvPr id="19" name="Oval 14"/>
          <p:cNvSpPr>
            <a:spLocks noChangeArrowheads="1"/>
          </p:cNvSpPr>
          <p:nvPr/>
        </p:nvSpPr>
        <p:spPr bwMode="auto">
          <a:xfrm>
            <a:off x="9953866" y="8092700"/>
            <a:ext cx="829642" cy="389390"/>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TDAH</a:t>
            </a:r>
          </a:p>
        </p:txBody>
      </p:sp>
      <p:sp>
        <p:nvSpPr>
          <p:cNvPr id="20" name="Oval 14"/>
          <p:cNvSpPr>
            <a:spLocks noChangeArrowheads="1"/>
          </p:cNvSpPr>
          <p:nvPr/>
        </p:nvSpPr>
        <p:spPr bwMode="auto">
          <a:xfrm>
            <a:off x="12390898" y="4245096"/>
            <a:ext cx="1157162" cy="536905"/>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Dysfonctionnement</a:t>
            </a:r>
          </a:p>
          <a:p>
            <a:pPr algn="ctr"/>
            <a:r>
              <a:rPr lang="fr-CA" sz="700" dirty="0">
                <a:latin typeface="Tahoma" charset="0"/>
              </a:rPr>
              <a:t>neuropsychologique</a:t>
            </a:r>
          </a:p>
        </p:txBody>
      </p:sp>
      <p:sp>
        <p:nvSpPr>
          <p:cNvPr id="21" name="Oval 14"/>
          <p:cNvSpPr>
            <a:spLocks noChangeArrowheads="1"/>
          </p:cNvSpPr>
          <p:nvPr/>
        </p:nvSpPr>
        <p:spPr bwMode="auto">
          <a:xfrm>
            <a:off x="9710107" y="2328351"/>
            <a:ext cx="776611" cy="435826"/>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QI inférieur</a:t>
            </a:r>
          </a:p>
        </p:txBody>
      </p:sp>
      <p:sp>
        <p:nvSpPr>
          <p:cNvPr id="22" name="Oval 14"/>
          <p:cNvSpPr>
            <a:spLocks noChangeArrowheads="1"/>
          </p:cNvSpPr>
          <p:nvPr/>
        </p:nvSpPr>
        <p:spPr bwMode="auto">
          <a:xfrm>
            <a:off x="13078845" y="1413853"/>
            <a:ext cx="906365" cy="402206"/>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Problème </a:t>
            </a:r>
          </a:p>
          <a:p>
            <a:pPr algn="ctr"/>
            <a:r>
              <a:rPr lang="fr-CA" sz="700" dirty="0">
                <a:latin typeface="Tahoma" charset="0"/>
              </a:rPr>
              <a:t>d’attention</a:t>
            </a:r>
          </a:p>
        </p:txBody>
      </p:sp>
      <p:sp>
        <p:nvSpPr>
          <p:cNvPr id="23" name="Oval 14"/>
          <p:cNvSpPr>
            <a:spLocks noChangeArrowheads="1"/>
          </p:cNvSpPr>
          <p:nvPr/>
        </p:nvSpPr>
        <p:spPr bwMode="auto">
          <a:xfrm>
            <a:off x="13223318" y="2340579"/>
            <a:ext cx="1011276" cy="449215"/>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Problème</a:t>
            </a:r>
          </a:p>
          <a:p>
            <a:pPr algn="ctr"/>
            <a:r>
              <a:rPr lang="fr-CA" sz="700" dirty="0">
                <a:latin typeface="Tahoma" charset="0"/>
              </a:rPr>
              <a:t>de concentration</a:t>
            </a:r>
          </a:p>
        </p:txBody>
      </p:sp>
      <p:sp>
        <p:nvSpPr>
          <p:cNvPr id="24" name="Oval 14"/>
          <p:cNvSpPr>
            <a:spLocks noChangeArrowheads="1"/>
          </p:cNvSpPr>
          <p:nvPr/>
        </p:nvSpPr>
        <p:spPr bwMode="auto">
          <a:xfrm>
            <a:off x="9715825" y="1816059"/>
            <a:ext cx="779034" cy="415143"/>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Retard</a:t>
            </a:r>
          </a:p>
          <a:p>
            <a:pPr algn="ctr"/>
            <a:r>
              <a:rPr lang="fr-CA" sz="700" dirty="0">
                <a:latin typeface="Tahoma" charset="0"/>
              </a:rPr>
              <a:t>moteur</a:t>
            </a:r>
          </a:p>
        </p:txBody>
      </p:sp>
      <p:sp>
        <p:nvSpPr>
          <p:cNvPr id="25" name="Oval 14"/>
          <p:cNvSpPr>
            <a:spLocks noChangeArrowheads="1"/>
          </p:cNvSpPr>
          <p:nvPr/>
        </p:nvSpPr>
        <p:spPr bwMode="auto">
          <a:xfrm>
            <a:off x="13145975" y="1909754"/>
            <a:ext cx="974014" cy="347081"/>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Problème </a:t>
            </a:r>
          </a:p>
          <a:p>
            <a:pPr algn="ctr"/>
            <a:r>
              <a:rPr lang="fr-CA" sz="700" dirty="0">
                <a:latin typeface="Tahoma" charset="0"/>
              </a:rPr>
              <a:t>de mémoire</a:t>
            </a:r>
          </a:p>
        </p:txBody>
      </p:sp>
      <p:sp>
        <p:nvSpPr>
          <p:cNvPr id="26" name="Oval 14"/>
          <p:cNvSpPr>
            <a:spLocks noChangeArrowheads="1"/>
          </p:cNvSpPr>
          <p:nvPr/>
        </p:nvSpPr>
        <p:spPr bwMode="auto">
          <a:xfrm>
            <a:off x="13144325" y="8415991"/>
            <a:ext cx="958029" cy="385832"/>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Échec scolaire</a:t>
            </a:r>
          </a:p>
        </p:txBody>
      </p:sp>
      <p:sp>
        <p:nvSpPr>
          <p:cNvPr id="27" name="Oval 14"/>
          <p:cNvSpPr>
            <a:spLocks noChangeArrowheads="1"/>
          </p:cNvSpPr>
          <p:nvPr/>
        </p:nvSpPr>
        <p:spPr bwMode="auto">
          <a:xfrm>
            <a:off x="13015820" y="7150093"/>
            <a:ext cx="1086534" cy="505064"/>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Symptomatologie</a:t>
            </a:r>
          </a:p>
          <a:p>
            <a:pPr algn="ctr"/>
            <a:r>
              <a:rPr lang="fr-CA" sz="700" dirty="0">
                <a:latin typeface="Tahoma" charset="0"/>
              </a:rPr>
              <a:t>traumatique</a:t>
            </a:r>
          </a:p>
        </p:txBody>
      </p:sp>
      <p:sp>
        <p:nvSpPr>
          <p:cNvPr id="28" name="Oval 14"/>
          <p:cNvSpPr>
            <a:spLocks noChangeArrowheads="1"/>
          </p:cNvSpPr>
          <p:nvPr/>
        </p:nvSpPr>
        <p:spPr bwMode="auto">
          <a:xfrm>
            <a:off x="11809812" y="9067739"/>
            <a:ext cx="1054502" cy="384827"/>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Faible estime</a:t>
            </a:r>
          </a:p>
          <a:p>
            <a:pPr algn="ctr"/>
            <a:r>
              <a:rPr lang="fr-CA" sz="700" dirty="0">
                <a:latin typeface="Tahoma" charset="0"/>
              </a:rPr>
              <a:t>de soi</a:t>
            </a:r>
          </a:p>
        </p:txBody>
      </p:sp>
      <p:sp>
        <p:nvSpPr>
          <p:cNvPr id="29" name="Oval 14"/>
          <p:cNvSpPr>
            <a:spLocks noChangeArrowheads="1"/>
          </p:cNvSpPr>
          <p:nvPr/>
        </p:nvSpPr>
        <p:spPr bwMode="auto">
          <a:xfrm>
            <a:off x="11550957" y="3977725"/>
            <a:ext cx="840216" cy="409821"/>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Problèmes de</a:t>
            </a:r>
          </a:p>
          <a:p>
            <a:pPr algn="ctr"/>
            <a:r>
              <a:rPr lang="fr-CA" sz="700" dirty="0">
                <a:latin typeface="Tahoma" charset="0"/>
              </a:rPr>
              <a:t>sommeil</a:t>
            </a:r>
          </a:p>
        </p:txBody>
      </p:sp>
      <p:cxnSp>
        <p:nvCxnSpPr>
          <p:cNvPr id="30" name="Connecteur droit avec flèche 29"/>
          <p:cNvCxnSpPr>
            <a:stCxn id="3" idx="0"/>
            <a:endCxn id="24" idx="5"/>
          </p:cNvCxnSpPr>
          <p:nvPr/>
        </p:nvCxnSpPr>
        <p:spPr>
          <a:xfrm flipH="1" flipV="1">
            <a:off x="10380772" y="2170406"/>
            <a:ext cx="1624114" cy="594697"/>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31" name="Connecteur droit avec flèche 30"/>
          <p:cNvCxnSpPr>
            <a:stCxn id="3" idx="0"/>
            <a:endCxn id="21" idx="6"/>
          </p:cNvCxnSpPr>
          <p:nvPr/>
        </p:nvCxnSpPr>
        <p:spPr>
          <a:xfrm flipH="1" flipV="1">
            <a:off x="10486718" y="2546264"/>
            <a:ext cx="1518168" cy="218839"/>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32" name="Connecteur droit avec flèche 31"/>
          <p:cNvCxnSpPr>
            <a:stCxn id="3" idx="0"/>
            <a:endCxn id="55" idx="4"/>
          </p:cNvCxnSpPr>
          <p:nvPr/>
        </p:nvCxnSpPr>
        <p:spPr>
          <a:xfrm flipV="1">
            <a:off x="12004886" y="1203339"/>
            <a:ext cx="0" cy="156176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33" name="Connecteur droit avec flèche 32"/>
          <p:cNvCxnSpPr>
            <a:stCxn id="3" idx="0"/>
            <a:endCxn id="56" idx="4"/>
          </p:cNvCxnSpPr>
          <p:nvPr/>
        </p:nvCxnSpPr>
        <p:spPr>
          <a:xfrm flipV="1">
            <a:off x="12004886" y="1413853"/>
            <a:ext cx="954669" cy="1351250"/>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34" name="Connecteur droit avec flèche 33"/>
          <p:cNvCxnSpPr>
            <a:stCxn id="3" idx="0"/>
            <a:endCxn id="22" idx="3"/>
          </p:cNvCxnSpPr>
          <p:nvPr/>
        </p:nvCxnSpPr>
        <p:spPr>
          <a:xfrm flipV="1">
            <a:off x="12004886" y="1757157"/>
            <a:ext cx="1206693" cy="100794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35" name="Connecteur droit avec flèche 34"/>
          <p:cNvCxnSpPr>
            <a:stCxn id="3" idx="0"/>
            <a:endCxn id="23" idx="2"/>
          </p:cNvCxnSpPr>
          <p:nvPr/>
        </p:nvCxnSpPr>
        <p:spPr>
          <a:xfrm flipV="1">
            <a:off x="12004886" y="2565187"/>
            <a:ext cx="1218432" cy="19991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36" name="Connecteur droit avec flèche 35"/>
          <p:cNvCxnSpPr>
            <a:stCxn id="3" idx="0"/>
            <a:endCxn id="25" idx="3"/>
          </p:cNvCxnSpPr>
          <p:nvPr/>
        </p:nvCxnSpPr>
        <p:spPr>
          <a:xfrm flipV="1">
            <a:off x="12004886" y="2206006"/>
            <a:ext cx="1283730" cy="559097"/>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37" name="Connecteur droit avec flèche 36"/>
          <p:cNvCxnSpPr>
            <a:stCxn id="6" idx="0"/>
            <a:endCxn id="7" idx="6"/>
          </p:cNvCxnSpPr>
          <p:nvPr/>
        </p:nvCxnSpPr>
        <p:spPr>
          <a:xfrm flipH="1" flipV="1">
            <a:off x="11127714" y="4963396"/>
            <a:ext cx="900702" cy="38699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38" name="Connecteur droit avec flèche 37"/>
          <p:cNvCxnSpPr>
            <a:stCxn id="6" idx="0"/>
            <a:endCxn id="17" idx="5"/>
          </p:cNvCxnSpPr>
          <p:nvPr/>
        </p:nvCxnSpPr>
        <p:spPr>
          <a:xfrm flipH="1" flipV="1">
            <a:off x="11346546" y="4513240"/>
            <a:ext cx="681870" cy="837152"/>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39" name="Connecteur droit avec flèche 38"/>
          <p:cNvCxnSpPr>
            <a:stCxn id="6" idx="0"/>
            <a:endCxn id="29" idx="4"/>
          </p:cNvCxnSpPr>
          <p:nvPr/>
        </p:nvCxnSpPr>
        <p:spPr>
          <a:xfrm flipH="1" flipV="1">
            <a:off x="11971065" y="4387546"/>
            <a:ext cx="57351" cy="96284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0" name="Connecteur droit avec flèche 39"/>
          <p:cNvCxnSpPr>
            <a:stCxn id="6" idx="0"/>
            <a:endCxn id="20" idx="3"/>
          </p:cNvCxnSpPr>
          <p:nvPr/>
        </p:nvCxnSpPr>
        <p:spPr>
          <a:xfrm flipV="1">
            <a:off x="12028416" y="4703373"/>
            <a:ext cx="531944" cy="647019"/>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1" name="Connecteur droit avec flèche 40"/>
          <p:cNvCxnSpPr>
            <a:stCxn id="8" idx="2"/>
            <a:endCxn id="14" idx="6"/>
          </p:cNvCxnSpPr>
          <p:nvPr/>
        </p:nvCxnSpPr>
        <p:spPr>
          <a:xfrm flipH="1">
            <a:off x="10749814" y="7118052"/>
            <a:ext cx="1278602" cy="6674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2" name="Connecteur droit avec flèche 41"/>
          <p:cNvCxnSpPr>
            <a:stCxn id="8" idx="2"/>
            <a:endCxn id="15" idx="7"/>
          </p:cNvCxnSpPr>
          <p:nvPr/>
        </p:nvCxnSpPr>
        <p:spPr>
          <a:xfrm flipH="1">
            <a:off x="10692963" y="7118052"/>
            <a:ext cx="1335453" cy="480452"/>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3" name="Connecteur droit avec flèche 42"/>
          <p:cNvCxnSpPr>
            <a:stCxn id="8" idx="2"/>
            <a:endCxn id="19" idx="7"/>
          </p:cNvCxnSpPr>
          <p:nvPr/>
        </p:nvCxnSpPr>
        <p:spPr>
          <a:xfrm flipH="1">
            <a:off x="10662010" y="7118052"/>
            <a:ext cx="1366406" cy="103167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4" name="Connecteur droit avec flèche 43"/>
          <p:cNvCxnSpPr>
            <a:stCxn id="8" idx="2"/>
            <a:endCxn id="16" idx="2"/>
          </p:cNvCxnSpPr>
          <p:nvPr/>
        </p:nvCxnSpPr>
        <p:spPr>
          <a:xfrm>
            <a:off x="12028416" y="7118052"/>
            <a:ext cx="1237396" cy="916425"/>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5" name="Connecteur droit avec flèche 44"/>
          <p:cNvCxnSpPr>
            <a:stCxn id="8" idx="2"/>
            <a:endCxn id="26" idx="1"/>
          </p:cNvCxnSpPr>
          <p:nvPr/>
        </p:nvCxnSpPr>
        <p:spPr>
          <a:xfrm>
            <a:off x="12028416" y="7118052"/>
            <a:ext cx="1256209" cy="135444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6" name="Connecteur droit avec flèche 45"/>
          <p:cNvCxnSpPr>
            <a:stCxn id="8" idx="2"/>
            <a:endCxn id="18" idx="7"/>
          </p:cNvCxnSpPr>
          <p:nvPr/>
        </p:nvCxnSpPr>
        <p:spPr>
          <a:xfrm flipH="1">
            <a:off x="11006881" y="7118052"/>
            <a:ext cx="1021535" cy="1490855"/>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7" name="Connecteur droit avec flèche 46"/>
          <p:cNvCxnSpPr>
            <a:stCxn id="8" idx="2"/>
            <a:endCxn id="27" idx="2"/>
          </p:cNvCxnSpPr>
          <p:nvPr/>
        </p:nvCxnSpPr>
        <p:spPr>
          <a:xfrm>
            <a:off x="12028416" y="7118052"/>
            <a:ext cx="987404" cy="28457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8" name="Connecteur droit avec flèche 47"/>
          <p:cNvCxnSpPr>
            <a:endCxn id="13" idx="1"/>
          </p:cNvCxnSpPr>
          <p:nvPr/>
        </p:nvCxnSpPr>
        <p:spPr>
          <a:xfrm>
            <a:off x="9278859" y="3819921"/>
            <a:ext cx="4722254" cy="1"/>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49" name="ZoneTexte 48"/>
          <p:cNvSpPr txBox="1"/>
          <p:nvPr/>
        </p:nvSpPr>
        <p:spPr>
          <a:xfrm>
            <a:off x="8751229" y="7538864"/>
            <a:ext cx="1055259" cy="414858"/>
          </a:xfrm>
          <a:prstGeom prst="rect">
            <a:avLst/>
          </a:prstGeom>
          <a:noFill/>
        </p:spPr>
        <p:txBody>
          <a:bodyPr wrap="square" lIns="45086" tIns="22543" rIns="45086" bIns="22543" rtlCol="0">
            <a:spAutoFit/>
          </a:bodyPr>
          <a:lstStyle/>
          <a:p>
            <a:pPr marL="84537" indent="-84537" algn="r">
              <a:buFont typeface="Arial"/>
              <a:buChar char="•"/>
            </a:pPr>
            <a:r>
              <a:rPr lang="fr-FR" sz="800" dirty="0">
                <a:latin typeface="Tahoma" panose="020B0604030504040204" pitchFamily="34" charset="0"/>
                <a:ea typeface="Tahoma" panose="020B0604030504040204" pitchFamily="34" charset="0"/>
                <a:cs typeface="Tahoma" panose="020B0604030504040204" pitchFamily="34" charset="0"/>
              </a:rPr>
              <a:t>Somatisation</a:t>
            </a:r>
          </a:p>
          <a:p>
            <a:pPr marL="84537" indent="-84537" algn="r">
              <a:buFont typeface="Arial"/>
              <a:buChar char="•"/>
            </a:pPr>
            <a:r>
              <a:rPr lang="fr-FR" sz="800" dirty="0">
                <a:latin typeface="Tahoma" panose="020B0604030504040204" pitchFamily="34" charset="0"/>
                <a:ea typeface="Tahoma" panose="020B0604030504040204" pitchFamily="34" charset="0"/>
                <a:cs typeface="Tahoma" panose="020B0604030504040204" pitchFamily="34" charset="0"/>
              </a:rPr>
              <a:t>Anxiété</a:t>
            </a:r>
          </a:p>
          <a:p>
            <a:pPr marL="84537" indent="-84537" algn="r">
              <a:buFont typeface="Arial"/>
              <a:buChar char="•"/>
            </a:pPr>
            <a:r>
              <a:rPr lang="fr-FR" sz="800" dirty="0">
                <a:latin typeface="Tahoma" panose="020B0604030504040204" pitchFamily="34" charset="0"/>
                <a:ea typeface="Tahoma" panose="020B0604030504040204" pitchFamily="34" charset="0"/>
                <a:cs typeface="Tahoma" panose="020B0604030504040204" pitchFamily="34" charset="0"/>
              </a:rPr>
              <a:t>Dépression</a:t>
            </a:r>
          </a:p>
        </p:txBody>
      </p:sp>
      <p:cxnSp>
        <p:nvCxnSpPr>
          <p:cNvPr id="50" name="Connecteur droit avec flèche 49"/>
          <p:cNvCxnSpPr>
            <a:stCxn id="8" idx="2"/>
            <a:endCxn id="28" idx="0"/>
          </p:cNvCxnSpPr>
          <p:nvPr/>
        </p:nvCxnSpPr>
        <p:spPr>
          <a:xfrm>
            <a:off x="12028416" y="7118052"/>
            <a:ext cx="308647" cy="1949687"/>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51" name="Accolade fermante 50"/>
          <p:cNvSpPr/>
          <p:nvPr/>
        </p:nvSpPr>
        <p:spPr>
          <a:xfrm>
            <a:off x="9708488" y="7486335"/>
            <a:ext cx="279160" cy="518273"/>
          </a:xfrm>
          <a:prstGeom prst="rightBrace">
            <a:avLst/>
          </a:prstGeom>
          <a:ln w="9525">
            <a:solidFill>
              <a:schemeClr val="tx1"/>
            </a:solidFill>
          </a:ln>
        </p:spPr>
        <p:style>
          <a:lnRef idx="2">
            <a:schemeClr val="accent1"/>
          </a:lnRef>
          <a:fillRef idx="0">
            <a:schemeClr val="accent1"/>
          </a:fillRef>
          <a:effectRef idx="1">
            <a:schemeClr val="accent1"/>
          </a:effectRef>
          <a:fontRef idx="minor">
            <a:schemeClr val="tx1"/>
          </a:fontRef>
        </p:style>
        <p:txBody>
          <a:bodyPr lIns="45086" tIns="22543" rIns="45086" bIns="22543" rtlCol="0" anchor="ctr"/>
          <a:lstStyle/>
          <a:p>
            <a:pPr algn="ctr"/>
            <a:endParaRPr lang="fr-CA" sz="700"/>
          </a:p>
        </p:txBody>
      </p:sp>
      <p:sp>
        <p:nvSpPr>
          <p:cNvPr id="52" name="Accolade ouvrante 51"/>
          <p:cNvSpPr/>
          <p:nvPr/>
        </p:nvSpPr>
        <p:spPr>
          <a:xfrm>
            <a:off x="14001113" y="7118052"/>
            <a:ext cx="402560" cy="547782"/>
          </a:xfrm>
          <a:prstGeom prst="leftBrace">
            <a:avLst/>
          </a:prstGeom>
          <a:ln w="9525">
            <a:solidFill>
              <a:schemeClr val="tx1"/>
            </a:solidFill>
          </a:ln>
        </p:spPr>
        <p:style>
          <a:lnRef idx="2">
            <a:schemeClr val="accent1"/>
          </a:lnRef>
          <a:fillRef idx="0">
            <a:schemeClr val="accent1"/>
          </a:fillRef>
          <a:effectRef idx="1">
            <a:schemeClr val="accent1"/>
          </a:effectRef>
          <a:fontRef idx="minor">
            <a:schemeClr val="tx1"/>
          </a:fontRef>
        </p:style>
        <p:txBody>
          <a:bodyPr lIns="45086" tIns="22543" rIns="45086" bIns="22543" rtlCol="0" anchor="ctr"/>
          <a:lstStyle/>
          <a:p>
            <a:pPr algn="ctr"/>
            <a:endParaRPr lang="fr-CA" sz="500"/>
          </a:p>
        </p:txBody>
      </p:sp>
      <p:sp>
        <p:nvSpPr>
          <p:cNvPr id="53" name="Oval 14"/>
          <p:cNvSpPr>
            <a:spLocks noChangeArrowheads="1"/>
          </p:cNvSpPr>
          <p:nvPr/>
        </p:nvSpPr>
        <p:spPr bwMode="auto">
          <a:xfrm>
            <a:off x="10718405" y="8878346"/>
            <a:ext cx="1146247" cy="381807"/>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spc="-20" dirty="0">
                <a:latin typeface="Tahoma" charset="0"/>
              </a:rPr>
              <a:t>Faibles compétences </a:t>
            </a:r>
          </a:p>
          <a:p>
            <a:pPr algn="ctr"/>
            <a:r>
              <a:rPr lang="fr-CA" sz="700" dirty="0">
                <a:latin typeface="Tahoma" charset="0"/>
              </a:rPr>
              <a:t>sociales</a:t>
            </a:r>
          </a:p>
        </p:txBody>
      </p:sp>
      <p:cxnSp>
        <p:nvCxnSpPr>
          <p:cNvPr id="54" name="Connecteur droit avec flèche 53"/>
          <p:cNvCxnSpPr>
            <a:stCxn id="8" idx="2"/>
            <a:endCxn id="53" idx="0"/>
          </p:cNvCxnSpPr>
          <p:nvPr/>
        </p:nvCxnSpPr>
        <p:spPr>
          <a:xfrm flipH="1">
            <a:off x="11291529" y="7118052"/>
            <a:ext cx="736887" cy="176029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55" name="Oval 14"/>
          <p:cNvSpPr>
            <a:spLocks noChangeArrowheads="1"/>
          </p:cNvSpPr>
          <p:nvPr/>
        </p:nvSpPr>
        <p:spPr bwMode="auto">
          <a:xfrm>
            <a:off x="11478508" y="825136"/>
            <a:ext cx="1052756" cy="378203"/>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a:latin typeface="Tahoma" charset="0"/>
              </a:rPr>
              <a:t>Problèmes</a:t>
            </a:r>
          </a:p>
          <a:p>
            <a:pPr algn="ctr"/>
            <a:r>
              <a:rPr lang="fr-CA" sz="700" dirty="0">
                <a:latin typeface="Tahoma" charset="0"/>
              </a:rPr>
              <a:t>d’apprentissage</a:t>
            </a:r>
          </a:p>
        </p:txBody>
      </p:sp>
      <p:sp>
        <p:nvSpPr>
          <p:cNvPr id="56" name="Oval 14"/>
          <p:cNvSpPr>
            <a:spLocks noChangeArrowheads="1"/>
          </p:cNvSpPr>
          <p:nvPr/>
        </p:nvSpPr>
        <p:spPr bwMode="auto">
          <a:xfrm>
            <a:off x="12513301" y="1014238"/>
            <a:ext cx="892508" cy="399615"/>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smtClean="0">
                <a:latin typeface="Tahoma" charset="0"/>
              </a:rPr>
              <a:t>Retards cognitifs</a:t>
            </a:r>
            <a:endParaRPr lang="fr-CA" sz="700" dirty="0">
              <a:latin typeface="Tahoma" charset="0"/>
            </a:endParaRPr>
          </a:p>
        </p:txBody>
      </p:sp>
      <p:cxnSp>
        <p:nvCxnSpPr>
          <p:cNvPr id="57" name="Connecteur droit avec flèche 56"/>
          <p:cNvCxnSpPr/>
          <p:nvPr/>
        </p:nvCxnSpPr>
        <p:spPr>
          <a:xfrm>
            <a:off x="3568700" y="4745908"/>
            <a:ext cx="5668214" cy="0"/>
          </a:xfrm>
          <a:prstGeom prst="straightConnector1">
            <a:avLst/>
          </a:prstGeom>
          <a:ln w="3810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84" name="ZoneTexte 83"/>
          <p:cNvSpPr txBox="1"/>
          <p:nvPr/>
        </p:nvSpPr>
        <p:spPr>
          <a:xfrm>
            <a:off x="94271" y="30426"/>
            <a:ext cx="14104824" cy="584765"/>
          </a:xfrm>
          <a:prstGeom prst="rect">
            <a:avLst/>
          </a:prstGeom>
          <a:noFill/>
        </p:spPr>
        <p:txBody>
          <a:bodyPr wrap="square" lIns="91431" tIns="45715" rIns="91431" bIns="45715" rtlCol="0">
            <a:spAutoFit/>
          </a:bodyPr>
          <a:lstStyle/>
          <a:p>
            <a:pPr>
              <a:spcAft>
                <a:spcPts val="600"/>
              </a:spcAft>
            </a:pPr>
            <a:r>
              <a:rPr lang="fr-FR" sz="1600" b="1" dirty="0">
                <a:latin typeface="Tahoma" panose="020B0604030504040204" pitchFamily="34" charset="0"/>
                <a:ea typeface="Tahoma" panose="020B0604030504040204" pitchFamily="34" charset="0"/>
                <a:cs typeface="Tahoma" panose="020B0604030504040204" pitchFamily="34" charset="0"/>
              </a:rPr>
              <a:t>Étape 1</a:t>
            </a:r>
            <a:r>
              <a:rPr lang="fr-FR" sz="1600" b="1" dirty="0" smtClean="0">
                <a:latin typeface="Tahoma" panose="020B0604030504040204" pitchFamily="34" charset="0"/>
                <a:ea typeface="Tahoma" panose="020B0604030504040204" pitchFamily="34" charset="0"/>
                <a:cs typeface="Tahoma" panose="020B0604030504040204" pitchFamily="34" charset="0"/>
              </a:rPr>
              <a:t>: Documenter les faits relativement au signalement de négligence: type de négligence, historique des signalements en négligence, caractéristiques des enfants les plus à risque et conséquences possibles de la négligence</a:t>
            </a:r>
          </a:p>
        </p:txBody>
      </p:sp>
      <p:sp>
        <p:nvSpPr>
          <p:cNvPr id="85" name="ZoneTexte 84"/>
          <p:cNvSpPr txBox="1"/>
          <p:nvPr/>
        </p:nvSpPr>
        <p:spPr>
          <a:xfrm>
            <a:off x="-8390" y="9441616"/>
            <a:ext cx="4678480" cy="523210"/>
          </a:xfrm>
          <a:prstGeom prst="rect">
            <a:avLst/>
          </a:prstGeom>
          <a:noFill/>
        </p:spPr>
        <p:txBody>
          <a:bodyPr wrap="square" lIns="91431" tIns="45715" rIns="91431" bIns="45715" rtlCol="0">
            <a:spAutoFit/>
          </a:bodyPr>
          <a:lstStyle/>
          <a:p>
            <a:pPr algn="ctr"/>
            <a:r>
              <a:rPr lang="fr-FR" sz="1400" b="1" dirty="0" smtClean="0">
                <a:solidFill>
                  <a:srgbClr val="0000FF"/>
                </a:solidFill>
                <a:latin typeface="Tahoma" panose="020B0604030504040204" pitchFamily="34" charset="0"/>
                <a:ea typeface="Tahoma" panose="020B0604030504040204" pitchFamily="34" charset="0"/>
                <a:cs typeface="Tahoma" panose="020B0604030504040204" pitchFamily="34" charset="0"/>
              </a:rPr>
              <a:t>1- Identifier le type </a:t>
            </a:r>
            <a:r>
              <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rPr>
              <a:t>de </a:t>
            </a:r>
            <a:r>
              <a:rPr lang="fr-FR" sz="1400" b="1" dirty="0" smtClean="0">
                <a:solidFill>
                  <a:srgbClr val="0000FF"/>
                </a:solidFill>
                <a:latin typeface="Tahoma" panose="020B0604030504040204" pitchFamily="34" charset="0"/>
                <a:ea typeface="Tahoma" panose="020B0604030504040204" pitchFamily="34" charset="0"/>
                <a:cs typeface="Tahoma" panose="020B0604030504040204" pitchFamily="34" charset="0"/>
              </a:rPr>
              <a:t>négligence et documenter l’historique des signalements de négligence</a:t>
            </a:r>
            <a:endPar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endParaRPr>
          </a:p>
        </p:txBody>
      </p:sp>
      <p:sp>
        <p:nvSpPr>
          <p:cNvPr id="395" name="ZoneTexte 394"/>
          <p:cNvSpPr txBox="1"/>
          <p:nvPr/>
        </p:nvSpPr>
        <p:spPr>
          <a:xfrm>
            <a:off x="14291574" y="7140452"/>
            <a:ext cx="851497" cy="523210"/>
          </a:xfrm>
          <a:prstGeom prst="rect">
            <a:avLst/>
          </a:prstGeom>
          <a:noFill/>
        </p:spPr>
        <p:txBody>
          <a:bodyPr wrap="none" lIns="91431" tIns="45715" rIns="91431" bIns="45715" rtlCol="0">
            <a:spAutoFit/>
          </a:bodyPr>
          <a:lstStyle/>
          <a:p>
            <a:pPr marL="84537" indent="-84537">
              <a:buFont typeface="Arial"/>
              <a:buChar char="•"/>
            </a:pPr>
            <a:r>
              <a:rPr lang="fr-FR" sz="700" dirty="0" err="1">
                <a:latin typeface="Tahoma" panose="020B0604030504040204" pitchFamily="34" charset="0"/>
                <a:ea typeface="Tahoma" panose="020B0604030504040204" pitchFamily="34" charset="0"/>
                <a:cs typeface="Tahoma" panose="020B0604030504040204" pitchFamily="34" charset="0"/>
              </a:rPr>
              <a:t>Hypervigilance</a:t>
            </a:r>
            <a:endParaRPr lang="fr-FR" sz="700" dirty="0">
              <a:latin typeface="Tahoma" panose="020B0604030504040204" pitchFamily="34" charset="0"/>
              <a:ea typeface="Tahoma" panose="020B0604030504040204" pitchFamily="34" charset="0"/>
              <a:cs typeface="Tahoma" panose="020B0604030504040204" pitchFamily="34" charset="0"/>
            </a:endParaRPr>
          </a:p>
          <a:p>
            <a:pPr marL="84537" indent="-84537">
              <a:buFont typeface="Arial"/>
              <a:buChar char="•"/>
            </a:pPr>
            <a:r>
              <a:rPr lang="fr-FR" sz="700" dirty="0">
                <a:latin typeface="Tahoma" panose="020B0604030504040204" pitchFamily="34" charset="0"/>
                <a:ea typeface="Tahoma" panose="020B0604030504040204" pitchFamily="34" charset="0"/>
                <a:cs typeface="Tahoma" panose="020B0604030504040204" pitchFamily="34" charset="0"/>
              </a:rPr>
              <a:t>Intrusion</a:t>
            </a:r>
          </a:p>
          <a:p>
            <a:pPr marL="84537" indent="-84537">
              <a:buFont typeface="Arial"/>
              <a:buChar char="•"/>
            </a:pPr>
            <a:r>
              <a:rPr lang="fr-FR" sz="700" dirty="0">
                <a:latin typeface="Tahoma" panose="020B0604030504040204" pitchFamily="34" charset="0"/>
                <a:ea typeface="Tahoma" panose="020B0604030504040204" pitchFamily="34" charset="0"/>
                <a:cs typeface="Tahoma" panose="020B0604030504040204" pitchFamily="34" charset="0"/>
              </a:rPr>
              <a:t>Évitement</a:t>
            </a:r>
          </a:p>
          <a:p>
            <a:pPr marL="84537" indent="-84537">
              <a:buFont typeface="Arial"/>
              <a:buChar char="•"/>
            </a:pPr>
            <a:r>
              <a:rPr lang="fr-FR" sz="700" dirty="0">
                <a:latin typeface="Tahoma" panose="020B0604030504040204" pitchFamily="34" charset="0"/>
                <a:ea typeface="Tahoma" panose="020B0604030504040204" pitchFamily="34" charset="0"/>
                <a:cs typeface="Tahoma" panose="020B0604030504040204" pitchFamily="34" charset="0"/>
              </a:rPr>
              <a:t>Dissociation</a:t>
            </a:r>
          </a:p>
        </p:txBody>
      </p:sp>
      <p:sp>
        <p:nvSpPr>
          <p:cNvPr id="401" name="ZoneTexte 400"/>
          <p:cNvSpPr txBox="1"/>
          <p:nvPr/>
        </p:nvSpPr>
        <p:spPr>
          <a:xfrm>
            <a:off x="9383984" y="9432682"/>
            <a:ext cx="5906157" cy="523210"/>
          </a:xfrm>
          <a:prstGeom prst="rect">
            <a:avLst/>
          </a:prstGeom>
          <a:noFill/>
        </p:spPr>
        <p:txBody>
          <a:bodyPr wrap="square" lIns="91431" tIns="45715" rIns="91431" bIns="45715" rtlCol="0">
            <a:spAutoFit/>
          </a:bodyPr>
          <a:lstStyle/>
          <a:p>
            <a:r>
              <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rPr>
              <a:t>3</a:t>
            </a:r>
            <a:r>
              <a:rPr lang="fr-FR" sz="1400" b="1" dirty="0" smtClean="0">
                <a:solidFill>
                  <a:srgbClr val="0000FF"/>
                </a:solidFill>
                <a:latin typeface="Tahoma" panose="020B0604030504040204" pitchFamily="34" charset="0"/>
                <a:ea typeface="Tahoma" panose="020B0604030504040204" pitchFamily="34" charset="0"/>
                <a:cs typeface="Tahoma" panose="020B0604030504040204" pitchFamily="34" charset="0"/>
              </a:rPr>
              <a:t>- Identifier les conséquences possibles </a:t>
            </a:r>
            <a:r>
              <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rPr>
              <a:t>de la </a:t>
            </a:r>
            <a:r>
              <a:rPr lang="fr-FR" sz="1400" b="1" dirty="0" smtClean="0">
                <a:solidFill>
                  <a:srgbClr val="0000FF"/>
                </a:solidFill>
                <a:latin typeface="Tahoma" panose="020B0604030504040204" pitchFamily="34" charset="0"/>
                <a:ea typeface="Tahoma" panose="020B0604030504040204" pitchFamily="34" charset="0"/>
                <a:cs typeface="Tahoma" panose="020B0604030504040204" pitchFamily="34" charset="0"/>
              </a:rPr>
              <a:t>négligence</a:t>
            </a:r>
          </a:p>
          <a:p>
            <a:r>
              <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rPr>
              <a:t>s</a:t>
            </a:r>
            <a:r>
              <a:rPr lang="fr-FR" sz="1400" b="1" dirty="0" smtClean="0">
                <a:solidFill>
                  <a:srgbClr val="0000FF"/>
                </a:solidFill>
                <a:latin typeface="Tahoma" panose="020B0604030504040204" pitchFamily="34" charset="0"/>
                <a:ea typeface="Tahoma" panose="020B0604030504040204" pitchFamily="34" charset="0"/>
                <a:cs typeface="Tahoma" panose="020B0604030504040204" pitchFamily="34" charset="0"/>
              </a:rPr>
              <a:t>ur l’adaptation et le développement de l’enfant</a:t>
            </a:r>
            <a:endPar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endParaRPr>
          </a:p>
        </p:txBody>
      </p:sp>
      <p:sp>
        <p:nvSpPr>
          <p:cNvPr id="95" name="Rectangle 48"/>
          <p:cNvSpPr>
            <a:spLocks noChangeArrowheads="1"/>
          </p:cNvSpPr>
          <p:nvPr/>
        </p:nvSpPr>
        <p:spPr bwMode="auto">
          <a:xfrm>
            <a:off x="2024848" y="8204031"/>
            <a:ext cx="1543852" cy="745186"/>
          </a:xfrm>
          <a:prstGeom prst="rect">
            <a:avLst/>
          </a:prstGeom>
          <a:solidFill>
            <a:srgbClr val="95B3D7"/>
          </a:solidFill>
          <a:ln w="9525">
            <a:solidFill>
              <a:schemeClr val="tx1"/>
            </a:solidFill>
            <a:miter lim="800000"/>
            <a:headEnd/>
            <a:tailEnd/>
          </a:ln>
        </p:spPr>
        <p:txBody>
          <a:bodyPr wrap="none" lIns="136885" tIns="68443" rIns="136885" bIns="68443" anchor="ctr"/>
          <a:lstStyle/>
          <a:p>
            <a:pPr algn="ctr"/>
            <a:r>
              <a:rPr lang="fr-CA" sz="800" b="1" dirty="0">
                <a:solidFill>
                  <a:srgbClr val="000000"/>
                </a:solidFill>
                <a:latin typeface="Tahoma" charset="0"/>
              </a:rPr>
              <a:t>Chronicité de</a:t>
            </a:r>
          </a:p>
          <a:p>
            <a:pPr algn="ctr"/>
            <a:r>
              <a:rPr lang="fr-CA" sz="800" b="1" dirty="0">
                <a:solidFill>
                  <a:srgbClr val="000000"/>
                </a:solidFill>
                <a:latin typeface="Tahoma" charset="0"/>
              </a:rPr>
              <a:t>la négligence du</a:t>
            </a:r>
          </a:p>
          <a:p>
            <a:pPr algn="ctr"/>
            <a:r>
              <a:rPr lang="fr-CA" sz="800" b="1" dirty="0">
                <a:solidFill>
                  <a:srgbClr val="000000"/>
                </a:solidFill>
                <a:latin typeface="Tahoma" charset="0"/>
              </a:rPr>
              <a:t>ou des parents</a:t>
            </a:r>
          </a:p>
          <a:p>
            <a:pPr algn="ctr"/>
            <a:r>
              <a:rPr lang="fr-CA" sz="800" b="1" dirty="0">
                <a:solidFill>
                  <a:srgbClr val="000000"/>
                </a:solidFill>
                <a:latin typeface="Tahoma" charset="0"/>
              </a:rPr>
              <a:t>avec </a:t>
            </a:r>
            <a:r>
              <a:rPr lang="fr-CA" sz="800" b="1" dirty="0" smtClean="0">
                <a:solidFill>
                  <a:srgbClr val="000000"/>
                </a:solidFill>
                <a:latin typeface="Tahoma" charset="0"/>
              </a:rPr>
              <a:t>d’autres enfants</a:t>
            </a:r>
            <a:endParaRPr lang="fr-CA" sz="800" b="1" dirty="0">
              <a:solidFill>
                <a:srgbClr val="000000"/>
              </a:solidFill>
              <a:latin typeface="Tahoma" charset="0"/>
            </a:endParaRPr>
          </a:p>
        </p:txBody>
      </p:sp>
      <p:sp>
        <p:nvSpPr>
          <p:cNvPr id="96" name="Line 68"/>
          <p:cNvSpPr>
            <a:spLocks noChangeShapeType="1"/>
          </p:cNvSpPr>
          <p:nvPr/>
        </p:nvSpPr>
        <p:spPr bwMode="auto">
          <a:xfrm flipV="1">
            <a:off x="966887" y="8069720"/>
            <a:ext cx="1573772" cy="0"/>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p>
        </p:txBody>
      </p:sp>
      <p:sp>
        <p:nvSpPr>
          <p:cNvPr id="97" name="Rectangle 48"/>
          <p:cNvSpPr>
            <a:spLocks noChangeArrowheads="1"/>
          </p:cNvSpPr>
          <p:nvPr/>
        </p:nvSpPr>
        <p:spPr bwMode="auto">
          <a:xfrm>
            <a:off x="392388" y="8192250"/>
            <a:ext cx="1365759" cy="745186"/>
          </a:xfrm>
          <a:prstGeom prst="rect">
            <a:avLst/>
          </a:prstGeom>
          <a:solidFill>
            <a:srgbClr val="95B3D7"/>
          </a:solidFill>
          <a:ln w="9525">
            <a:solidFill>
              <a:schemeClr val="tx1"/>
            </a:solidFill>
            <a:miter lim="800000"/>
            <a:headEnd/>
            <a:tailEnd/>
          </a:ln>
        </p:spPr>
        <p:txBody>
          <a:bodyPr wrap="none" lIns="136885" tIns="68443" rIns="136885" bIns="68443" anchor="ctr"/>
          <a:lstStyle/>
          <a:p>
            <a:pPr algn="ctr"/>
            <a:r>
              <a:rPr lang="fr-CA" sz="800" b="1" dirty="0">
                <a:solidFill>
                  <a:srgbClr val="000000"/>
                </a:solidFill>
                <a:latin typeface="Tahoma" charset="0"/>
              </a:rPr>
              <a:t>Récurrence des </a:t>
            </a:r>
          </a:p>
          <a:p>
            <a:pPr algn="ctr"/>
            <a:r>
              <a:rPr lang="fr-CA" sz="800" b="1" dirty="0">
                <a:solidFill>
                  <a:srgbClr val="000000"/>
                </a:solidFill>
                <a:latin typeface="Tahoma" charset="0"/>
              </a:rPr>
              <a:t>signalements</a:t>
            </a:r>
          </a:p>
        </p:txBody>
      </p:sp>
      <p:sp>
        <p:nvSpPr>
          <p:cNvPr id="98" name="Line 67"/>
          <p:cNvSpPr>
            <a:spLocks noChangeShapeType="1"/>
          </p:cNvSpPr>
          <p:nvPr/>
        </p:nvSpPr>
        <p:spPr bwMode="auto">
          <a:xfrm flipH="1" flipV="1">
            <a:off x="964656" y="8069521"/>
            <a:ext cx="1" cy="118765"/>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p>
        </p:txBody>
      </p:sp>
      <p:sp>
        <p:nvSpPr>
          <p:cNvPr id="100" name="Line 67"/>
          <p:cNvSpPr>
            <a:spLocks noChangeShapeType="1"/>
          </p:cNvSpPr>
          <p:nvPr/>
        </p:nvSpPr>
        <p:spPr bwMode="auto">
          <a:xfrm flipH="1" flipV="1">
            <a:off x="2539441" y="8075861"/>
            <a:ext cx="0" cy="125960"/>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p>
        </p:txBody>
      </p:sp>
      <p:sp>
        <p:nvSpPr>
          <p:cNvPr id="105" name="Oval 14"/>
          <p:cNvSpPr>
            <a:spLocks noChangeArrowheads="1"/>
          </p:cNvSpPr>
          <p:nvPr/>
        </p:nvSpPr>
        <p:spPr bwMode="auto">
          <a:xfrm>
            <a:off x="12810446" y="4877364"/>
            <a:ext cx="1049139" cy="458101"/>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smtClean="0">
                <a:latin typeface="Tahoma" charset="0"/>
              </a:rPr>
              <a:t>Retards de </a:t>
            </a:r>
          </a:p>
          <a:p>
            <a:pPr algn="ctr"/>
            <a:r>
              <a:rPr lang="fr-CA" sz="700" dirty="0" smtClean="0">
                <a:latin typeface="Tahoma" charset="0"/>
              </a:rPr>
              <a:t>croissance</a:t>
            </a:r>
            <a:endParaRPr lang="fr-CA" sz="700" dirty="0">
              <a:latin typeface="Tahoma" charset="0"/>
            </a:endParaRPr>
          </a:p>
        </p:txBody>
      </p:sp>
      <p:cxnSp>
        <p:nvCxnSpPr>
          <p:cNvPr id="106" name="Connecteur droit avec flèche 105"/>
          <p:cNvCxnSpPr>
            <a:stCxn id="6" idx="0"/>
            <a:endCxn id="105" idx="2"/>
          </p:cNvCxnSpPr>
          <p:nvPr/>
        </p:nvCxnSpPr>
        <p:spPr>
          <a:xfrm flipV="1">
            <a:off x="12028416" y="5106415"/>
            <a:ext cx="782030" cy="243977"/>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14" name="ZoneTexte 113"/>
          <p:cNvSpPr txBox="1"/>
          <p:nvPr/>
        </p:nvSpPr>
        <p:spPr>
          <a:xfrm>
            <a:off x="14486810" y="169160"/>
            <a:ext cx="927750" cy="307777"/>
          </a:xfrm>
          <a:prstGeom prst="rect">
            <a:avLst/>
          </a:prstGeom>
          <a:noFill/>
          <a:ln w="12700">
            <a:solidFill>
              <a:schemeClr val="tx1"/>
            </a:solidFill>
            <a:prstDash val="solid"/>
          </a:ln>
        </p:spPr>
        <p:txBody>
          <a:bodyPr wrap="square" rtlCol="0">
            <a:spAutoFit/>
          </a:bodyPr>
          <a:lstStyle/>
          <a:p>
            <a:pPr algn="ctr"/>
            <a:r>
              <a:rPr lang="fr-FR" sz="1400" b="1" dirty="0" smtClean="0">
                <a:latin typeface="Tahoma" panose="020B0604030504040204" pitchFamily="34" charset="0"/>
                <a:ea typeface="Tahoma" panose="020B0604030504040204" pitchFamily="34" charset="0"/>
                <a:cs typeface="Tahoma" panose="020B0604030504040204" pitchFamily="34" charset="0"/>
              </a:rPr>
              <a:t>Carte 1</a:t>
            </a:r>
            <a:endParaRPr lang="fr-FR" sz="1400" b="1" dirty="0">
              <a:latin typeface="Tahoma" panose="020B0604030504040204" pitchFamily="34" charset="0"/>
              <a:ea typeface="Tahoma" panose="020B0604030504040204" pitchFamily="34" charset="0"/>
              <a:cs typeface="Tahoma" panose="020B0604030504040204" pitchFamily="34" charset="0"/>
            </a:endParaRPr>
          </a:p>
        </p:txBody>
      </p:sp>
      <p:sp>
        <p:nvSpPr>
          <p:cNvPr id="110" name="Oval 14"/>
          <p:cNvSpPr>
            <a:spLocks noChangeArrowheads="1"/>
          </p:cNvSpPr>
          <p:nvPr/>
        </p:nvSpPr>
        <p:spPr bwMode="auto">
          <a:xfrm>
            <a:off x="12848260" y="8883013"/>
            <a:ext cx="1054502" cy="384827"/>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smtClean="0">
                <a:latin typeface="Tahoma" charset="0"/>
              </a:rPr>
              <a:t>Expression et </a:t>
            </a:r>
          </a:p>
          <a:p>
            <a:pPr algn="ctr"/>
            <a:r>
              <a:rPr lang="fr-CA" sz="700" dirty="0" smtClean="0">
                <a:latin typeface="Tahoma" charset="0"/>
              </a:rPr>
              <a:t>régulation des affects</a:t>
            </a:r>
            <a:endParaRPr lang="fr-CA" sz="700" dirty="0">
              <a:latin typeface="Tahoma" charset="0"/>
            </a:endParaRPr>
          </a:p>
        </p:txBody>
      </p:sp>
      <p:cxnSp>
        <p:nvCxnSpPr>
          <p:cNvPr id="111" name="Connecteur droit avec flèche 110"/>
          <p:cNvCxnSpPr>
            <a:stCxn id="8" idx="2"/>
            <a:endCxn id="110" idx="1"/>
          </p:cNvCxnSpPr>
          <p:nvPr/>
        </p:nvCxnSpPr>
        <p:spPr>
          <a:xfrm>
            <a:off x="12028416" y="7118052"/>
            <a:ext cx="974272" cy="182131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24" name="Oval 14"/>
          <p:cNvSpPr>
            <a:spLocks noChangeArrowheads="1"/>
          </p:cNvSpPr>
          <p:nvPr/>
        </p:nvSpPr>
        <p:spPr bwMode="auto">
          <a:xfrm>
            <a:off x="10235614" y="910696"/>
            <a:ext cx="1194594" cy="378203"/>
          </a:xfrm>
          <a:prstGeom prst="ellipse">
            <a:avLst/>
          </a:prstGeom>
          <a:solidFill>
            <a:srgbClr val="FFCC00"/>
          </a:solidFill>
          <a:ln w="9525">
            <a:solidFill>
              <a:schemeClr val="tx1"/>
            </a:solidFill>
            <a:round/>
            <a:headEnd/>
            <a:tailEnd/>
          </a:ln>
        </p:spPr>
        <p:txBody>
          <a:bodyPr wrap="none" lIns="114107" tIns="57054" rIns="114107" bIns="57054" anchor="ctr"/>
          <a:lstStyle/>
          <a:p>
            <a:pPr algn="ctr"/>
            <a:r>
              <a:rPr lang="fr-CA" sz="700" dirty="0" smtClean="0">
                <a:latin typeface="Tahoma" charset="0"/>
              </a:rPr>
              <a:t>Fonctionnement sensoriel</a:t>
            </a:r>
          </a:p>
          <a:p>
            <a:pPr algn="ctr"/>
            <a:r>
              <a:rPr lang="fr-CA" sz="700" dirty="0">
                <a:latin typeface="Tahoma" charset="0"/>
              </a:rPr>
              <a:t>e</a:t>
            </a:r>
            <a:r>
              <a:rPr lang="fr-CA" sz="700" dirty="0" smtClean="0">
                <a:latin typeface="Tahoma" charset="0"/>
              </a:rPr>
              <a:t>t neurocognitif</a:t>
            </a:r>
            <a:endParaRPr lang="fr-CA" sz="700" dirty="0">
              <a:latin typeface="Tahoma" charset="0"/>
            </a:endParaRPr>
          </a:p>
        </p:txBody>
      </p:sp>
      <p:cxnSp>
        <p:nvCxnSpPr>
          <p:cNvPr id="125" name="Connecteur droit avec flèche 124"/>
          <p:cNvCxnSpPr>
            <a:stCxn id="3" idx="0"/>
            <a:endCxn id="124" idx="5"/>
          </p:cNvCxnSpPr>
          <p:nvPr/>
        </p:nvCxnSpPr>
        <p:spPr>
          <a:xfrm flipH="1" flipV="1">
            <a:off x="11255264" y="1233512"/>
            <a:ext cx="749622" cy="1531591"/>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04" name="Rectangle 13"/>
          <p:cNvSpPr>
            <a:spLocks noChangeArrowheads="1"/>
          </p:cNvSpPr>
          <p:nvPr/>
        </p:nvSpPr>
        <p:spPr bwMode="auto">
          <a:xfrm>
            <a:off x="5763561" y="6637275"/>
            <a:ext cx="1333500" cy="578811"/>
          </a:xfrm>
          <a:prstGeom prst="rect">
            <a:avLst/>
          </a:prstGeom>
          <a:solidFill>
            <a:srgbClr val="FFCC00"/>
          </a:solidFill>
          <a:ln w="9525">
            <a:solidFill>
              <a:schemeClr val="tx1"/>
            </a:solidFill>
            <a:miter lim="800000"/>
            <a:headEnd/>
            <a:tailEnd/>
          </a:ln>
        </p:spPr>
        <p:txBody>
          <a:bodyPr wrap="none" lIns="136885" tIns="68443" rIns="136885" bIns="68443" anchor="ctr"/>
          <a:lstStyle/>
          <a:p>
            <a:pPr algn="ctr"/>
            <a:r>
              <a:rPr lang="en-US" sz="900" b="1" dirty="0">
                <a:latin typeface="Tahoma" charset="0"/>
              </a:rPr>
              <a:t> </a:t>
            </a:r>
            <a:r>
              <a:rPr lang="fr-CA" sz="900" b="1" dirty="0" smtClean="0">
                <a:latin typeface="Tahoma" charset="0"/>
              </a:rPr>
              <a:t>Caractéristiques des </a:t>
            </a:r>
          </a:p>
          <a:p>
            <a:pPr algn="ctr"/>
            <a:r>
              <a:rPr lang="fr-CA" sz="900" b="1" dirty="0" smtClean="0">
                <a:latin typeface="Tahoma" charset="0"/>
              </a:rPr>
              <a:t>enfants les plus</a:t>
            </a:r>
          </a:p>
          <a:p>
            <a:pPr algn="ctr"/>
            <a:r>
              <a:rPr lang="fr-CA" sz="900" b="1" dirty="0" smtClean="0">
                <a:latin typeface="Tahoma" charset="0"/>
              </a:rPr>
              <a:t> à risque</a:t>
            </a:r>
            <a:endParaRPr lang="fr-CA" sz="900" b="1" dirty="0">
              <a:latin typeface="Tahoma" charset="0"/>
            </a:endParaRPr>
          </a:p>
        </p:txBody>
      </p:sp>
      <p:sp>
        <p:nvSpPr>
          <p:cNvPr id="107" name="Oval 14"/>
          <p:cNvSpPr>
            <a:spLocks noChangeArrowheads="1"/>
          </p:cNvSpPr>
          <p:nvPr/>
        </p:nvSpPr>
        <p:spPr bwMode="auto">
          <a:xfrm>
            <a:off x="7423989" y="7305822"/>
            <a:ext cx="851917" cy="341333"/>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Jeune </a:t>
            </a:r>
            <a:r>
              <a:rPr lang="fr-CA" sz="700" dirty="0" smtClean="0">
                <a:latin typeface="Tahoma" charset="0"/>
              </a:rPr>
              <a:t>âge de</a:t>
            </a:r>
          </a:p>
          <a:p>
            <a:pPr algn="ctr"/>
            <a:r>
              <a:rPr lang="fr-CA" sz="700" dirty="0" smtClean="0">
                <a:latin typeface="Tahoma" charset="0"/>
              </a:rPr>
              <a:t>l’enfant</a:t>
            </a:r>
            <a:endParaRPr lang="fr-CA" sz="700" dirty="0">
              <a:latin typeface="Tahoma" charset="0"/>
            </a:endParaRPr>
          </a:p>
        </p:txBody>
      </p:sp>
      <p:sp>
        <p:nvSpPr>
          <p:cNvPr id="109" name="Oval 14"/>
          <p:cNvSpPr>
            <a:spLocks noChangeArrowheads="1"/>
          </p:cNvSpPr>
          <p:nvPr/>
        </p:nvSpPr>
        <p:spPr bwMode="auto">
          <a:xfrm>
            <a:off x="4843889" y="8478116"/>
            <a:ext cx="1215073" cy="414376"/>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Problèmes de</a:t>
            </a:r>
          </a:p>
          <a:p>
            <a:pPr algn="ctr"/>
            <a:r>
              <a:rPr lang="fr-CA" sz="700" dirty="0">
                <a:latin typeface="Tahoma" charset="0"/>
              </a:rPr>
              <a:t>santé ou besoins </a:t>
            </a:r>
          </a:p>
          <a:p>
            <a:pPr algn="ctr"/>
            <a:r>
              <a:rPr lang="fr-CA" sz="700" dirty="0">
                <a:latin typeface="Tahoma" charset="0"/>
              </a:rPr>
              <a:t>spéciaux</a:t>
            </a:r>
          </a:p>
        </p:txBody>
      </p:sp>
      <p:sp>
        <p:nvSpPr>
          <p:cNvPr id="112" name="Oval 14"/>
          <p:cNvSpPr>
            <a:spLocks noChangeArrowheads="1"/>
          </p:cNvSpPr>
          <p:nvPr/>
        </p:nvSpPr>
        <p:spPr bwMode="auto">
          <a:xfrm>
            <a:off x="5895958" y="8878346"/>
            <a:ext cx="1037776" cy="360074"/>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Faible poids à la</a:t>
            </a:r>
          </a:p>
          <a:p>
            <a:pPr algn="ctr"/>
            <a:r>
              <a:rPr lang="fr-CA" sz="700" dirty="0">
                <a:latin typeface="Tahoma" charset="0"/>
              </a:rPr>
              <a:t>naissance</a:t>
            </a:r>
          </a:p>
        </p:txBody>
      </p:sp>
      <p:sp>
        <p:nvSpPr>
          <p:cNvPr id="113" name="Oval 14"/>
          <p:cNvSpPr>
            <a:spLocks noChangeArrowheads="1"/>
          </p:cNvSpPr>
          <p:nvPr/>
        </p:nvSpPr>
        <p:spPr bwMode="auto">
          <a:xfrm>
            <a:off x="4328612" y="7795675"/>
            <a:ext cx="1302303" cy="404658"/>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Handicap ou</a:t>
            </a:r>
          </a:p>
          <a:p>
            <a:pPr algn="ctr"/>
            <a:r>
              <a:rPr lang="fr-CA" sz="700" dirty="0">
                <a:latin typeface="Tahoma" charset="0"/>
              </a:rPr>
              <a:t>retard développemental</a:t>
            </a:r>
          </a:p>
        </p:txBody>
      </p:sp>
      <p:sp>
        <p:nvSpPr>
          <p:cNvPr id="116" name="Oval 14"/>
          <p:cNvSpPr>
            <a:spLocks noChangeArrowheads="1"/>
          </p:cNvSpPr>
          <p:nvPr/>
        </p:nvSpPr>
        <p:spPr bwMode="auto">
          <a:xfrm>
            <a:off x="7344080" y="7870156"/>
            <a:ext cx="931826" cy="353692"/>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Prématurité</a:t>
            </a:r>
          </a:p>
        </p:txBody>
      </p:sp>
      <p:sp>
        <p:nvSpPr>
          <p:cNvPr id="120" name="Oval 14"/>
          <p:cNvSpPr>
            <a:spLocks noChangeArrowheads="1"/>
          </p:cNvSpPr>
          <p:nvPr/>
        </p:nvSpPr>
        <p:spPr bwMode="auto">
          <a:xfrm>
            <a:off x="6546505" y="8300339"/>
            <a:ext cx="1211710" cy="458431"/>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Exposé à des </a:t>
            </a:r>
          </a:p>
          <a:p>
            <a:pPr algn="ctr"/>
            <a:r>
              <a:rPr lang="fr-CA" sz="700" dirty="0">
                <a:latin typeface="Tahoma" charset="0"/>
              </a:rPr>
              <a:t>substances toxiques</a:t>
            </a:r>
          </a:p>
          <a:p>
            <a:pPr algn="ctr"/>
            <a:r>
              <a:rPr lang="fr-CA" sz="700" i="1" dirty="0">
                <a:latin typeface="Tahoma" charset="0"/>
              </a:rPr>
              <a:t>in utero</a:t>
            </a:r>
          </a:p>
        </p:txBody>
      </p:sp>
      <p:sp>
        <p:nvSpPr>
          <p:cNvPr id="122" name="Oval 14"/>
          <p:cNvSpPr>
            <a:spLocks noChangeArrowheads="1"/>
          </p:cNvSpPr>
          <p:nvPr/>
        </p:nvSpPr>
        <p:spPr bwMode="auto">
          <a:xfrm>
            <a:off x="4241146" y="7288401"/>
            <a:ext cx="1205486" cy="404658"/>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smtClean="0">
                <a:latin typeface="Tahoma" charset="0"/>
              </a:rPr>
              <a:t>Enfant perçu </a:t>
            </a:r>
          </a:p>
          <a:p>
            <a:pPr algn="ctr"/>
            <a:r>
              <a:rPr lang="fr-CA" sz="700" dirty="0" smtClean="0">
                <a:latin typeface="Tahoma" charset="0"/>
              </a:rPr>
              <a:t>comme exigeant,</a:t>
            </a:r>
          </a:p>
          <a:p>
            <a:pPr algn="ctr"/>
            <a:r>
              <a:rPr lang="fr-CA" sz="700" dirty="0" smtClean="0">
                <a:latin typeface="Tahoma" charset="0"/>
              </a:rPr>
              <a:t>difficile</a:t>
            </a:r>
            <a:endParaRPr lang="fr-CA" sz="700" dirty="0">
              <a:latin typeface="Tahoma" charset="0"/>
            </a:endParaRPr>
          </a:p>
        </p:txBody>
      </p:sp>
      <p:sp>
        <p:nvSpPr>
          <p:cNvPr id="126" name="Rectangle 125"/>
          <p:cNvSpPr/>
          <p:nvPr/>
        </p:nvSpPr>
        <p:spPr>
          <a:xfrm>
            <a:off x="299414" y="877949"/>
            <a:ext cx="3180386" cy="1094848"/>
          </a:xfrm>
          <a:prstGeom prst="rect">
            <a:avLst/>
          </a:prstGeom>
          <a:solidFill>
            <a:srgbClr val="FF0000"/>
          </a:solidFill>
        </p:spPr>
        <p:style>
          <a:lnRef idx="1">
            <a:schemeClr val="accent1"/>
          </a:lnRef>
          <a:fillRef idx="3">
            <a:schemeClr val="accent1"/>
          </a:fillRef>
          <a:effectRef idx="2">
            <a:schemeClr val="accent1"/>
          </a:effectRef>
          <a:fontRef idx="minor">
            <a:schemeClr val="lt1"/>
          </a:fontRef>
        </p:style>
        <p:txBody>
          <a:bodyPr rtlCol="0" anchor="ctr"/>
          <a:lstStyle/>
          <a:p>
            <a:pPr>
              <a:spcAft>
                <a:spcPts val="600"/>
              </a:spcAft>
            </a:pPr>
            <a:r>
              <a:rPr lang="fr-FR" sz="900" b="1" dirty="0" smtClean="0">
                <a:latin typeface="Tahoma" panose="020B0604030504040204" pitchFamily="34" charset="0"/>
                <a:ea typeface="Tahoma" panose="020B0604030504040204" pitchFamily="34" charset="0"/>
                <a:cs typeface="Tahoma" panose="020B0604030504040204" pitchFamily="34" charset="0"/>
              </a:rPr>
              <a:t>Négligence sur le plan physique</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Besoins d’ordre alimentaire</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Besoins d’ordre vestimentaire</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Besoins d’hygiène</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Besoins de logement</a:t>
            </a:r>
          </a:p>
        </p:txBody>
      </p:sp>
      <p:sp>
        <p:nvSpPr>
          <p:cNvPr id="127" name="Rectangle 126"/>
          <p:cNvSpPr/>
          <p:nvPr/>
        </p:nvSpPr>
        <p:spPr>
          <a:xfrm>
            <a:off x="283648" y="2074028"/>
            <a:ext cx="3196152" cy="963404"/>
          </a:xfrm>
          <a:prstGeom prst="rect">
            <a:avLst/>
          </a:prstGeom>
          <a:solidFill>
            <a:srgbClr val="FF0000"/>
          </a:solidFill>
        </p:spPr>
        <p:style>
          <a:lnRef idx="1">
            <a:schemeClr val="accent1"/>
          </a:lnRef>
          <a:fillRef idx="3">
            <a:schemeClr val="accent1"/>
          </a:fillRef>
          <a:effectRef idx="2">
            <a:schemeClr val="accent1"/>
          </a:effectRef>
          <a:fontRef idx="minor">
            <a:schemeClr val="lt1"/>
          </a:fontRef>
        </p:style>
        <p:txBody>
          <a:bodyPr rtlCol="0" anchor="ctr"/>
          <a:lstStyle/>
          <a:p>
            <a:pPr>
              <a:spcAft>
                <a:spcPts val="600"/>
              </a:spcAft>
            </a:pPr>
            <a:r>
              <a:rPr lang="fr-FR" sz="900" b="1" dirty="0" smtClean="0">
                <a:latin typeface="Tahoma" panose="020B0604030504040204" pitchFamily="34" charset="0"/>
                <a:ea typeface="Tahoma" panose="020B0604030504040204" pitchFamily="34" charset="0"/>
                <a:cs typeface="Tahoma" panose="020B0604030504040204" pitchFamily="34" charset="0"/>
              </a:rPr>
              <a:t>Négligence sur le plan de la santé</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Soins pour la santé physique non assurés</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Soins pour la santé mentale non assurés</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Soins pour la santé physique refusés</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Soins pour la santé mentale refusés</a:t>
            </a:r>
            <a:endParaRPr lang="fr-FR" sz="800" b="1" dirty="0">
              <a:latin typeface="Tahoma" panose="020B0604030504040204" pitchFamily="34" charset="0"/>
              <a:ea typeface="Tahoma" panose="020B0604030504040204" pitchFamily="34" charset="0"/>
              <a:cs typeface="Tahoma" panose="020B0604030504040204" pitchFamily="34" charset="0"/>
            </a:endParaRPr>
          </a:p>
        </p:txBody>
      </p:sp>
      <p:sp>
        <p:nvSpPr>
          <p:cNvPr id="128" name="Rectangle 127"/>
          <p:cNvSpPr/>
          <p:nvPr/>
        </p:nvSpPr>
        <p:spPr>
          <a:xfrm>
            <a:off x="265399" y="3095778"/>
            <a:ext cx="3177904" cy="2834924"/>
          </a:xfrm>
          <a:prstGeom prst="rect">
            <a:avLst/>
          </a:prstGeom>
          <a:solidFill>
            <a:srgbClr val="FF0000"/>
          </a:solidFill>
        </p:spPr>
        <p:style>
          <a:lnRef idx="1">
            <a:schemeClr val="accent1"/>
          </a:lnRef>
          <a:fillRef idx="3">
            <a:schemeClr val="accent1"/>
          </a:fillRef>
          <a:effectRef idx="2">
            <a:schemeClr val="accent1"/>
          </a:effectRef>
          <a:fontRef idx="minor">
            <a:schemeClr val="lt1"/>
          </a:fontRef>
        </p:style>
        <p:txBody>
          <a:bodyPr rtlCol="0" anchor="ctr"/>
          <a:lstStyle/>
          <a:p>
            <a:pPr>
              <a:spcAft>
                <a:spcPts val="600"/>
              </a:spcAft>
            </a:pPr>
            <a:r>
              <a:rPr lang="fr-FR" sz="900" b="1" dirty="0" smtClean="0">
                <a:latin typeface="Tahoma" panose="020B0604030504040204" pitchFamily="34" charset="0"/>
                <a:ea typeface="Tahoma" panose="020B0604030504040204" pitchFamily="34" charset="0"/>
                <a:cs typeface="Tahoma" panose="020B0604030504040204" pitchFamily="34" charset="0"/>
              </a:rPr>
              <a:t>Négligence sur le plan éducatif</a:t>
            </a:r>
          </a:p>
          <a:p>
            <a:pPr marL="285750" indent="-285750">
              <a:spcAft>
                <a:spcPts val="300"/>
              </a:spcAft>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Surveillance non appropriée</a:t>
            </a:r>
          </a:p>
          <a:p>
            <a:pPr marL="1442868" lvl="1"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Choix non judicieux au plan du gardiennage</a:t>
            </a:r>
          </a:p>
          <a:p>
            <a:pPr marL="1442868" lvl="1"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Enfant laissé seul</a:t>
            </a:r>
          </a:p>
          <a:p>
            <a:pPr marL="1442868" lvl="1" indent="-285750">
              <a:spcAft>
                <a:spcPts val="300"/>
              </a:spcAft>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Non-respect des durées de gardiennage</a:t>
            </a:r>
          </a:p>
          <a:p>
            <a:pPr marL="285750" indent="-285750">
              <a:spcAft>
                <a:spcPts val="300"/>
              </a:spcAft>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Encadrement non approprié</a:t>
            </a:r>
          </a:p>
          <a:p>
            <a:pPr marL="1442868" lvl="1"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Attitudes parentales non appropriées</a:t>
            </a:r>
          </a:p>
          <a:p>
            <a:pPr marL="1442868" lvl="1"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Tolérance de comportements inappropriés de tiers</a:t>
            </a:r>
          </a:p>
          <a:p>
            <a:pPr marL="1442868" lvl="1" indent="-285750">
              <a:spcAft>
                <a:spcPts val="300"/>
              </a:spcAft>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Réactions non appropriées aux comportements de l’enfant</a:t>
            </a:r>
          </a:p>
          <a:p>
            <a:pPr marL="285750" indent="-285750">
              <a:spcAft>
                <a:spcPts val="300"/>
              </a:spcAft>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Défaut de prendre les moyens pour assurer la scolarisation</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Manque de stimulation de l’enfant</a:t>
            </a:r>
            <a:endParaRPr lang="fr-FR" sz="800" b="1" dirty="0">
              <a:latin typeface="Tahoma" panose="020B0604030504040204" pitchFamily="34" charset="0"/>
              <a:ea typeface="Tahoma" panose="020B0604030504040204" pitchFamily="34" charset="0"/>
              <a:cs typeface="Tahoma" panose="020B0604030504040204" pitchFamily="34" charset="0"/>
            </a:endParaRPr>
          </a:p>
        </p:txBody>
      </p:sp>
      <p:sp>
        <p:nvSpPr>
          <p:cNvPr id="129" name="Rectangle 128"/>
          <p:cNvSpPr/>
          <p:nvPr/>
        </p:nvSpPr>
        <p:spPr>
          <a:xfrm>
            <a:off x="265399" y="6096115"/>
            <a:ext cx="3196153" cy="1596944"/>
          </a:xfrm>
          <a:prstGeom prst="rect">
            <a:avLst/>
          </a:prstGeom>
          <a:solidFill>
            <a:srgbClr val="FF0000"/>
          </a:solidFill>
        </p:spPr>
        <p:style>
          <a:lnRef idx="1">
            <a:schemeClr val="accent1"/>
          </a:lnRef>
          <a:fillRef idx="3">
            <a:schemeClr val="accent1"/>
          </a:fillRef>
          <a:effectRef idx="2">
            <a:schemeClr val="accent1"/>
          </a:effectRef>
          <a:fontRef idx="minor">
            <a:schemeClr val="lt1"/>
          </a:fontRef>
        </p:style>
        <p:txBody>
          <a:bodyPr rtlCol="0" anchor="ctr"/>
          <a:lstStyle/>
          <a:p>
            <a:pPr>
              <a:spcAft>
                <a:spcPts val="600"/>
              </a:spcAft>
            </a:pPr>
            <a:r>
              <a:rPr lang="fr-FR" sz="900" b="1" dirty="0" smtClean="0">
                <a:latin typeface="Tahoma" panose="020B0604030504040204" pitchFamily="34" charset="0"/>
                <a:ea typeface="Tahoma" panose="020B0604030504040204" pitchFamily="34" charset="0"/>
                <a:cs typeface="Tahoma" panose="020B0604030504040204" pitchFamily="34" charset="0"/>
              </a:rPr>
              <a:t>Risque sérieux de négligence (problématique chez le parent ou la personne qui en a la garde)</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Problème de toxicomanie</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Problème de jeu excessif</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Problème d’instabilité</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Problème d’adaptation sociale</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Problème de santé mentale</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Problème de déficience intellectuelle</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Problème de santé physique</a:t>
            </a:r>
          </a:p>
          <a:p>
            <a:pPr marL="285750" indent="-285750">
              <a:buFont typeface="Arial"/>
              <a:buChar char="•"/>
            </a:pPr>
            <a:r>
              <a:rPr lang="fr-FR" sz="800" b="1" dirty="0" smtClean="0">
                <a:latin typeface="Tahoma" panose="020B0604030504040204" pitchFamily="34" charset="0"/>
                <a:ea typeface="Tahoma" panose="020B0604030504040204" pitchFamily="34" charset="0"/>
                <a:cs typeface="Tahoma" panose="020B0604030504040204" pitchFamily="34" charset="0"/>
              </a:rPr>
              <a:t>Antécédents de négligence non résolue</a:t>
            </a:r>
            <a:endParaRPr lang="fr-FR" sz="800" b="1" dirty="0">
              <a:latin typeface="Tahoma" panose="020B0604030504040204" pitchFamily="34" charset="0"/>
              <a:ea typeface="Tahoma" panose="020B0604030504040204" pitchFamily="34" charset="0"/>
              <a:cs typeface="Tahoma" panose="020B0604030504040204" pitchFamily="34" charset="0"/>
            </a:endParaRPr>
          </a:p>
        </p:txBody>
      </p:sp>
      <p:sp>
        <p:nvSpPr>
          <p:cNvPr id="130" name="Rectangle 129"/>
          <p:cNvSpPr/>
          <p:nvPr/>
        </p:nvSpPr>
        <p:spPr>
          <a:xfrm>
            <a:off x="109582" y="728759"/>
            <a:ext cx="3459118" cy="7141398"/>
          </a:xfrm>
          <a:prstGeom prst="rect">
            <a:avLst/>
          </a:prstGeom>
          <a:noFill/>
          <a:ln w="38100" cmpd="sng">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a:p>
        </p:txBody>
      </p:sp>
      <p:cxnSp>
        <p:nvCxnSpPr>
          <p:cNvPr id="134" name="Connecteur droit avec flèche 133"/>
          <p:cNvCxnSpPr>
            <a:stCxn id="104" idx="2"/>
            <a:endCxn id="122" idx="6"/>
          </p:cNvCxnSpPr>
          <p:nvPr/>
        </p:nvCxnSpPr>
        <p:spPr>
          <a:xfrm flipH="1">
            <a:off x="5446632" y="7216086"/>
            <a:ext cx="983679" cy="27464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37" name="Connecteur droit avec flèche 136"/>
          <p:cNvCxnSpPr>
            <a:stCxn id="104" idx="2"/>
            <a:endCxn id="113" idx="6"/>
          </p:cNvCxnSpPr>
          <p:nvPr/>
        </p:nvCxnSpPr>
        <p:spPr>
          <a:xfrm flipH="1">
            <a:off x="5630915" y="7216086"/>
            <a:ext cx="799396" cy="78191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40" name="Connecteur droit avec flèche 139"/>
          <p:cNvCxnSpPr>
            <a:stCxn id="104" idx="2"/>
            <a:endCxn id="109" idx="7"/>
          </p:cNvCxnSpPr>
          <p:nvPr/>
        </p:nvCxnSpPr>
        <p:spPr>
          <a:xfrm flipH="1">
            <a:off x="5881019" y="7216086"/>
            <a:ext cx="549292" cy="132271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43" name="Connecteur droit avec flèche 142"/>
          <p:cNvCxnSpPr>
            <a:stCxn id="104" idx="2"/>
            <a:endCxn id="112" idx="0"/>
          </p:cNvCxnSpPr>
          <p:nvPr/>
        </p:nvCxnSpPr>
        <p:spPr>
          <a:xfrm flipH="1">
            <a:off x="6414846" y="7216086"/>
            <a:ext cx="15465" cy="1662260"/>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46" name="Connecteur droit avec flèche 145"/>
          <p:cNvCxnSpPr>
            <a:stCxn id="104" idx="2"/>
            <a:endCxn id="120" idx="0"/>
          </p:cNvCxnSpPr>
          <p:nvPr/>
        </p:nvCxnSpPr>
        <p:spPr>
          <a:xfrm>
            <a:off x="6430311" y="7216086"/>
            <a:ext cx="722049" cy="108425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49" name="Connecteur droit avec flèche 148"/>
          <p:cNvCxnSpPr>
            <a:stCxn id="104" idx="2"/>
            <a:endCxn id="116" idx="2"/>
          </p:cNvCxnSpPr>
          <p:nvPr/>
        </p:nvCxnSpPr>
        <p:spPr>
          <a:xfrm>
            <a:off x="6430311" y="7216086"/>
            <a:ext cx="913769" cy="83091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52" name="Connecteur droit avec flèche 151"/>
          <p:cNvCxnSpPr>
            <a:stCxn id="104" idx="2"/>
            <a:endCxn id="107" idx="2"/>
          </p:cNvCxnSpPr>
          <p:nvPr/>
        </p:nvCxnSpPr>
        <p:spPr>
          <a:xfrm>
            <a:off x="6430311" y="7216086"/>
            <a:ext cx="993678" cy="26040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55" name="Connecteur droit avec flèche 154"/>
          <p:cNvCxnSpPr>
            <a:stCxn id="104" idx="0"/>
          </p:cNvCxnSpPr>
          <p:nvPr/>
        </p:nvCxnSpPr>
        <p:spPr>
          <a:xfrm flipH="1" flipV="1">
            <a:off x="6414846" y="4745908"/>
            <a:ext cx="15465" cy="1891367"/>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161" name="ZoneTexte 160"/>
          <p:cNvSpPr txBox="1"/>
          <p:nvPr/>
        </p:nvSpPr>
        <p:spPr>
          <a:xfrm>
            <a:off x="4843889" y="9452566"/>
            <a:ext cx="3788284" cy="523210"/>
          </a:xfrm>
          <a:prstGeom prst="rect">
            <a:avLst/>
          </a:prstGeom>
          <a:noFill/>
        </p:spPr>
        <p:txBody>
          <a:bodyPr wrap="square" lIns="91431" tIns="45715" rIns="91431" bIns="45715" rtlCol="0">
            <a:spAutoFit/>
          </a:bodyPr>
          <a:lstStyle/>
          <a:p>
            <a:r>
              <a:rPr lang="fr-FR" sz="1400" b="1" dirty="0" smtClean="0">
                <a:solidFill>
                  <a:srgbClr val="0000FF"/>
                </a:solidFill>
                <a:latin typeface="Tahoma" panose="020B0604030504040204" pitchFamily="34" charset="0"/>
                <a:ea typeface="Tahoma" panose="020B0604030504040204" pitchFamily="34" charset="0"/>
                <a:cs typeface="Tahoma" panose="020B0604030504040204" pitchFamily="34" charset="0"/>
              </a:rPr>
              <a:t>2- Identifier les caractéristiques des</a:t>
            </a:r>
          </a:p>
          <a:p>
            <a:r>
              <a:rPr lang="fr-FR" sz="1400" b="1" dirty="0" smtClean="0">
                <a:solidFill>
                  <a:srgbClr val="0000FF"/>
                </a:solidFill>
                <a:latin typeface="Tahoma" panose="020B0604030504040204" pitchFamily="34" charset="0"/>
                <a:ea typeface="Tahoma" panose="020B0604030504040204" pitchFamily="34" charset="0"/>
                <a:cs typeface="Tahoma" panose="020B0604030504040204" pitchFamily="34" charset="0"/>
              </a:rPr>
              <a:t>Enfants les plus à risque de </a:t>
            </a:r>
            <a:r>
              <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rPr>
              <a:t>négligence</a:t>
            </a:r>
          </a:p>
        </p:txBody>
      </p:sp>
      <p:sp>
        <p:nvSpPr>
          <p:cNvPr id="384" name="ZoneTexte 383"/>
          <p:cNvSpPr txBox="1"/>
          <p:nvPr/>
        </p:nvSpPr>
        <p:spPr>
          <a:xfrm>
            <a:off x="4101446" y="4467680"/>
            <a:ext cx="4357852" cy="230832"/>
          </a:xfrm>
          <a:prstGeom prst="rect">
            <a:avLst/>
          </a:prstGeom>
          <a:noFill/>
        </p:spPr>
        <p:txBody>
          <a:bodyPr wrap="none" rtlCol="0">
            <a:spAutoFit/>
          </a:bodyPr>
          <a:lstStyle/>
          <a:p>
            <a:r>
              <a:rPr lang="fr-FR" sz="900" dirty="0" smtClean="0"/>
              <a:t>Conséquences possibles de la négligence sur l’adaptation et le développement de l’enfant</a:t>
            </a:r>
            <a:endParaRPr lang="fr-FR" sz="900" dirty="0"/>
          </a:p>
        </p:txBody>
      </p:sp>
      <p:sp>
        <p:nvSpPr>
          <p:cNvPr id="387" name="ZoneTexte 386"/>
          <p:cNvSpPr txBox="1"/>
          <p:nvPr/>
        </p:nvSpPr>
        <p:spPr>
          <a:xfrm rot="16200000">
            <a:off x="5264754" y="5482450"/>
            <a:ext cx="1740361" cy="507831"/>
          </a:xfrm>
          <a:prstGeom prst="rect">
            <a:avLst/>
          </a:prstGeom>
          <a:noFill/>
        </p:spPr>
        <p:txBody>
          <a:bodyPr wrap="none" rtlCol="0">
            <a:spAutoFit/>
          </a:bodyPr>
          <a:lstStyle/>
          <a:p>
            <a:r>
              <a:rPr lang="fr-FR" sz="900" dirty="0" smtClean="0"/>
              <a:t>Caractéristiques des enfants qui </a:t>
            </a:r>
          </a:p>
          <a:p>
            <a:r>
              <a:rPr lang="fr-FR" sz="900" dirty="0" smtClean="0"/>
              <a:t>peuvent contribuer à accentuer </a:t>
            </a:r>
          </a:p>
          <a:p>
            <a:r>
              <a:rPr lang="fr-FR" sz="900" dirty="0" smtClean="0"/>
              <a:t>les conséquence de la négligence</a:t>
            </a:r>
            <a:endParaRPr lang="fr-FR" sz="900" dirty="0"/>
          </a:p>
        </p:txBody>
      </p:sp>
    </p:spTree>
    <p:extLst>
      <p:ext uri="{BB962C8B-B14F-4D97-AF65-F5344CB8AC3E}">
        <p14:creationId xmlns:p14="http://schemas.microsoft.com/office/powerpoint/2010/main" val="2854501012"/>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a:spLocks noChangeArrowheads="1"/>
          </p:cNvSpPr>
          <p:nvPr/>
        </p:nvSpPr>
        <p:spPr bwMode="auto">
          <a:xfrm>
            <a:off x="11199326" y="2765103"/>
            <a:ext cx="1611120" cy="650271"/>
          </a:xfrm>
          <a:prstGeom prst="rect">
            <a:avLst/>
          </a:prstGeom>
          <a:noFill/>
          <a:ln w="9525">
            <a:solidFill>
              <a:schemeClr val="tx1"/>
            </a:solidFill>
            <a:miter lim="800000"/>
            <a:headEnd/>
            <a:tailEnd/>
          </a:ln>
        </p:spPr>
        <p:txBody>
          <a:bodyPr wrap="none" lIns="114107" tIns="57054" rIns="114107" bIns="57054" anchor="ctr"/>
          <a:lstStyle/>
          <a:p>
            <a:pPr algn="ctr"/>
            <a:r>
              <a:rPr lang="fr-CA" sz="800" b="1" dirty="0" smtClean="0">
                <a:latin typeface="Tahoma" panose="020B0604030504040204" pitchFamily="34" charset="0"/>
                <a:ea typeface="Tahoma" panose="020B0604030504040204" pitchFamily="34" charset="0"/>
                <a:cs typeface="Tahoma" panose="020B0604030504040204" pitchFamily="34" charset="0"/>
              </a:rPr>
              <a:t>Conséquences </a:t>
            </a:r>
          </a:p>
          <a:p>
            <a:pPr algn="ctr"/>
            <a:r>
              <a:rPr lang="fr-CA" sz="800" b="1" dirty="0">
                <a:latin typeface="Tahoma" panose="020B0604030504040204" pitchFamily="34" charset="0"/>
                <a:ea typeface="Tahoma" panose="020B0604030504040204" pitchFamily="34" charset="0"/>
                <a:cs typeface="Tahoma" panose="020B0604030504040204" pitchFamily="34" charset="0"/>
              </a:rPr>
              <a:t>p</a:t>
            </a:r>
            <a:r>
              <a:rPr lang="fr-CA" sz="800" b="1" dirty="0" smtClean="0">
                <a:latin typeface="Tahoma" panose="020B0604030504040204" pitchFamily="34" charset="0"/>
                <a:ea typeface="Tahoma" panose="020B0604030504040204" pitchFamily="34" charset="0"/>
                <a:cs typeface="Tahoma" panose="020B0604030504040204" pitchFamily="34" charset="0"/>
              </a:rPr>
              <a:t>ossibles sur le plan</a:t>
            </a: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développemental</a:t>
            </a:r>
            <a:endParaRPr lang="fr-CA" sz="800" b="1" dirty="0">
              <a:latin typeface="Tahoma" panose="020B0604030504040204" pitchFamily="34" charset="0"/>
              <a:ea typeface="Tahoma" panose="020B0604030504040204" pitchFamily="34" charset="0"/>
              <a:cs typeface="Tahoma" panose="020B0604030504040204" pitchFamily="34" charset="0"/>
            </a:endParaRPr>
          </a:p>
        </p:txBody>
      </p:sp>
      <p:sp>
        <p:nvSpPr>
          <p:cNvPr id="6" name="Rectangle 2"/>
          <p:cNvSpPr>
            <a:spLocks noChangeArrowheads="1"/>
          </p:cNvSpPr>
          <p:nvPr/>
        </p:nvSpPr>
        <p:spPr bwMode="auto">
          <a:xfrm>
            <a:off x="11246385" y="5350392"/>
            <a:ext cx="1564061" cy="661716"/>
          </a:xfrm>
          <a:prstGeom prst="rect">
            <a:avLst/>
          </a:prstGeom>
          <a:noFill/>
          <a:ln w="9525">
            <a:solidFill>
              <a:schemeClr val="tx1"/>
            </a:solidFill>
            <a:miter lim="800000"/>
            <a:headEnd/>
            <a:tailEnd/>
          </a:ln>
        </p:spPr>
        <p:txBody>
          <a:bodyPr wrap="none" lIns="114107" tIns="57054" rIns="114107" bIns="57054" anchor="ctr"/>
          <a:lstStyle/>
          <a:p>
            <a:pPr algn="ctr"/>
            <a:endParaRPr lang="fr-CA" sz="800" b="1" dirty="0">
              <a:latin typeface="Times New Roman" charset="0"/>
            </a:endParaRP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 Conséquences </a:t>
            </a:r>
          </a:p>
          <a:p>
            <a:pPr algn="ctr"/>
            <a:r>
              <a:rPr lang="fr-CA" sz="800" b="1" dirty="0">
                <a:latin typeface="Tahoma" panose="020B0604030504040204" pitchFamily="34" charset="0"/>
                <a:ea typeface="Tahoma" panose="020B0604030504040204" pitchFamily="34" charset="0"/>
                <a:cs typeface="Tahoma" panose="020B0604030504040204" pitchFamily="34" charset="0"/>
              </a:rPr>
              <a:t>p</a:t>
            </a:r>
            <a:r>
              <a:rPr lang="fr-CA" sz="800" b="1" dirty="0" smtClean="0">
                <a:latin typeface="Tahoma" panose="020B0604030504040204" pitchFamily="34" charset="0"/>
                <a:ea typeface="Tahoma" panose="020B0604030504040204" pitchFamily="34" charset="0"/>
                <a:cs typeface="Tahoma" panose="020B0604030504040204" pitchFamily="34" charset="0"/>
              </a:rPr>
              <a:t>ossibles sur le plan </a:t>
            </a: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de la santé</a:t>
            </a:r>
            <a:r>
              <a:rPr lang="fr-CA" sz="800" b="1" dirty="0">
                <a:latin typeface="Tahoma" panose="020B0604030504040204" pitchFamily="34" charset="0"/>
                <a:ea typeface="Tahoma" panose="020B0604030504040204" pitchFamily="34" charset="0"/>
                <a:cs typeface="Tahoma" panose="020B0604030504040204" pitchFamily="34" charset="0"/>
              </a:rPr>
              <a:t> </a:t>
            </a:r>
            <a:r>
              <a:rPr lang="fr-CA" sz="800" b="1" dirty="0" smtClean="0">
                <a:latin typeface="Tahoma" panose="020B0604030504040204" pitchFamily="34" charset="0"/>
                <a:ea typeface="Tahoma" panose="020B0604030504040204" pitchFamily="34" charset="0"/>
                <a:cs typeface="Tahoma" panose="020B0604030504040204" pitchFamily="34" charset="0"/>
              </a:rPr>
              <a:t>physique </a:t>
            </a:r>
            <a:endParaRPr lang="fr-CA" sz="800" b="1" dirty="0">
              <a:latin typeface="Tahoma" panose="020B0604030504040204" pitchFamily="34" charset="0"/>
              <a:ea typeface="Tahoma" panose="020B0604030504040204" pitchFamily="34" charset="0"/>
              <a:cs typeface="Tahoma" panose="020B0604030504040204" pitchFamily="34" charset="0"/>
            </a:endParaRPr>
          </a:p>
          <a:p>
            <a:pPr algn="ctr"/>
            <a:endParaRPr lang="fr-CA" sz="800" b="1" dirty="0">
              <a:latin typeface="Times New Roman" charset="0"/>
            </a:endParaRPr>
          </a:p>
        </p:txBody>
      </p:sp>
      <p:sp>
        <p:nvSpPr>
          <p:cNvPr id="8" name="Rectangle 2"/>
          <p:cNvSpPr>
            <a:spLocks noChangeArrowheads="1"/>
          </p:cNvSpPr>
          <p:nvPr/>
        </p:nvSpPr>
        <p:spPr bwMode="auto">
          <a:xfrm>
            <a:off x="11246385" y="6425170"/>
            <a:ext cx="1564061" cy="692882"/>
          </a:xfrm>
          <a:prstGeom prst="rect">
            <a:avLst/>
          </a:prstGeom>
          <a:noFill/>
          <a:ln w="9525">
            <a:solidFill>
              <a:schemeClr val="tx1"/>
            </a:solidFill>
            <a:miter lim="800000"/>
            <a:headEnd/>
            <a:tailEnd/>
          </a:ln>
        </p:spPr>
        <p:txBody>
          <a:bodyPr wrap="none" lIns="114107" tIns="57054" rIns="114107" bIns="57054" anchor="ctr"/>
          <a:lstStyle/>
          <a:p>
            <a:pPr algn="ctr"/>
            <a:r>
              <a:rPr lang="fr-CA" sz="800" b="1" dirty="0" smtClean="0">
                <a:latin typeface="Tahoma" panose="020B0604030504040204" pitchFamily="34" charset="0"/>
                <a:ea typeface="Tahoma" panose="020B0604030504040204" pitchFamily="34" charset="0"/>
                <a:cs typeface="Tahoma" panose="020B0604030504040204" pitchFamily="34" charset="0"/>
              </a:rPr>
              <a:t>Conséquences </a:t>
            </a:r>
          </a:p>
          <a:p>
            <a:pPr algn="ctr"/>
            <a:r>
              <a:rPr lang="fr-CA" sz="800" b="1" dirty="0">
                <a:latin typeface="Tahoma" panose="020B0604030504040204" pitchFamily="34" charset="0"/>
                <a:ea typeface="Tahoma" panose="020B0604030504040204" pitchFamily="34" charset="0"/>
                <a:cs typeface="Tahoma" panose="020B0604030504040204" pitchFamily="34" charset="0"/>
              </a:rPr>
              <a:t>p</a:t>
            </a:r>
            <a:r>
              <a:rPr lang="fr-CA" sz="800" b="1" dirty="0" smtClean="0">
                <a:latin typeface="Tahoma" panose="020B0604030504040204" pitchFamily="34" charset="0"/>
                <a:ea typeface="Tahoma" panose="020B0604030504040204" pitchFamily="34" charset="0"/>
                <a:cs typeface="Tahoma" panose="020B0604030504040204" pitchFamily="34" charset="0"/>
              </a:rPr>
              <a:t>ossibles sur le plan de</a:t>
            </a:r>
            <a:endParaRPr lang="fr-CA" sz="800" b="1" dirty="0">
              <a:latin typeface="Tahoma" panose="020B0604030504040204" pitchFamily="34" charset="0"/>
              <a:ea typeface="Tahoma" panose="020B0604030504040204" pitchFamily="34" charset="0"/>
              <a:cs typeface="Tahoma" panose="020B0604030504040204" pitchFamily="34" charset="0"/>
            </a:endParaRP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l’adaptation personnelle</a:t>
            </a: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de l’enfant</a:t>
            </a:r>
            <a:endParaRPr lang="fr-CA" sz="800" b="1" dirty="0">
              <a:latin typeface="Tahoma" panose="020B0604030504040204" pitchFamily="34" charset="0"/>
              <a:ea typeface="Tahoma" panose="020B0604030504040204" pitchFamily="34" charset="0"/>
              <a:cs typeface="Tahoma" panose="020B0604030504040204" pitchFamily="34" charset="0"/>
            </a:endParaRPr>
          </a:p>
        </p:txBody>
      </p:sp>
      <p:cxnSp>
        <p:nvCxnSpPr>
          <p:cNvPr id="9" name="Connecteur droit 8"/>
          <p:cNvCxnSpPr/>
          <p:nvPr/>
        </p:nvCxnSpPr>
        <p:spPr>
          <a:xfrm>
            <a:off x="9236914" y="3091165"/>
            <a:ext cx="41945" cy="3680446"/>
          </a:xfrm>
          <a:prstGeom prst="line">
            <a:avLst/>
          </a:prstGeom>
          <a:ln w="19050" cmpd="sng">
            <a:solidFill>
              <a:srgbClr val="FF0000"/>
            </a:solidFill>
          </a:ln>
        </p:spPr>
        <p:style>
          <a:lnRef idx="2">
            <a:schemeClr val="accent1"/>
          </a:lnRef>
          <a:fillRef idx="0">
            <a:schemeClr val="accent1"/>
          </a:fillRef>
          <a:effectRef idx="1">
            <a:schemeClr val="accent1"/>
          </a:effectRef>
          <a:fontRef idx="minor">
            <a:schemeClr val="tx1"/>
          </a:fontRef>
        </p:style>
      </p:cxnSp>
      <p:cxnSp>
        <p:nvCxnSpPr>
          <p:cNvPr id="10" name="Connecteur droit avec flèche 9"/>
          <p:cNvCxnSpPr>
            <a:endCxn id="3" idx="1"/>
          </p:cNvCxnSpPr>
          <p:nvPr/>
        </p:nvCxnSpPr>
        <p:spPr>
          <a:xfrm>
            <a:off x="9236914" y="3090239"/>
            <a:ext cx="1962412" cy="0"/>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11" name="Connecteur droit avec flèche 10"/>
          <p:cNvCxnSpPr>
            <a:endCxn id="6" idx="1"/>
          </p:cNvCxnSpPr>
          <p:nvPr/>
        </p:nvCxnSpPr>
        <p:spPr>
          <a:xfrm>
            <a:off x="9278859" y="5681250"/>
            <a:ext cx="1967526" cy="0"/>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13" name="Rectangle 2"/>
          <p:cNvSpPr>
            <a:spLocks noChangeArrowheads="1"/>
          </p:cNvSpPr>
          <p:nvPr/>
        </p:nvSpPr>
        <p:spPr bwMode="auto">
          <a:xfrm>
            <a:off x="14001113" y="3537430"/>
            <a:ext cx="1200286" cy="564984"/>
          </a:xfrm>
          <a:prstGeom prst="rect">
            <a:avLst/>
          </a:prstGeom>
          <a:noFill/>
          <a:ln w="9525">
            <a:solidFill>
              <a:schemeClr val="tx1"/>
            </a:solidFill>
            <a:miter lim="800000"/>
            <a:headEnd/>
            <a:tailEnd/>
          </a:ln>
        </p:spPr>
        <p:txBody>
          <a:bodyPr wrap="none" lIns="114107" tIns="57054" rIns="114107" bIns="57054" anchor="ctr"/>
          <a:lstStyle/>
          <a:p>
            <a:pPr algn="ctr"/>
            <a:r>
              <a:rPr lang="fr-CA" sz="800" b="1" dirty="0">
                <a:latin typeface="Tahoma" panose="020B0604030504040204" pitchFamily="34" charset="0"/>
                <a:ea typeface="Tahoma" panose="020B0604030504040204" pitchFamily="34" charset="0"/>
                <a:cs typeface="Tahoma" panose="020B0604030504040204" pitchFamily="34" charset="0"/>
              </a:rPr>
              <a:t>Devenir un parent</a:t>
            </a:r>
          </a:p>
          <a:p>
            <a:pPr algn="ctr"/>
            <a:r>
              <a:rPr lang="fr-CA" sz="800" b="1" dirty="0">
                <a:latin typeface="Tahoma" panose="020B0604030504040204" pitchFamily="34" charset="0"/>
                <a:ea typeface="Tahoma" panose="020B0604030504040204" pitchFamily="34" charset="0"/>
                <a:cs typeface="Tahoma" panose="020B0604030504040204" pitchFamily="34" charset="0"/>
              </a:rPr>
              <a:t>négligent</a:t>
            </a:r>
          </a:p>
        </p:txBody>
      </p:sp>
      <p:cxnSp>
        <p:nvCxnSpPr>
          <p:cNvPr id="48" name="Connecteur droit avec flèche 47"/>
          <p:cNvCxnSpPr>
            <a:endCxn id="13" idx="1"/>
          </p:cNvCxnSpPr>
          <p:nvPr/>
        </p:nvCxnSpPr>
        <p:spPr>
          <a:xfrm>
            <a:off x="9278859" y="3819921"/>
            <a:ext cx="4722254" cy="1"/>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57" name="Connecteur droit avec flèche 56"/>
          <p:cNvCxnSpPr/>
          <p:nvPr/>
        </p:nvCxnSpPr>
        <p:spPr>
          <a:xfrm flipV="1">
            <a:off x="2705100" y="4745908"/>
            <a:ext cx="6531814" cy="36093"/>
          </a:xfrm>
          <a:prstGeom prst="straightConnector1">
            <a:avLst/>
          </a:prstGeom>
          <a:ln w="3810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84" name="ZoneTexte 83"/>
          <p:cNvSpPr txBox="1"/>
          <p:nvPr/>
        </p:nvSpPr>
        <p:spPr>
          <a:xfrm>
            <a:off x="94271" y="169160"/>
            <a:ext cx="10378183" cy="584765"/>
          </a:xfrm>
          <a:prstGeom prst="rect">
            <a:avLst/>
          </a:prstGeom>
          <a:noFill/>
        </p:spPr>
        <p:txBody>
          <a:bodyPr wrap="square" lIns="91431" tIns="45715" rIns="91431" bIns="45715" rtlCol="0">
            <a:spAutoFit/>
          </a:bodyPr>
          <a:lstStyle/>
          <a:p>
            <a:r>
              <a:rPr lang="fr-FR" sz="1600" b="1" dirty="0">
                <a:latin typeface="Tahoma" panose="020B0604030504040204" pitchFamily="34" charset="0"/>
                <a:ea typeface="Tahoma" panose="020B0604030504040204" pitchFamily="34" charset="0"/>
                <a:cs typeface="Tahoma" panose="020B0604030504040204" pitchFamily="34" charset="0"/>
              </a:rPr>
              <a:t>Étape 2: Identifier s’il y a présence ou non de </a:t>
            </a:r>
            <a:r>
              <a:rPr lang="fr-FR" sz="1600" b="1" dirty="0" smtClean="0">
                <a:latin typeface="Tahoma" panose="020B0604030504040204" pitchFamily="34" charset="0"/>
                <a:ea typeface="Tahoma" panose="020B0604030504040204" pitchFamily="34" charset="0"/>
                <a:cs typeface="Tahoma" panose="020B0604030504040204" pitchFamily="34" charset="0"/>
              </a:rPr>
              <a:t>facteurs aggravants </a:t>
            </a:r>
            <a:r>
              <a:rPr lang="fr-FR" sz="1600" b="1" dirty="0">
                <a:latin typeface="Tahoma" panose="020B0604030504040204" pitchFamily="34" charset="0"/>
                <a:ea typeface="Tahoma" panose="020B0604030504040204" pitchFamily="34" charset="0"/>
                <a:cs typeface="Tahoma" panose="020B0604030504040204" pitchFamily="34" charset="0"/>
              </a:rPr>
              <a:t>pouvant contribuer à accentuer</a:t>
            </a:r>
          </a:p>
          <a:p>
            <a:r>
              <a:rPr lang="fr-FR" sz="1600" b="1" dirty="0">
                <a:latin typeface="Tahoma" panose="020B0604030504040204" pitchFamily="34" charset="0"/>
                <a:ea typeface="Tahoma" panose="020B0604030504040204" pitchFamily="34" charset="0"/>
                <a:cs typeface="Tahoma" panose="020B0604030504040204" pitchFamily="34" charset="0"/>
              </a:rPr>
              <a:t>les conséquences de la </a:t>
            </a:r>
            <a:r>
              <a:rPr lang="fr-FR" sz="1600" b="1" dirty="0" smtClean="0">
                <a:latin typeface="Tahoma" panose="020B0604030504040204" pitchFamily="34" charset="0"/>
                <a:ea typeface="Tahoma" panose="020B0604030504040204" pitchFamily="34" charset="0"/>
                <a:cs typeface="Tahoma" panose="020B0604030504040204" pitchFamily="34" charset="0"/>
              </a:rPr>
              <a:t>négligence</a:t>
            </a:r>
            <a:endParaRPr lang="fr-FR" sz="1600" b="1" dirty="0">
              <a:latin typeface="Tahoma" panose="020B0604030504040204" pitchFamily="34" charset="0"/>
              <a:ea typeface="Tahoma" panose="020B0604030504040204" pitchFamily="34" charset="0"/>
              <a:cs typeface="Tahoma" panose="020B0604030504040204" pitchFamily="34" charset="0"/>
            </a:endParaRPr>
          </a:p>
        </p:txBody>
      </p:sp>
      <p:sp>
        <p:nvSpPr>
          <p:cNvPr id="114" name="ZoneTexte 113"/>
          <p:cNvSpPr txBox="1"/>
          <p:nvPr/>
        </p:nvSpPr>
        <p:spPr>
          <a:xfrm>
            <a:off x="14486810" y="169160"/>
            <a:ext cx="927750" cy="307777"/>
          </a:xfrm>
          <a:prstGeom prst="rect">
            <a:avLst/>
          </a:prstGeom>
          <a:noFill/>
          <a:ln w="12700">
            <a:solidFill>
              <a:schemeClr val="tx1"/>
            </a:solidFill>
            <a:prstDash val="solid"/>
          </a:ln>
        </p:spPr>
        <p:txBody>
          <a:bodyPr wrap="square" rtlCol="0">
            <a:spAutoFit/>
          </a:bodyPr>
          <a:lstStyle/>
          <a:p>
            <a:pPr algn="ctr"/>
            <a:r>
              <a:rPr lang="fr-FR" sz="1400" b="1" dirty="0" smtClean="0">
                <a:latin typeface="Tahoma" panose="020B0604030504040204" pitchFamily="34" charset="0"/>
                <a:ea typeface="Tahoma" panose="020B0604030504040204" pitchFamily="34" charset="0"/>
                <a:cs typeface="Tahoma" panose="020B0604030504040204" pitchFamily="34" charset="0"/>
              </a:rPr>
              <a:t>Carte 2</a:t>
            </a:r>
            <a:endParaRPr lang="fr-FR" sz="1400" b="1" dirty="0">
              <a:latin typeface="Tahoma" panose="020B0604030504040204" pitchFamily="34" charset="0"/>
              <a:ea typeface="Tahoma" panose="020B0604030504040204" pitchFamily="34" charset="0"/>
              <a:cs typeface="Tahoma" panose="020B0604030504040204" pitchFamily="34" charset="0"/>
            </a:endParaRPr>
          </a:p>
        </p:txBody>
      </p:sp>
      <p:sp>
        <p:nvSpPr>
          <p:cNvPr id="104" name="Rectangle 13"/>
          <p:cNvSpPr>
            <a:spLocks noChangeArrowheads="1"/>
          </p:cNvSpPr>
          <p:nvPr/>
        </p:nvSpPr>
        <p:spPr bwMode="auto">
          <a:xfrm>
            <a:off x="5763561" y="6637275"/>
            <a:ext cx="1333500" cy="578811"/>
          </a:xfrm>
          <a:prstGeom prst="rect">
            <a:avLst/>
          </a:prstGeom>
          <a:solidFill>
            <a:srgbClr val="FFFFFF"/>
          </a:solidFill>
          <a:ln w="9525">
            <a:solidFill>
              <a:schemeClr val="tx1"/>
            </a:solidFill>
            <a:miter lim="800000"/>
            <a:headEnd/>
            <a:tailEnd/>
          </a:ln>
        </p:spPr>
        <p:txBody>
          <a:bodyPr wrap="none" lIns="136885" tIns="68443" rIns="136885" bIns="68443" anchor="ctr"/>
          <a:lstStyle/>
          <a:p>
            <a:pPr algn="ctr"/>
            <a:r>
              <a:rPr lang="en-US" sz="900" b="1" dirty="0">
                <a:latin typeface="Tahoma" charset="0"/>
              </a:rPr>
              <a:t> </a:t>
            </a:r>
            <a:r>
              <a:rPr lang="fr-CA" sz="900" b="1" dirty="0" smtClean="0">
                <a:latin typeface="Tahoma" charset="0"/>
              </a:rPr>
              <a:t>Caractéristiques des </a:t>
            </a:r>
          </a:p>
          <a:p>
            <a:pPr algn="ctr"/>
            <a:r>
              <a:rPr lang="fr-CA" sz="900" b="1" dirty="0" smtClean="0">
                <a:latin typeface="Tahoma" charset="0"/>
              </a:rPr>
              <a:t>enfants les plus</a:t>
            </a:r>
          </a:p>
          <a:p>
            <a:pPr algn="ctr"/>
            <a:r>
              <a:rPr lang="fr-CA" sz="900" b="1" dirty="0" smtClean="0">
                <a:latin typeface="Tahoma" charset="0"/>
              </a:rPr>
              <a:t> à risque</a:t>
            </a:r>
            <a:endParaRPr lang="fr-CA" sz="900" b="1" dirty="0">
              <a:latin typeface="Tahoma" charset="0"/>
            </a:endParaRPr>
          </a:p>
        </p:txBody>
      </p:sp>
      <p:cxnSp>
        <p:nvCxnSpPr>
          <p:cNvPr id="155" name="Connecteur droit avec flèche 154"/>
          <p:cNvCxnSpPr>
            <a:stCxn id="104" idx="0"/>
          </p:cNvCxnSpPr>
          <p:nvPr/>
        </p:nvCxnSpPr>
        <p:spPr>
          <a:xfrm flipH="1" flipV="1">
            <a:off x="6414846" y="4745908"/>
            <a:ext cx="15465" cy="1891367"/>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99" name="Rectangle 98"/>
          <p:cNvSpPr/>
          <p:nvPr/>
        </p:nvSpPr>
        <p:spPr>
          <a:xfrm>
            <a:off x="244094" y="3825364"/>
            <a:ext cx="2461006" cy="2276063"/>
          </a:xfrm>
          <a:prstGeom prst="rect">
            <a:avLst/>
          </a:prstGeom>
          <a:solidFill>
            <a:srgbClr val="FFFFFF"/>
          </a:solidFill>
          <a:ln>
            <a:solidFill>
              <a:schemeClr val="tx1"/>
            </a:solidFill>
          </a:ln>
        </p:spPr>
        <p:style>
          <a:lnRef idx="1">
            <a:schemeClr val="accent1"/>
          </a:lnRef>
          <a:fillRef idx="3">
            <a:schemeClr val="accent1"/>
          </a:fillRef>
          <a:effectRef idx="2">
            <a:schemeClr val="accent1"/>
          </a:effectRef>
          <a:fontRef idx="minor">
            <a:schemeClr val="lt1"/>
          </a:fontRef>
        </p:style>
        <p:txBody>
          <a:bodyPr lIns="45086" tIns="22543" rIns="45086" bIns="22543" rtlCol="0" anchor="ctr"/>
          <a:lstStyle/>
          <a:p>
            <a:pPr>
              <a:spcAft>
                <a:spcPts val="717"/>
              </a:spcAft>
            </a:pPr>
            <a:endParaRPr lang="fr-FR" sz="1000" b="1" dirty="0">
              <a:latin typeface="Tahoma" panose="020B0604030504040204" pitchFamily="34" charset="0"/>
              <a:ea typeface="Tahoma" panose="020B0604030504040204" pitchFamily="34" charset="0"/>
              <a:cs typeface="Tahoma" panose="020B0604030504040204" pitchFamily="34" charset="0"/>
            </a:endParaRPr>
          </a:p>
          <a:p>
            <a:pPr>
              <a:spcAft>
                <a:spcPts val="600"/>
              </a:spcAft>
            </a:pPr>
            <a:r>
              <a:rPr lang="fr-FR" sz="10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Négligence </a:t>
            </a:r>
            <a:r>
              <a:rPr lang="fr-FR" sz="1000" b="1" dirty="0">
                <a:solidFill>
                  <a:srgbClr val="000000"/>
                </a:solidFill>
                <a:latin typeface="Tahoma" panose="020B0604030504040204" pitchFamily="34" charset="0"/>
                <a:ea typeface="Tahoma" panose="020B0604030504040204" pitchFamily="34" charset="0"/>
                <a:cs typeface="Tahoma" panose="020B0604030504040204" pitchFamily="34" charset="0"/>
              </a:rPr>
              <a:t>sur le plan éducatif</a:t>
            </a:r>
          </a:p>
          <a:p>
            <a:pPr>
              <a:spcAft>
                <a:spcPts val="600"/>
              </a:spcAft>
            </a:pPr>
            <a:endParaRPr lang="fr-FR" sz="1000" b="1" dirty="0" smtClean="0">
              <a:solidFill>
                <a:srgbClr val="000000"/>
              </a:solidFill>
              <a:latin typeface="Tahoma" panose="020B0604030504040204" pitchFamily="34" charset="0"/>
              <a:ea typeface="Tahoma" panose="020B0604030504040204" pitchFamily="34" charset="0"/>
              <a:cs typeface="Tahoma" panose="020B0604030504040204" pitchFamily="34" charset="0"/>
            </a:endParaRPr>
          </a:p>
          <a:p>
            <a:pPr>
              <a:spcAft>
                <a:spcPts val="600"/>
              </a:spcAft>
            </a:pPr>
            <a:r>
              <a:rPr lang="fr-FR" sz="10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Négligence </a:t>
            </a:r>
            <a:r>
              <a:rPr lang="fr-FR" sz="1000" b="1" dirty="0">
                <a:solidFill>
                  <a:srgbClr val="000000"/>
                </a:solidFill>
                <a:latin typeface="Tahoma" panose="020B0604030504040204" pitchFamily="34" charset="0"/>
                <a:ea typeface="Tahoma" panose="020B0604030504040204" pitchFamily="34" charset="0"/>
                <a:cs typeface="Tahoma" panose="020B0604030504040204" pitchFamily="34" charset="0"/>
              </a:rPr>
              <a:t>sur le plan de la </a:t>
            </a:r>
            <a:r>
              <a:rPr lang="fr-FR" sz="10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santé</a:t>
            </a:r>
          </a:p>
          <a:p>
            <a:pPr>
              <a:spcAft>
                <a:spcPts val="600"/>
              </a:spcAft>
            </a:pPr>
            <a:endParaRPr lang="fr-FR" sz="1000" b="1" dirty="0" smtClean="0">
              <a:solidFill>
                <a:srgbClr val="000000"/>
              </a:solidFill>
              <a:latin typeface="Tahoma" panose="020B0604030504040204" pitchFamily="34" charset="0"/>
              <a:ea typeface="Tahoma" panose="020B0604030504040204" pitchFamily="34" charset="0"/>
              <a:cs typeface="Tahoma" panose="020B0604030504040204" pitchFamily="34" charset="0"/>
            </a:endParaRPr>
          </a:p>
          <a:p>
            <a:pPr>
              <a:spcAft>
                <a:spcPts val="600"/>
              </a:spcAft>
            </a:pPr>
            <a:r>
              <a:rPr lang="fr-FR" sz="10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Négligence </a:t>
            </a:r>
            <a:r>
              <a:rPr lang="fr-FR" sz="1000" b="1" dirty="0">
                <a:solidFill>
                  <a:srgbClr val="000000"/>
                </a:solidFill>
                <a:latin typeface="Tahoma" panose="020B0604030504040204" pitchFamily="34" charset="0"/>
                <a:ea typeface="Tahoma" panose="020B0604030504040204" pitchFamily="34" charset="0"/>
                <a:cs typeface="Tahoma" panose="020B0604030504040204" pitchFamily="34" charset="0"/>
              </a:rPr>
              <a:t>sur le plan </a:t>
            </a:r>
            <a:r>
              <a:rPr lang="fr-FR" sz="10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physique</a:t>
            </a:r>
          </a:p>
          <a:p>
            <a:pPr>
              <a:spcAft>
                <a:spcPts val="600"/>
              </a:spcAft>
            </a:pPr>
            <a:endParaRPr lang="fr-FR" sz="1000" b="1"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a:spcAft>
                <a:spcPts val="600"/>
              </a:spcAft>
            </a:pPr>
            <a:r>
              <a:rPr lang="fr-FR" sz="1000" b="1" dirty="0">
                <a:solidFill>
                  <a:srgbClr val="000000"/>
                </a:solidFill>
                <a:latin typeface="Tahoma" panose="020B0604030504040204" pitchFamily="34" charset="0"/>
                <a:ea typeface="Tahoma" panose="020B0604030504040204" pitchFamily="34" charset="0"/>
                <a:cs typeface="Tahoma" panose="020B0604030504040204" pitchFamily="34" charset="0"/>
              </a:rPr>
              <a:t>Risque sérieux de négligence </a:t>
            </a:r>
            <a:r>
              <a:rPr lang="fr-FR" sz="1000" dirty="0">
                <a:solidFill>
                  <a:srgbClr val="000000"/>
                </a:solidFill>
                <a:latin typeface="Tahoma" panose="020B0604030504040204" pitchFamily="34" charset="0"/>
                <a:ea typeface="Tahoma" panose="020B0604030504040204" pitchFamily="34" charset="0"/>
                <a:cs typeface="Tahoma" panose="020B0604030504040204" pitchFamily="34" charset="0"/>
              </a:rPr>
              <a:t>(problématique chez le parent ou la personne qui en a la garde</a:t>
            </a:r>
            <a:r>
              <a:rPr lang="fr-FR" sz="1000" dirty="0" smtClean="0">
                <a:solidFill>
                  <a:srgbClr val="000000"/>
                </a:solidFill>
                <a:latin typeface="Tahoma" panose="020B0604030504040204" pitchFamily="34" charset="0"/>
                <a:ea typeface="Tahoma" panose="020B0604030504040204" pitchFamily="34" charset="0"/>
                <a:cs typeface="Tahoma" panose="020B0604030504040204" pitchFamily="34" charset="0"/>
              </a:rPr>
              <a:t>)</a:t>
            </a:r>
            <a:endParaRPr lang="fr-FR" sz="1000" b="1"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140894" indent="-140894">
              <a:buFont typeface="Arial"/>
              <a:buChar char="•"/>
            </a:pPr>
            <a:endParaRPr lang="fr-FR" sz="1000" dirty="0">
              <a:latin typeface="Tahoma" panose="020B0604030504040204" pitchFamily="34" charset="0"/>
              <a:ea typeface="Tahoma" panose="020B0604030504040204" pitchFamily="34" charset="0"/>
              <a:cs typeface="Tahoma" panose="020B0604030504040204" pitchFamily="34" charset="0"/>
            </a:endParaRPr>
          </a:p>
        </p:txBody>
      </p:sp>
      <p:sp>
        <p:nvSpPr>
          <p:cNvPr id="101" name="Rectangle 23"/>
          <p:cNvSpPr>
            <a:spLocks noChangeArrowheads="1"/>
          </p:cNvSpPr>
          <p:nvPr/>
        </p:nvSpPr>
        <p:spPr bwMode="auto">
          <a:xfrm>
            <a:off x="5410506" y="3230045"/>
            <a:ext cx="1019805" cy="589876"/>
          </a:xfrm>
          <a:prstGeom prst="rect">
            <a:avLst/>
          </a:prstGeom>
          <a:solidFill>
            <a:srgbClr val="FF0000"/>
          </a:solidFill>
          <a:ln w="9525">
            <a:solidFill>
              <a:schemeClr val="tx1"/>
            </a:solidFill>
            <a:miter lim="800000"/>
            <a:headEnd/>
            <a:tailEnd/>
          </a:ln>
        </p:spPr>
        <p:txBody>
          <a:bodyPr wrap="none" lIns="114107" tIns="57054" rIns="114107" bIns="57054" anchor="ctr"/>
          <a:lstStyle/>
          <a:p>
            <a:pPr algn="ctr"/>
            <a:r>
              <a:rPr lang="fr-CA" sz="800" b="1" dirty="0" smtClean="0">
                <a:solidFill>
                  <a:schemeClr val="bg1"/>
                </a:solidFill>
                <a:latin typeface="Tahoma" charset="0"/>
              </a:rPr>
              <a:t>Présence d’autres </a:t>
            </a:r>
            <a:endParaRPr lang="fr-CA" sz="800" b="1" dirty="0">
              <a:solidFill>
                <a:schemeClr val="bg1"/>
              </a:solidFill>
              <a:latin typeface="Tahoma" charset="0"/>
            </a:endParaRPr>
          </a:p>
          <a:p>
            <a:pPr algn="ctr"/>
            <a:r>
              <a:rPr lang="fr-CA" sz="800" b="1" dirty="0">
                <a:solidFill>
                  <a:schemeClr val="bg1"/>
                </a:solidFill>
                <a:latin typeface="Tahoma" charset="0"/>
              </a:rPr>
              <a:t>mauvais</a:t>
            </a:r>
          </a:p>
          <a:p>
            <a:pPr algn="ctr"/>
            <a:r>
              <a:rPr lang="fr-CA" sz="800" b="1" dirty="0">
                <a:solidFill>
                  <a:schemeClr val="bg1"/>
                </a:solidFill>
                <a:latin typeface="Tahoma" charset="0"/>
              </a:rPr>
              <a:t> traitements</a:t>
            </a:r>
          </a:p>
        </p:txBody>
      </p:sp>
      <p:sp>
        <p:nvSpPr>
          <p:cNvPr id="102" name="Rectangle 23"/>
          <p:cNvSpPr>
            <a:spLocks noChangeArrowheads="1"/>
          </p:cNvSpPr>
          <p:nvPr/>
        </p:nvSpPr>
        <p:spPr bwMode="auto">
          <a:xfrm>
            <a:off x="6587159" y="3233482"/>
            <a:ext cx="1008072" cy="611811"/>
          </a:xfrm>
          <a:prstGeom prst="rect">
            <a:avLst/>
          </a:prstGeom>
          <a:solidFill>
            <a:srgbClr val="FF0000"/>
          </a:solidFill>
          <a:ln w="9525">
            <a:solidFill>
              <a:schemeClr val="tx1"/>
            </a:solidFill>
            <a:miter lim="800000"/>
            <a:headEnd/>
            <a:tailEnd/>
          </a:ln>
        </p:spPr>
        <p:txBody>
          <a:bodyPr wrap="none" lIns="114107" tIns="57054" rIns="114107" bIns="57054" anchor="ctr"/>
          <a:lstStyle/>
          <a:p>
            <a:pPr algn="ctr"/>
            <a:r>
              <a:rPr lang="fr-CA" sz="800" b="1" dirty="0">
                <a:solidFill>
                  <a:schemeClr val="bg1"/>
                </a:solidFill>
                <a:latin typeface="Tahoma" charset="0"/>
              </a:rPr>
              <a:t>Durée prolongée </a:t>
            </a:r>
          </a:p>
          <a:p>
            <a:pPr algn="ctr"/>
            <a:r>
              <a:rPr lang="fr-CA" sz="800" b="1" dirty="0">
                <a:solidFill>
                  <a:schemeClr val="bg1"/>
                </a:solidFill>
                <a:latin typeface="Tahoma" charset="0"/>
              </a:rPr>
              <a:t> de la négligence</a:t>
            </a:r>
          </a:p>
        </p:txBody>
      </p:sp>
      <p:sp>
        <p:nvSpPr>
          <p:cNvPr id="103" name="Oval 14"/>
          <p:cNvSpPr>
            <a:spLocks noChangeArrowheads="1"/>
          </p:cNvSpPr>
          <p:nvPr/>
        </p:nvSpPr>
        <p:spPr bwMode="auto">
          <a:xfrm>
            <a:off x="6825943" y="2104538"/>
            <a:ext cx="783510" cy="542804"/>
          </a:xfrm>
          <a:prstGeom prst="ellipse">
            <a:avLst/>
          </a:prstGeom>
          <a:solidFill>
            <a:srgbClr val="FF0000"/>
          </a:solidFill>
          <a:ln w="9525">
            <a:solidFill>
              <a:schemeClr val="tx1"/>
            </a:solidFill>
            <a:round/>
            <a:headEnd/>
            <a:tailEnd/>
          </a:ln>
        </p:spPr>
        <p:txBody>
          <a:bodyPr wrap="none" lIns="114107" tIns="57054" rIns="114107" bIns="57054" anchor="ctr"/>
          <a:lstStyle/>
          <a:p>
            <a:pPr algn="ctr"/>
            <a:r>
              <a:rPr lang="fr-CA" sz="800" dirty="0">
                <a:solidFill>
                  <a:schemeClr val="bg1"/>
                </a:solidFill>
                <a:latin typeface="Tahoma" charset="0"/>
              </a:rPr>
              <a:t>Abus</a:t>
            </a:r>
          </a:p>
          <a:p>
            <a:pPr algn="ctr"/>
            <a:r>
              <a:rPr lang="fr-CA" sz="800" dirty="0">
                <a:solidFill>
                  <a:schemeClr val="bg1"/>
                </a:solidFill>
                <a:latin typeface="Tahoma" charset="0"/>
              </a:rPr>
              <a:t>physiques</a:t>
            </a:r>
          </a:p>
        </p:txBody>
      </p:sp>
      <p:sp>
        <p:nvSpPr>
          <p:cNvPr id="108" name="Oval 14"/>
          <p:cNvSpPr>
            <a:spLocks noChangeArrowheads="1"/>
          </p:cNvSpPr>
          <p:nvPr/>
        </p:nvSpPr>
        <p:spPr bwMode="auto">
          <a:xfrm>
            <a:off x="5336563" y="1322546"/>
            <a:ext cx="800326" cy="484036"/>
          </a:xfrm>
          <a:prstGeom prst="ellipse">
            <a:avLst/>
          </a:prstGeom>
          <a:solidFill>
            <a:srgbClr val="FF0000"/>
          </a:solidFill>
          <a:ln w="9525">
            <a:solidFill>
              <a:schemeClr val="tx1"/>
            </a:solidFill>
            <a:round/>
            <a:headEnd/>
            <a:tailEnd/>
          </a:ln>
        </p:spPr>
        <p:txBody>
          <a:bodyPr wrap="none" lIns="114107" tIns="57054" rIns="114107" bIns="57054" anchor="ctr"/>
          <a:lstStyle/>
          <a:p>
            <a:pPr algn="ctr"/>
            <a:r>
              <a:rPr lang="fr-CA" sz="800" dirty="0">
                <a:solidFill>
                  <a:schemeClr val="bg1"/>
                </a:solidFill>
                <a:latin typeface="Tahoma" charset="0"/>
              </a:rPr>
              <a:t>Abus</a:t>
            </a:r>
          </a:p>
          <a:p>
            <a:pPr algn="ctr"/>
            <a:r>
              <a:rPr lang="fr-CA" sz="800" dirty="0">
                <a:solidFill>
                  <a:schemeClr val="bg1"/>
                </a:solidFill>
                <a:latin typeface="Tahoma" charset="0"/>
              </a:rPr>
              <a:t>sexuels</a:t>
            </a:r>
          </a:p>
        </p:txBody>
      </p:sp>
      <p:sp>
        <p:nvSpPr>
          <p:cNvPr id="115" name="Oval 14"/>
          <p:cNvSpPr>
            <a:spLocks noChangeArrowheads="1"/>
          </p:cNvSpPr>
          <p:nvPr/>
        </p:nvSpPr>
        <p:spPr bwMode="auto">
          <a:xfrm>
            <a:off x="6226994" y="1411671"/>
            <a:ext cx="1124794" cy="596103"/>
          </a:xfrm>
          <a:prstGeom prst="ellipse">
            <a:avLst/>
          </a:prstGeom>
          <a:solidFill>
            <a:srgbClr val="FF0000"/>
          </a:solidFill>
          <a:ln w="9525">
            <a:solidFill>
              <a:schemeClr val="tx1"/>
            </a:solidFill>
            <a:round/>
            <a:headEnd/>
            <a:tailEnd/>
          </a:ln>
        </p:spPr>
        <p:txBody>
          <a:bodyPr wrap="none" lIns="114107" tIns="57054" rIns="114107" bIns="57054" anchor="ctr"/>
          <a:lstStyle/>
          <a:p>
            <a:pPr algn="ctr"/>
            <a:r>
              <a:rPr lang="fr-CA" sz="800" dirty="0">
                <a:solidFill>
                  <a:schemeClr val="bg1"/>
                </a:solidFill>
                <a:latin typeface="Tahoma" charset="0"/>
              </a:rPr>
              <a:t>Mauvais </a:t>
            </a:r>
          </a:p>
          <a:p>
            <a:pPr algn="ctr"/>
            <a:r>
              <a:rPr lang="fr-CA" sz="800" dirty="0">
                <a:solidFill>
                  <a:schemeClr val="bg1"/>
                </a:solidFill>
                <a:latin typeface="Tahoma" charset="0"/>
              </a:rPr>
              <a:t>traitements</a:t>
            </a:r>
          </a:p>
          <a:p>
            <a:pPr algn="ctr"/>
            <a:r>
              <a:rPr lang="fr-CA" sz="800" dirty="0">
                <a:solidFill>
                  <a:schemeClr val="bg1"/>
                </a:solidFill>
                <a:latin typeface="Tahoma" charset="0"/>
              </a:rPr>
              <a:t>psychologiques</a:t>
            </a:r>
          </a:p>
        </p:txBody>
      </p:sp>
      <p:cxnSp>
        <p:nvCxnSpPr>
          <p:cNvPr id="117" name="Connecteur droit avec flèche 116"/>
          <p:cNvCxnSpPr>
            <a:stCxn id="101" idx="0"/>
            <a:endCxn id="103" idx="3"/>
          </p:cNvCxnSpPr>
          <p:nvPr/>
        </p:nvCxnSpPr>
        <p:spPr>
          <a:xfrm flipV="1">
            <a:off x="5920409" y="2567850"/>
            <a:ext cx="1020276" cy="662195"/>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18" name="Connecteur droit avec flèche 117"/>
          <p:cNvCxnSpPr>
            <a:stCxn id="101" idx="0"/>
            <a:endCxn id="108" idx="4"/>
          </p:cNvCxnSpPr>
          <p:nvPr/>
        </p:nvCxnSpPr>
        <p:spPr>
          <a:xfrm flipH="1" flipV="1">
            <a:off x="5736726" y="1806582"/>
            <a:ext cx="183683" cy="142346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19" name="Connecteur droit avec flèche 118"/>
          <p:cNvCxnSpPr>
            <a:stCxn id="101" idx="0"/>
            <a:endCxn id="115" idx="4"/>
          </p:cNvCxnSpPr>
          <p:nvPr/>
        </p:nvCxnSpPr>
        <p:spPr>
          <a:xfrm flipV="1">
            <a:off x="5920409" y="2007774"/>
            <a:ext cx="868982" cy="1222271"/>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21" name="Rectangle 23"/>
          <p:cNvSpPr>
            <a:spLocks noChangeArrowheads="1"/>
          </p:cNvSpPr>
          <p:nvPr/>
        </p:nvSpPr>
        <p:spPr bwMode="auto">
          <a:xfrm>
            <a:off x="4435180" y="3233482"/>
            <a:ext cx="901383" cy="586440"/>
          </a:xfrm>
          <a:prstGeom prst="rect">
            <a:avLst/>
          </a:prstGeom>
          <a:solidFill>
            <a:srgbClr val="FF0000"/>
          </a:solidFill>
          <a:ln w="9525">
            <a:solidFill>
              <a:schemeClr val="tx1"/>
            </a:solidFill>
            <a:miter lim="800000"/>
            <a:headEnd/>
            <a:tailEnd/>
          </a:ln>
        </p:spPr>
        <p:txBody>
          <a:bodyPr wrap="none" lIns="114107" tIns="57054" rIns="114107" bIns="57054" anchor="ctr"/>
          <a:lstStyle/>
          <a:p>
            <a:pPr algn="ctr"/>
            <a:r>
              <a:rPr lang="fr-CA" sz="800" b="1" dirty="0">
                <a:solidFill>
                  <a:schemeClr val="bg1"/>
                </a:solidFill>
                <a:latin typeface="Tahoma" charset="0"/>
              </a:rPr>
              <a:t>Cumul de </a:t>
            </a:r>
          </a:p>
          <a:p>
            <a:pPr algn="ctr"/>
            <a:r>
              <a:rPr lang="fr-CA" sz="800" b="1" dirty="0">
                <a:solidFill>
                  <a:schemeClr val="bg1"/>
                </a:solidFill>
                <a:latin typeface="Tahoma" charset="0"/>
              </a:rPr>
              <a:t>facteurs</a:t>
            </a:r>
          </a:p>
          <a:p>
            <a:pPr algn="ctr"/>
            <a:r>
              <a:rPr lang="fr-CA" sz="800" b="1" dirty="0">
                <a:solidFill>
                  <a:schemeClr val="bg1"/>
                </a:solidFill>
                <a:latin typeface="Tahoma" charset="0"/>
              </a:rPr>
              <a:t>de </a:t>
            </a:r>
            <a:r>
              <a:rPr lang="fr-CA" sz="800" b="1" dirty="0" smtClean="0">
                <a:solidFill>
                  <a:schemeClr val="bg1"/>
                </a:solidFill>
                <a:latin typeface="Tahoma" charset="0"/>
              </a:rPr>
              <a:t>risque</a:t>
            </a:r>
          </a:p>
          <a:p>
            <a:pPr algn="ctr"/>
            <a:r>
              <a:rPr lang="fr-CA" sz="800" b="1" dirty="0" smtClean="0">
                <a:solidFill>
                  <a:schemeClr val="bg1"/>
                </a:solidFill>
                <a:latin typeface="Tahoma" charset="0"/>
              </a:rPr>
              <a:t>familiaux</a:t>
            </a:r>
            <a:endParaRPr lang="fr-CA" sz="800" b="1" dirty="0">
              <a:solidFill>
                <a:schemeClr val="bg1"/>
              </a:solidFill>
              <a:latin typeface="Tahoma" charset="0"/>
            </a:endParaRPr>
          </a:p>
        </p:txBody>
      </p:sp>
      <p:sp>
        <p:nvSpPr>
          <p:cNvPr id="123" name="Oval 14"/>
          <p:cNvSpPr>
            <a:spLocks noChangeArrowheads="1"/>
          </p:cNvSpPr>
          <p:nvPr/>
        </p:nvSpPr>
        <p:spPr bwMode="auto">
          <a:xfrm>
            <a:off x="4609792" y="1860214"/>
            <a:ext cx="1022441" cy="685853"/>
          </a:xfrm>
          <a:prstGeom prst="ellipse">
            <a:avLst/>
          </a:prstGeom>
          <a:solidFill>
            <a:srgbClr val="FF0000"/>
          </a:solidFill>
          <a:ln w="9525">
            <a:solidFill>
              <a:schemeClr val="tx1"/>
            </a:solidFill>
            <a:round/>
            <a:headEnd/>
            <a:tailEnd/>
          </a:ln>
        </p:spPr>
        <p:txBody>
          <a:bodyPr wrap="none" lIns="114107" tIns="57054" rIns="114107" bIns="57054" anchor="ctr"/>
          <a:lstStyle/>
          <a:p>
            <a:pPr algn="ctr"/>
            <a:r>
              <a:rPr lang="fr-CA" sz="800" dirty="0">
                <a:solidFill>
                  <a:schemeClr val="bg1"/>
                </a:solidFill>
                <a:latin typeface="Tahoma" charset="0"/>
              </a:rPr>
              <a:t>Exposition à </a:t>
            </a:r>
          </a:p>
          <a:p>
            <a:pPr algn="ctr"/>
            <a:r>
              <a:rPr lang="fr-CA" sz="800" dirty="0">
                <a:solidFill>
                  <a:schemeClr val="bg1"/>
                </a:solidFill>
                <a:latin typeface="Tahoma" charset="0"/>
              </a:rPr>
              <a:t>la violence</a:t>
            </a:r>
          </a:p>
          <a:p>
            <a:pPr algn="ctr"/>
            <a:r>
              <a:rPr lang="fr-CA" sz="800" dirty="0">
                <a:solidFill>
                  <a:schemeClr val="bg1"/>
                </a:solidFill>
                <a:latin typeface="Tahoma" charset="0"/>
              </a:rPr>
              <a:t>conjugale</a:t>
            </a:r>
          </a:p>
        </p:txBody>
      </p:sp>
      <p:cxnSp>
        <p:nvCxnSpPr>
          <p:cNvPr id="131" name="Connecteur droit avec flèche 130"/>
          <p:cNvCxnSpPr>
            <a:stCxn id="101" idx="0"/>
            <a:endCxn id="123" idx="4"/>
          </p:cNvCxnSpPr>
          <p:nvPr/>
        </p:nvCxnSpPr>
        <p:spPr>
          <a:xfrm flipH="1" flipV="1">
            <a:off x="5121013" y="2546067"/>
            <a:ext cx="799396" cy="68397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32" name="Rectangle 23"/>
          <p:cNvSpPr>
            <a:spLocks noChangeArrowheads="1"/>
          </p:cNvSpPr>
          <p:nvPr/>
        </p:nvSpPr>
        <p:spPr bwMode="auto">
          <a:xfrm>
            <a:off x="7689713" y="3233482"/>
            <a:ext cx="1008072" cy="611811"/>
          </a:xfrm>
          <a:prstGeom prst="rect">
            <a:avLst/>
          </a:prstGeom>
          <a:solidFill>
            <a:srgbClr val="FF0000"/>
          </a:solidFill>
          <a:ln w="9525">
            <a:solidFill>
              <a:schemeClr val="tx1"/>
            </a:solidFill>
            <a:miter lim="800000"/>
            <a:headEnd/>
            <a:tailEnd/>
          </a:ln>
        </p:spPr>
        <p:txBody>
          <a:bodyPr wrap="none" lIns="114107" tIns="57054" rIns="114107" bIns="57054" anchor="ctr"/>
          <a:lstStyle/>
          <a:p>
            <a:pPr algn="ctr"/>
            <a:r>
              <a:rPr lang="fr-CA" sz="800" b="1" dirty="0" smtClean="0">
                <a:solidFill>
                  <a:schemeClr val="bg1"/>
                </a:solidFill>
                <a:latin typeface="Tahoma" charset="0"/>
              </a:rPr>
              <a:t>Sévérité des </a:t>
            </a:r>
          </a:p>
          <a:p>
            <a:pPr algn="ctr"/>
            <a:r>
              <a:rPr lang="fr-CA" sz="800" b="1" dirty="0">
                <a:solidFill>
                  <a:schemeClr val="bg1"/>
                </a:solidFill>
                <a:latin typeface="Tahoma" charset="0"/>
              </a:rPr>
              <a:t>c</a:t>
            </a:r>
            <a:r>
              <a:rPr lang="fr-CA" sz="800" b="1" dirty="0" smtClean="0">
                <a:solidFill>
                  <a:schemeClr val="bg1"/>
                </a:solidFill>
                <a:latin typeface="Tahoma" charset="0"/>
              </a:rPr>
              <a:t>onduites</a:t>
            </a:r>
          </a:p>
          <a:p>
            <a:pPr algn="ctr"/>
            <a:r>
              <a:rPr lang="fr-CA" sz="800" b="1" dirty="0" smtClean="0">
                <a:solidFill>
                  <a:schemeClr val="bg1"/>
                </a:solidFill>
                <a:latin typeface="Tahoma" charset="0"/>
              </a:rPr>
              <a:t>négligentes</a:t>
            </a:r>
            <a:endParaRPr lang="fr-CA" sz="800" b="1" dirty="0">
              <a:solidFill>
                <a:schemeClr val="bg1"/>
              </a:solidFill>
              <a:latin typeface="Tahoma" charset="0"/>
            </a:endParaRPr>
          </a:p>
        </p:txBody>
      </p:sp>
      <p:sp>
        <p:nvSpPr>
          <p:cNvPr id="135" name="ZoneTexte 134"/>
          <p:cNvSpPr txBox="1"/>
          <p:nvPr/>
        </p:nvSpPr>
        <p:spPr>
          <a:xfrm>
            <a:off x="3891067" y="922501"/>
            <a:ext cx="3744988" cy="307766"/>
          </a:xfrm>
          <a:prstGeom prst="rect">
            <a:avLst/>
          </a:prstGeom>
          <a:noFill/>
        </p:spPr>
        <p:txBody>
          <a:bodyPr wrap="square" lIns="91431" tIns="45715" rIns="91431" bIns="45715" rtlCol="0">
            <a:spAutoFit/>
          </a:bodyPr>
          <a:lstStyle/>
          <a:p>
            <a:pPr algn="ctr"/>
            <a:r>
              <a:rPr lang="fr-FR" sz="1400" b="1" dirty="0" smtClean="0">
                <a:solidFill>
                  <a:srgbClr val="0000FF"/>
                </a:solidFill>
                <a:latin typeface="Tahoma" panose="020B0604030504040204" pitchFamily="34" charset="0"/>
                <a:ea typeface="Tahoma" panose="020B0604030504040204" pitchFamily="34" charset="0"/>
                <a:cs typeface="Tahoma" panose="020B0604030504040204" pitchFamily="34" charset="0"/>
              </a:rPr>
              <a:t>Identifier les facteurs aggravants</a:t>
            </a:r>
            <a:endPar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endParaRPr>
          </a:p>
        </p:txBody>
      </p:sp>
      <p:sp>
        <p:nvSpPr>
          <p:cNvPr id="141" name="Rectangle 13"/>
          <p:cNvSpPr>
            <a:spLocks noChangeArrowheads="1"/>
          </p:cNvSpPr>
          <p:nvPr/>
        </p:nvSpPr>
        <p:spPr bwMode="auto">
          <a:xfrm>
            <a:off x="3185798" y="3233482"/>
            <a:ext cx="1036590" cy="586440"/>
          </a:xfrm>
          <a:prstGeom prst="rect">
            <a:avLst/>
          </a:prstGeom>
          <a:solidFill>
            <a:srgbClr val="FFCC00"/>
          </a:solidFill>
          <a:ln w="9525">
            <a:solidFill>
              <a:schemeClr val="tx1"/>
            </a:solidFill>
            <a:miter lim="800000"/>
            <a:headEnd/>
            <a:tailEnd/>
          </a:ln>
        </p:spPr>
        <p:txBody>
          <a:bodyPr wrap="none" lIns="136885" tIns="68443" rIns="136885" bIns="68443" anchor="ctr"/>
          <a:lstStyle/>
          <a:p>
            <a:pPr algn="ctr"/>
            <a:r>
              <a:rPr lang="en-US" sz="900" b="1" dirty="0">
                <a:latin typeface="Tahoma" charset="0"/>
              </a:rPr>
              <a:t> </a:t>
            </a:r>
            <a:r>
              <a:rPr lang="en-US" sz="900" b="1" dirty="0" err="1" smtClean="0">
                <a:latin typeface="Tahoma" charset="0"/>
              </a:rPr>
              <a:t>Facteurs</a:t>
            </a:r>
            <a:r>
              <a:rPr lang="en-US" sz="900" b="1" dirty="0" smtClean="0">
                <a:latin typeface="Tahoma" charset="0"/>
              </a:rPr>
              <a:t> de</a:t>
            </a:r>
          </a:p>
          <a:p>
            <a:pPr algn="ctr"/>
            <a:r>
              <a:rPr lang="en-US" sz="900" b="1" dirty="0" err="1">
                <a:latin typeface="Tahoma" charset="0"/>
              </a:rPr>
              <a:t>r</a:t>
            </a:r>
            <a:r>
              <a:rPr lang="en-US" sz="900" b="1" dirty="0" err="1" smtClean="0">
                <a:latin typeface="Tahoma" charset="0"/>
              </a:rPr>
              <a:t>isque</a:t>
            </a:r>
            <a:r>
              <a:rPr lang="en-US" sz="900" b="1" dirty="0" smtClean="0">
                <a:latin typeface="Tahoma" charset="0"/>
              </a:rPr>
              <a:t> chez</a:t>
            </a:r>
          </a:p>
          <a:p>
            <a:pPr algn="ctr"/>
            <a:r>
              <a:rPr lang="en-US" sz="900" b="1" dirty="0" err="1">
                <a:latin typeface="Tahoma" charset="0"/>
              </a:rPr>
              <a:t>l</a:t>
            </a:r>
            <a:r>
              <a:rPr lang="en-US" sz="900" b="1" dirty="0" err="1" smtClean="0">
                <a:latin typeface="Tahoma" charset="0"/>
              </a:rPr>
              <a:t>’enfant</a:t>
            </a:r>
            <a:endParaRPr lang="fr-CA" sz="900" b="1" dirty="0">
              <a:latin typeface="Tahoma" charset="0"/>
            </a:endParaRPr>
          </a:p>
        </p:txBody>
      </p:sp>
      <p:sp>
        <p:nvSpPr>
          <p:cNvPr id="142" name="Oval 14"/>
          <p:cNvSpPr>
            <a:spLocks noChangeArrowheads="1"/>
          </p:cNvSpPr>
          <p:nvPr/>
        </p:nvSpPr>
        <p:spPr bwMode="auto">
          <a:xfrm>
            <a:off x="1377569" y="2558980"/>
            <a:ext cx="1205486" cy="404658"/>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smtClean="0">
                <a:latin typeface="Tahoma" charset="0"/>
              </a:rPr>
              <a:t>Jeune âge de </a:t>
            </a:r>
          </a:p>
          <a:p>
            <a:pPr algn="ctr"/>
            <a:r>
              <a:rPr lang="fr-CA" sz="700" dirty="0">
                <a:latin typeface="Tahoma" charset="0"/>
              </a:rPr>
              <a:t>l</a:t>
            </a:r>
            <a:r>
              <a:rPr lang="fr-CA" sz="700" dirty="0" smtClean="0">
                <a:latin typeface="Tahoma" charset="0"/>
              </a:rPr>
              <a:t>’enfant</a:t>
            </a:r>
            <a:endParaRPr lang="fr-CA" sz="700" dirty="0">
              <a:latin typeface="Tahoma" charset="0"/>
            </a:endParaRPr>
          </a:p>
        </p:txBody>
      </p:sp>
      <p:sp>
        <p:nvSpPr>
          <p:cNvPr id="144" name="Oval 14"/>
          <p:cNvSpPr>
            <a:spLocks noChangeArrowheads="1"/>
          </p:cNvSpPr>
          <p:nvPr/>
        </p:nvSpPr>
        <p:spPr bwMode="auto">
          <a:xfrm>
            <a:off x="1980312" y="1873044"/>
            <a:ext cx="1205486" cy="404658"/>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smtClean="0">
                <a:latin typeface="Tahoma" charset="0"/>
              </a:rPr>
              <a:t>Histoire d’alcoolisation</a:t>
            </a:r>
          </a:p>
          <a:p>
            <a:pPr algn="ctr"/>
            <a:r>
              <a:rPr lang="fr-CA" sz="700" dirty="0" err="1">
                <a:latin typeface="Tahoma" charset="0"/>
              </a:rPr>
              <a:t>f</a:t>
            </a:r>
            <a:r>
              <a:rPr lang="fr-CA" sz="700" dirty="0" err="1" smtClean="0">
                <a:latin typeface="Tahoma" charset="0"/>
              </a:rPr>
              <a:t>oetale</a:t>
            </a:r>
            <a:endParaRPr lang="fr-CA" sz="700" dirty="0">
              <a:latin typeface="Tahoma" charset="0"/>
            </a:endParaRPr>
          </a:p>
        </p:txBody>
      </p:sp>
      <p:sp>
        <p:nvSpPr>
          <p:cNvPr id="145" name="Oval 14"/>
          <p:cNvSpPr>
            <a:spLocks noChangeArrowheads="1"/>
          </p:cNvSpPr>
          <p:nvPr/>
        </p:nvSpPr>
        <p:spPr bwMode="auto">
          <a:xfrm>
            <a:off x="3236598" y="1567544"/>
            <a:ext cx="1205486" cy="536994"/>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smtClean="0">
                <a:latin typeface="Tahoma" charset="0"/>
              </a:rPr>
              <a:t>Test de toxicologie</a:t>
            </a:r>
          </a:p>
          <a:p>
            <a:pPr algn="ctr"/>
            <a:r>
              <a:rPr lang="fr-CA" sz="700" dirty="0">
                <a:latin typeface="Tahoma" charset="0"/>
              </a:rPr>
              <a:t>p</a:t>
            </a:r>
            <a:r>
              <a:rPr lang="fr-CA" sz="700" dirty="0" smtClean="0">
                <a:latin typeface="Tahoma" charset="0"/>
              </a:rPr>
              <a:t>ositif à la naissance</a:t>
            </a:r>
          </a:p>
          <a:p>
            <a:pPr algn="ctr"/>
            <a:r>
              <a:rPr lang="fr-CA" sz="700" dirty="0">
                <a:latin typeface="Tahoma" charset="0"/>
              </a:rPr>
              <a:t>d</a:t>
            </a:r>
            <a:r>
              <a:rPr lang="fr-CA" sz="700" dirty="0" smtClean="0">
                <a:latin typeface="Tahoma" charset="0"/>
              </a:rPr>
              <a:t>e l’enfant</a:t>
            </a:r>
            <a:endParaRPr lang="fr-CA" sz="700" dirty="0">
              <a:latin typeface="Tahoma" charset="0"/>
            </a:endParaRPr>
          </a:p>
        </p:txBody>
      </p:sp>
      <p:cxnSp>
        <p:nvCxnSpPr>
          <p:cNvPr id="147" name="Connecteur droit avec flèche 146"/>
          <p:cNvCxnSpPr>
            <a:stCxn id="141" idx="0"/>
            <a:endCxn id="145" idx="4"/>
          </p:cNvCxnSpPr>
          <p:nvPr/>
        </p:nvCxnSpPr>
        <p:spPr>
          <a:xfrm flipV="1">
            <a:off x="3704093" y="2104538"/>
            <a:ext cx="135248" cy="112894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50" name="Connecteur droit avec flèche 149"/>
          <p:cNvCxnSpPr>
            <a:stCxn id="141" idx="0"/>
            <a:endCxn id="144" idx="5"/>
          </p:cNvCxnSpPr>
          <p:nvPr/>
        </p:nvCxnSpPr>
        <p:spPr>
          <a:xfrm flipH="1" flipV="1">
            <a:off x="3009259" y="2218441"/>
            <a:ext cx="694834" cy="1015041"/>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53" name="Connecteur droit avec flèche 152"/>
          <p:cNvCxnSpPr>
            <a:stCxn id="141" idx="0"/>
            <a:endCxn id="142" idx="6"/>
          </p:cNvCxnSpPr>
          <p:nvPr/>
        </p:nvCxnSpPr>
        <p:spPr>
          <a:xfrm flipH="1" flipV="1">
            <a:off x="2583055" y="2761309"/>
            <a:ext cx="1121038" cy="47217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58" name="Connecteur droit avec flèche 157"/>
          <p:cNvCxnSpPr>
            <a:stCxn id="141" idx="2"/>
          </p:cNvCxnSpPr>
          <p:nvPr/>
        </p:nvCxnSpPr>
        <p:spPr>
          <a:xfrm>
            <a:off x="3704093" y="3819922"/>
            <a:ext cx="0" cy="919289"/>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162" name="Connecteur droit avec flèche 161"/>
          <p:cNvCxnSpPr/>
          <p:nvPr/>
        </p:nvCxnSpPr>
        <p:spPr>
          <a:xfrm>
            <a:off x="4852282" y="3826619"/>
            <a:ext cx="0" cy="919289"/>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163" name="Connecteur droit avec flèche 162"/>
          <p:cNvCxnSpPr/>
          <p:nvPr/>
        </p:nvCxnSpPr>
        <p:spPr>
          <a:xfrm>
            <a:off x="5921291" y="3826619"/>
            <a:ext cx="0" cy="919289"/>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164" name="Connecteur droit avec flèche 163"/>
          <p:cNvCxnSpPr/>
          <p:nvPr/>
        </p:nvCxnSpPr>
        <p:spPr>
          <a:xfrm>
            <a:off x="7139801" y="3845293"/>
            <a:ext cx="0" cy="919289"/>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165" name="Connecteur droit avec flèche 164"/>
          <p:cNvCxnSpPr/>
          <p:nvPr/>
        </p:nvCxnSpPr>
        <p:spPr>
          <a:xfrm>
            <a:off x="8168501" y="3845293"/>
            <a:ext cx="0" cy="919289"/>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166" name="Rectangle 48"/>
          <p:cNvSpPr>
            <a:spLocks noChangeArrowheads="1"/>
          </p:cNvSpPr>
          <p:nvPr/>
        </p:nvSpPr>
        <p:spPr bwMode="auto">
          <a:xfrm>
            <a:off x="1502110" y="6775493"/>
            <a:ext cx="1405158" cy="745186"/>
          </a:xfrm>
          <a:prstGeom prst="rect">
            <a:avLst/>
          </a:prstGeom>
          <a:solidFill>
            <a:srgbClr val="FFFFFF"/>
          </a:solidFill>
          <a:ln w="9525">
            <a:solidFill>
              <a:schemeClr val="tx1"/>
            </a:solidFill>
            <a:miter lim="800000"/>
            <a:headEnd/>
            <a:tailEnd/>
          </a:ln>
        </p:spPr>
        <p:txBody>
          <a:bodyPr wrap="none" lIns="136885" tIns="68443" rIns="136885" bIns="68443" anchor="ctr"/>
          <a:lstStyle/>
          <a:p>
            <a:pPr algn="ctr"/>
            <a:r>
              <a:rPr lang="fr-CA" sz="800" b="1" dirty="0">
                <a:solidFill>
                  <a:srgbClr val="000000"/>
                </a:solidFill>
                <a:latin typeface="Tahoma" charset="0"/>
              </a:rPr>
              <a:t>Chronicité de</a:t>
            </a:r>
          </a:p>
          <a:p>
            <a:pPr algn="ctr"/>
            <a:r>
              <a:rPr lang="fr-CA" sz="800" b="1" dirty="0">
                <a:solidFill>
                  <a:srgbClr val="000000"/>
                </a:solidFill>
                <a:latin typeface="Tahoma" charset="0"/>
              </a:rPr>
              <a:t>la négligence du</a:t>
            </a:r>
          </a:p>
          <a:p>
            <a:pPr algn="ctr"/>
            <a:r>
              <a:rPr lang="fr-CA" sz="800" b="1" dirty="0">
                <a:solidFill>
                  <a:srgbClr val="000000"/>
                </a:solidFill>
                <a:latin typeface="Tahoma" charset="0"/>
              </a:rPr>
              <a:t>ou des parents</a:t>
            </a:r>
          </a:p>
          <a:p>
            <a:pPr algn="ctr"/>
            <a:r>
              <a:rPr lang="fr-CA" sz="800" b="1" dirty="0">
                <a:solidFill>
                  <a:srgbClr val="000000"/>
                </a:solidFill>
                <a:latin typeface="Tahoma" charset="0"/>
              </a:rPr>
              <a:t>avec </a:t>
            </a:r>
            <a:r>
              <a:rPr lang="fr-CA" sz="800" b="1" dirty="0" smtClean="0">
                <a:solidFill>
                  <a:srgbClr val="000000"/>
                </a:solidFill>
                <a:latin typeface="Tahoma" charset="0"/>
              </a:rPr>
              <a:t>d’autres enfants</a:t>
            </a:r>
            <a:endParaRPr lang="fr-CA" sz="800" b="1" dirty="0">
              <a:solidFill>
                <a:srgbClr val="000000"/>
              </a:solidFill>
              <a:latin typeface="Tahoma" charset="0"/>
            </a:endParaRPr>
          </a:p>
        </p:txBody>
      </p:sp>
      <p:sp>
        <p:nvSpPr>
          <p:cNvPr id="167" name="Line 68"/>
          <p:cNvSpPr>
            <a:spLocks noChangeShapeType="1"/>
          </p:cNvSpPr>
          <p:nvPr/>
        </p:nvSpPr>
        <p:spPr bwMode="auto">
          <a:xfrm flipV="1">
            <a:off x="648215" y="6641182"/>
            <a:ext cx="1573772" cy="0"/>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p>
        </p:txBody>
      </p:sp>
      <p:sp>
        <p:nvSpPr>
          <p:cNvPr id="168" name="Rectangle 48"/>
          <p:cNvSpPr>
            <a:spLocks noChangeArrowheads="1"/>
          </p:cNvSpPr>
          <p:nvPr/>
        </p:nvSpPr>
        <p:spPr bwMode="auto">
          <a:xfrm>
            <a:off x="116567" y="6763712"/>
            <a:ext cx="1261002" cy="745186"/>
          </a:xfrm>
          <a:prstGeom prst="rect">
            <a:avLst/>
          </a:prstGeom>
          <a:solidFill>
            <a:srgbClr val="FFFFFF"/>
          </a:solidFill>
          <a:ln w="9525">
            <a:solidFill>
              <a:schemeClr val="tx1"/>
            </a:solidFill>
            <a:miter lim="800000"/>
            <a:headEnd/>
            <a:tailEnd/>
          </a:ln>
        </p:spPr>
        <p:txBody>
          <a:bodyPr wrap="none" lIns="136885" tIns="68443" rIns="136885" bIns="68443" anchor="ctr"/>
          <a:lstStyle/>
          <a:p>
            <a:pPr algn="ctr"/>
            <a:r>
              <a:rPr lang="fr-CA" sz="800" b="1" dirty="0">
                <a:solidFill>
                  <a:srgbClr val="000000"/>
                </a:solidFill>
                <a:latin typeface="Tahoma" charset="0"/>
              </a:rPr>
              <a:t>Récurrence des </a:t>
            </a:r>
          </a:p>
          <a:p>
            <a:pPr algn="ctr"/>
            <a:r>
              <a:rPr lang="fr-CA" sz="800" b="1" dirty="0">
                <a:solidFill>
                  <a:srgbClr val="000000"/>
                </a:solidFill>
                <a:latin typeface="Tahoma" charset="0"/>
              </a:rPr>
              <a:t>signalements</a:t>
            </a:r>
          </a:p>
        </p:txBody>
      </p:sp>
      <p:sp>
        <p:nvSpPr>
          <p:cNvPr id="169" name="Line 67"/>
          <p:cNvSpPr>
            <a:spLocks noChangeShapeType="1"/>
          </p:cNvSpPr>
          <p:nvPr/>
        </p:nvSpPr>
        <p:spPr bwMode="auto">
          <a:xfrm flipH="1" flipV="1">
            <a:off x="645984" y="6640983"/>
            <a:ext cx="1" cy="118765"/>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p>
        </p:txBody>
      </p:sp>
      <p:sp>
        <p:nvSpPr>
          <p:cNvPr id="170" name="Line 67"/>
          <p:cNvSpPr>
            <a:spLocks noChangeShapeType="1"/>
          </p:cNvSpPr>
          <p:nvPr/>
        </p:nvSpPr>
        <p:spPr bwMode="auto">
          <a:xfrm flipH="1" flipV="1">
            <a:off x="2220769" y="6647323"/>
            <a:ext cx="0" cy="125960"/>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p>
        </p:txBody>
      </p:sp>
      <p:sp>
        <p:nvSpPr>
          <p:cNvPr id="171" name="ZoneTexte 170"/>
          <p:cNvSpPr txBox="1"/>
          <p:nvPr/>
        </p:nvSpPr>
        <p:spPr>
          <a:xfrm>
            <a:off x="731490" y="6386792"/>
            <a:ext cx="1743497" cy="208502"/>
          </a:xfrm>
          <a:prstGeom prst="rect">
            <a:avLst/>
          </a:prstGeom>
          <a:noFill/>
        </p:spPr>
        <p:txBody>
          <a:bodyPr wrap="square" lIns="54085" tIns="27043" rIns="54085" bIns="27043" rtlCol="0">
            <a:spAutoFit/>
          </a:bodyPr>
          <a:lstStyle/>
          <a:p>
            <a:r>
              <a:rPr lang="fr-FR" sz="1000" dirty="0">
                <a:latin typeface="Tahoma" panose="020B0604030504040204" pitchFamily="34" charset="0"/>
                <a:ea typeface="Tahoma" panose="020B0604030504040204" pitchFamily="34" charset="0"/>
                <a:cs typeface="Tahoma" panose="020B0604030504040204" pitchFamily="34" charset="0"/>
              </a:rPr>
              <a:t>Histoire de négligence</a:t>
            </a:r>
          </a:p>
        </p:txBody>
      </p:sp>
      <p:sp>
        <p:nvSpPr>
          <p:cNvPr id="126" name="ZoneTexte 125"/>
          <p:cNvSpPr txBox="1"/>
          <p:nvPr/>
        </p:nvSpPr>
        <p:spPr>
          <a:xfrm>
            <a:off x="2829769" y="4782001"/>
            <a:ext cx="6388099" cy="208502"/>
          </a:xfrm>
          <a:prstGeom prst="rect">
            <a:avLst/>
          </a:prstGeom>
          <a:noFill/>
        </p:spPr>
        <p:txBody>
          <a:bodyPr wrap="square" lIns="54085" tIns="27043" rIns="54085" bIns="27043" rtlCol="0">
            <a:spAutoFit/>
          </a:bodyPr>
          <a:lstStyle/>
          <a:p>
            <a:r>
              <a:rPr lang="fr-FR" sz="1000" dirty="0" smtClean="0">
                <a:latin typeface="Tahoma" panose="020B0604030504040204" pitchFamily="34" charset="0"/>
                <a:ea typeface="Tahoma" panose="020B0604030504040204" pitchFamily="34" charset="0"/>
                <a:cs typeface="Tahoma" panose="020B0604030504040204" pitchFamily="34" charset="0"/>
              </a:rPr>
              <a:t>Ce différents facteurs aggravants peuvent contribuer à accentuer les conséquences de la négligence sur l’enfant</a:t>
            </a:r>
            <a:endParaRPr lang="fr-FR" sz="1000" dirty="0">
              <a:latin typeface="Tahoma" panose="020B0604030504040204" pitchFamily="34" charset="0"/>
              <a:ea typeface="Tahoma" panose="020B0604030504040204" pitchFamily="34" charset="0"/>
              <a:cs typeface="Tahoma" panose="020B0604030504040204" pitchFamily="34" charset="0"/>
            </a:endParaRPr>
          </a:p>
        </p:txBody>
      </p:sp>
      <p:cxnSp>
        <p:nvCxnSpPr>
          <p:cNvPr id="127" name="Connecteur droit avec flèche 126"/>
          <p:cNvCxnSpPr/>
          <p:nvPr/>
        </p:nvCxnSpPr>
        <p:spPr>
          <a:xfrm>
            <a:off x="9287738" y="6751398"/>
            <a:ext cx="1967526" cy="0"/>
          </a:xfrm>
          <a:prstGeom prst="straightConnector1">
            <a:avLst/>
          </a:prstGeom>
          <a:ln w="19050"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2057116725"/>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2"/>
          <p:cNvSpPr>
            <a:spLocks noChangeArrowheads="1"/>
          </p:cNvSpPr>
          <p:nvPr/>
        </p:nvSpPr>
        <p:spPr bwMode="auto">
          <a:xfrm>
            <a:off x="39755" y="154863"/>
            <a:ext cx="976245" cy="2489868"/>
          </a:xfrm>
          <a:prstGeom prst="rect">
            <a:avLst/>
          </a:prstGeom>
          <a:solidFill>
            <a:srgbClr val="FFD319"/>
          </a:solidFill>
          <a:ln w="9525">
            <a:solidFill>
              <a:schemeClr val="tx1"/>
            </a:solidFill>
            <a:miter lim="800000"/>
            <a:headEnd/>
            <a:tailEnd/>
          </a:ln>
        </p:spPr>
        <p:txBody>
          <a:bodyPr wrap="none" lIns="136885" tIns="68443" rIns="136885" bIns="68443" anchor="ctr"/>
          <a:lstStyle/>
          <a:p>
            <a:pPr algn="ctr"/>
            <a:r>
              <a:rPr lang="fr-CA" sz="800" b="1" dirty="0" smtClean="0">
                <a:latin typeface="Tahoma" panose="020B0604030504040204" pitchFamily="34" charset="0"/>
                <a:ea typeface="Tahoma" panose="020B0604030504040204" pitchFamily="34" charset="0"/>
                <a:cs typeface="Tahoma" panose="020B0604030504040204" pitchFamily="34" charset="0"/>
              </a:rPr>
              <a:t> Vulnérabilités </a:t>
            </a: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de l’enfant</a:t>
            </a:r>
          </a:p>
          <a:p>
            <a:pPr algn="ctr"/>
            <a:r>
              <a:rPr lang="fr-CA" sz="800" dirty="0" smtClean="0">
                <a:latin typeface="Tahoma" panose="020B0604030504040204" pitchFamily="34" charset="0"/>
                <a:ea typeface="Tahoma" panose="020B0604030504040204" pitchFamily="34" charset="0"/>
                <a:cs typeface="Tahoma" panose="020B0604030504040204" pitchFamily="34" charset="0"/>
              </a:rPr>
              <a:t>(</a:t>
            </a:r>
            <a:r>
              <a:rPr lang="fr-CA" sz="800" dirty="0" err="1" smtClean="0">
                <a:latin typeface="Tahoma" panose="020B0604030504040204" pitchFamily="34" charset="0"/>
                <a:ea typeface="Tahoma" panose="020B0604030504040204" pitchFamily="34" charset="0"/>
                <a:cs typeface="Tahoma" panose="020B0604030504040204" pitchFamily="34" charset="0"/>
              </a:rPr>
              <a:t>Ontosystème</a:t>
            </a:r>
            <a:r>
              <a:rPr lang="fr-CA" sz="800" dirty="0" smtClean="0">
                <a:latin typeface="Tahoma" panose="020B0604030504040204" pitchFamily="34" charset="0"/>
                <a:ea typeface="Tahoma" panose="020B0604030504040204" pitchFamily="34" charset="0"/>
                <a:cs typeface="Tahoma" panose="020B0604030504040204" pitchFamily="34" charset="0"/>
              </a:rPr>
              <a:t>)</a:t>
            </a:r>
            <a:endParaRPr lang="fr-CA" sz="800" dirty="0">
              <a:latin typeface="Tahoma" panose="020B0604030504040204" pitchFamily="34" charset="0"/>
              <a:ea typeface="Tahoma" panose="020B0604030504040204" pitchFamily="34" charset="0"/>
              <a:cs typeface="Tahoma" panose="020B0604030504040204" pitchFamily="34" charset="0"/>
            </a:endParaRPr>
          </a:p>
        </p:txBody>
      </p:sp>
      <p:sp>
        <p:nvSpPr>
          <p:cNvPr id="22530" name="Rectangle 3"/>
          <p:cNvSpPr>
            <a:spLocks noChangeArrowheads="1"/>
          </p:cNvSpPr>
          <p:nvPr/>
        </p:nvSpPr>
        <p:spPr bwMode="auto">
          <a:xfrm>
            <a:off x="39755" y="8675800"/>
            <a:ext cx="976245" cy="995583"/>
          </a:xfrm>
          <a:prstGeom prst="rect">
            <a:avLst/>
          </a:prstGeom>
          <a:solidFill>
            <a:srgbClr val="95B3D7"/>
          </a:solidFill>
          <a:ln w="9525">
            <a:solidFill>
              <a:schemeClr val="tx1"/>
            </a:solidFill>
            <a:miter lim="800000"/>
            <a:headEnd/>
            <a:tailEnd/>
          </a:ln>
        </p:spPr>
        <p:txBody>
          <a:bodyPr wrap="none" lIns="136885" tIns="68443" rIns="136885" bIns="68443" anchor="ctr"/>
          <a:lstStyle/>
          <a:p>
            <a:pPr algn="ctr"/>
            <a:r>
              <a:rPr lang="fr-CA"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Histoire des </a:t>
            </a:r>
          </a:p>
          <a:p>
            <a:pPr algn="ctr"/>
            <a:r>
              <a:rPr lang="fr-CA" sz="800" b="1" dirty="0">
                <a:solidFill>
                  <a:srgbClr val="000000"/>
                </a:solidFill>
                <a:latin typeface="Tahoma" panose="020B0604030504040204" pitchFamily="34" charset="0"/>
                <a:ea typeface="Tahoma" panose="020B0604030504040204" pitchFamily="34" charset="0"/>
                <a:cs typeface="Tahoma" panose="020B0604030504040204" pitchFamily="34" charset="0"/>
              </a:rPr>
              <a:t>p</a:t>
            </a:r>
            <a:r>
              <a:rPr lang="fr-CA"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arents</a:t>
            </a:r>
          </a:p>
          <a:p>
            <a:pPr algn="ctr"/>
            <a:r>
              <a:rPr lang="fr-CA" sz="800" dirty="0" smtClean="0">
                <a:solidFill>
                  <a:srgbClr val="000000"/>
                </a:solidFill>
                <a:latin typeface="Tahoma" panose="020B0604030504040204" pitchFamily="34" charset="0"/>
                <a:ea typeface="Tahoma" panose="020B0604030504040204" pitchFamily="34" charset="0"/>
                <a:cs typeface="Tahoma" panose="020B0604030504040204" pitchFamily="34" charset="0"/>
              </a:rPr>
              <a:t>(</a:t>
            </a:r>
            <a:r>
              <a:rPr lang="fr-CA" sz="800" dirty="0" err="1" smtClean="0">
                <a:solidFill>
                  <a:srgbClr val="000000"/>
                </a:solidFill>
                <a:latin typeface="Tahoma" panose="020B0604030504040204" pitchFamily="34" charset="0"/>
                <a:ea typeface="Tahoma" panose="020B0604030504040204" pitchFamily="34" charset="0"/>
                <a:cs typeface="Tahoma" panose="020B0604030504040204" pitchFamily="34" charset="0"/>
              </a:rPr>
              <a:t>Chronosystème</a:t>
            </a:r>
            <a:r>
              <a:rPr lang="fr-CA" sz="800" dirty="0" smtClean="0">
                <a:solidFill>
                  <a:srgbClr val="000000"/>
                </a:solidFill>
                <a:latin typeface="Tahoma" panose="020B0604030504040204" pitchFamily="34" charset="0"/>
                <a:ea typeface="Tahoma" panose="020B0604030504040204" pitchFamily="34" charset="0"/>
                <a:cs typeface="Tahoma" panose="020B0604030504040204" pitchFamily="34" charset="0"/>
              </a:rPr>
              <a:t>)</a:t>
            </a:r>
            <a:endParaRPr lang="fr-CA" sz="800"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22531" name="Line 4"/>
          <p:cNvSpPr>
            <a:spLocks noChangeShapeType="1"/>
          </p:cNvSpPr>
          <p:nvPr/>
        </p:nvSpPr>
        <p:spPr bwMode="auto">
          <a:xfrm flipV="1">
            <a:off x="1551784" y="9832483"/>
            <a:ext cx="13535990" cy="9306"/>
          </a:xfrm>
          <a:prstGeom prst="line">
            <a:avLst/>
          </a:prstGeom>
          <a:noFill/>
          <a:ln w="57150" cmpd="sng">
            <a:solidFill>
              <a:schemeClr val="tx1"/>
            </a:solidFill>
            <a:round/>
            <a:headEnd/>
            <a:tailEnd type="triangle" w="med" len="med"/>
          </a:ln>
          <a:extLst>
            <a:ext uri="{909E8E84-426E-40dd-AFC4-6F175D3DCCD1}">
              <a14:hiddenFill xmlns:a14="http://schemas.microsoft.com/office/drawing/2010/main">
                <a:noFill/>
              </a14:hiddenFill>
            </a:ext>
          </a:extLst>
        </p:spPr>
        <p:txBody>
          <a:bodyPr lIns="136885" tIns="68443" rIns="136885" bIns="68443"/>
          <a:lstStyle/>
          <a:p>
            <a:endParaRPr lang="fr-FR"/>
          </a:p>
        </p:txBody>
      </p:sp>
      <p:sp>
        <p:nvSpPr>
          <p:cNvPr id="22532" name="Rectangle 5"/>
          <p:cNvSpPr>
            <a:spLocks noChangeArrowheads="1"/>
          </p:cNvSpPr>
          <p:nvPr/>
        </p:nvSpPr>
        <p:spPr bwMode="auto">
          <a:xfrm>
            <a:off x="39755" y="2780633"/>
            <a:ext cx="976245" cy="2889854"/>
          </a:xfrm>
          <a:prstGeom prst="rect">
            <a:avLst/>
          </a:prstGeom>
          <a:solidFill>
            <a:srgbClr val="FF6600"/>
          </a:solidFill>
          <a:ln w="9525">
            <a:solidFill>
              <a:schemeClr val="tx1"/>
            </a:solidFill>
            <a:miter lim="800000"/>
            <a:headEnd/>
            <a:tailEnd/>
          </a:ln>
        </p:spPr>
        <p:txBody>
          <a:bodyPr wrap="none" lIns="136885" tIns="68443" rIns="136885" bIns="68443" anchor="ctr"/>
          <a:lstStyle/>
          <a:p>
            <a:pPr algn="ctr"/>
            <a:r>
              <a:rPr lang="fr-CA"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Vulnérabilités </a:t>
            </a:r>
          </a:p>
          <a:p>
            <a:pPr algn="ctr"/>
            <a:r>
              <a:rPr lang="fr-CA" sz="800" b="1" dirty="0">
                <a:solidFill>
                  <a:srgbClr val="000000"/>
                </a:solidFill>
                <a:latin typeface="Tahoma" panose="020B0604030504040204" pitchFamily="34" charset="0"/>
                <a:ea typeface="Tahoma" panose="020B0604030504040204" pitchFamily="34" charset="0"/>
                <a:cs typeface="Tahoma" panose="020B0604030504040204" pitchFamily="34" charset="0"/>
              </a:rPr>
              <a:t>d</a:t>
            </a:r>
            <a:r>
              <a:rPr lang="fr-CA"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es parents</a:t>
            </a:r>
          </a:p>
          <a:p>
            <a:pPr algn="ctr"/>
            <a:r>
              <a:rPr lang="fr-CA" sz="800" b="1" dirty="0">
                <a:solidFill>
                  <a:srgbClr val="000000"/>
                </a:solidFill>
                <a:latin typeface="Tahoma" panose="020B0604030504040204" pitchFamily="34" charset="0"/>
                <a:ea typeface="Tahoma" panose="020B0604030504040204" pitchFamily="34" charset="0"/>
                <a:cs typeface="Tahoma" panose="020B0604030504040204" pitchFamily="34" charset="0"/>
              </a:rPr>
              <a:t>e</a:t>
            </a:r>
            <a:r>
              <a:rPr lang="fr-CA"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t de la famille</a:t>
            </a:r>
          </a:p>
          <a:p>
            <a:pPr algn="ctr"/>
            <a:r>
              <a:rPr lang="fr-CA" sz="800" dirty="0" smtClean="0">
                <a:solidFill>
                  <a:srgbClr val="000000"/>
                </a:solidFill>
                <a:latin typeface="Tahoma" panose="020B0604030504040204" pitchFamily="34" charset="0"/>
                <a:ea typeface="Tahoma" panose="020B0604030504040204" pitchFamily="34" charset="0"/>
                <a:cs typeface="Tahoma" panose="020B0604030504040204" pitchFamily="34" charset="0"/>
              </a:rPr>
              <a:t>(Microsystème)</a:t>
            </a:r>
            <a:endParaRPr lang="fr-CA" sz="800"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22535" name="Rectangle 8"/>
          <p:cNvSpPr>
            <a:spLocks noChangeArrowheads="1"/>
          </p:cNvSpPr>
          <p:nvPr/>
        </p:nvSpPr>
        <p:spPr bwMode="auto">
          <a:xfrm>
            <a:off x="39755" y="5848070"/>
            <a:ext cx="976245" cy="2671082"/>
          </a:xfrm>
          <a:prstGeom prst="rect">
            <a:avLst/>
          </a:prstGeom>
          <a:solidFill>
            <a:srgbClr val="0070C0"/>
          </a:solidFill>
          <a:ln w="9525">
            <a:solidFill>
              <a:schemeClr val="tx1"/>
            </a:solidFill>
            <a:miter lim="800000"/>
            <a:headEnd/>
            <a:tailEnd/>
          </a:ln>
        </p:spPr>
        <p:txBody>
          <a:bodyPr wrap="none" lIns="136885" tIns="68443" rIns="136885" bIns="68443" anchor="ctr"/>
          <a:lstStyle/>
          <a:p>
            <a:pPr algn="ctr"/>
            <a:r>
              <a:rPr lang="fr-CA" sz="1400" b="1" dirty="0" smtClean="0">
                <a:solidFill>
                  <a:schemeClr val="bg1"/>
                </a:solidFill>
                <a:latin typeface="Times New Roman" charset="0"/>
              </a:rPr>
              <a:t> </a:t>
            </a:r>
          </a:p>
          <a:p>
            <a:pPr algn="ctr"/>
            <a:r>
              <a:rPr lang="fr-CA" sz="800" b="1" dirty="0" smtClean="0">
                <a:solidFill>
                  <a:srgbClr val="FFFFFF"/>
                </a:solidFill>
                <a:latin typeface="Tahoma" panose="020B0604030504040204" pitchFamily="34" charset="0"/>
                <a:ea typeface="Tahoma" panose="020B0604030504040204" pitchFamily="34" charset="0"/>
                <a:cs typeface="Tahoma" panose="020B0604030504040204" pitchFamily="34" charset="0"/>
              </a:rPr>
              <a:t>Vulnérabilités</a:t>
            </a:r>
          </a:p>
          <a:p>
            <a:pPr algn="ctr"/>
            <a:r>
              <a:rPr lang="fr-CA" sz="800" b="1" dirty="0">
                <a:solidFill>
                  <a:srgbClr val="FFFFFF"/>
                </a:solidFill>
                <a:latin typeface="Tahoma" panose="020B0604030504040204" pitchFamily="34" charset="0"/>
                <a:ea typeface="Tahoma" panose="020B0604030504040204" pitchFamily="34" charset="0"/>
                <a:cs typeface="Tahoma" panose="020B0604030504040204" pitchFamily="34" charset="0"/>
              </a:rPr>
              <a:t>s</a:t>
            </a:r>
            <a:r>
              <a:rPr lang="fr-CA" sz="800" b="1" dirty="0" smtClean="0">
                <a:solidFill>
                  <a:srgbClr val="FFFFFF"/>
                </a:solidFill>
                <a:latin typeface="Tahoma" panose="020B0604030504040204" pitchFamily="34" charset="0"/>
                <a:ea typeface="Tahoma" panose="020B0604030504040204" pitchFamily="34" charset="0"/>
                <a:cs typeface="Tahoma" panose="020B0604030504040204" pitchFamily="34" charset="0"/>
              </a:rPr>
              <a:t>ur les plans des</a:t>
            </a:r>
          </a:p>
          <a:p>
            <a:pPr algn="ctr"/>
            <a:r>
              <a:rPr lang="fr-CA" sz="800" b="1" dirty="0">
                <a:solidFill>
                  <a:srgbClr val="FFFFFF"/>
                </a:solidFill>
                <a:latin typeface="Tahoma" panose="020B0604030504040204" pitchFamily="34" charset="0"/>
                <a:ea typeface="Tahoma" panose="020B0604030504040204" pitchFamily="34" charset="0"/>
                <a:cs typeface="Tahoma" panose="020B0604030504040204" pitchFamily="34" charset="0"/>
              </a:rPr>
              <a:t>r</a:t>
            </a:r>
            <a:r>
              <a:rPr lang="fr-CA" sz="800" b="1" dirty="0" smtClean="0">
                <a:solidFill>
                  <a:srgbClr val="FFFFFF"/>
                </a:solidFill>
                <a:latin typeface="Tahoma" panose="020B0604030504040204" pitchFamily="34" charset="0"/>
                <a:ea typeface="Tahoma" panose="020B0604030504040204" pitchFamily="34" charset="0"/>
                <a:cs typeface="Tahoma" panose="020B0604030504040204" pitchFamily="34" charset="0"/>
              </a:rPr>
              <a:t>essources </a:t>
            </a:r>
          </a:p>
          <a:p>
            <a:pPr algn="ctr"/>
            <a:r>
              <a:rPr lang="fr-CA" sz="800" b="1" dirty="0">
                <a:solidFill>
                  <a:srgbClr val="FFFFFF"/>
                </a:solidFill>
                <a:latin typeface="Tahoma" panose="020B0604030504040204" pitchFamily="34" charset="0"/>
                <a:ea typeface="Tahoma" panose="020B0604030504040204" pitchFamily="34" charset="0"/>
                <a:cs typeface="Tahoma" panose="020B0604030504040204" pitchFamily="34" charset="0"/>
              </a:rPr>
              <a:t>s</a:t>
            </a:r>
            <a:r>
              <a:rPr lang="fr-CA" sz="800" b="1" dirty="0" smtClean="0">
                <a:solidFill>
                  <a:srgbClr val="FFFFFF"/>
                </a:solidFill>
                <a:latin typeface="Tahoma" panose="020B0604030504040204" pitchFamily="34" charset="0"/>
                <a:ea typeface="Tahoma" panose="020B0604030504040204" pitchFamily="34" charset="0"/>
                <a:cs typeface="Tahoma" panose="020B0604030504040204" pitchFamily="34" charset="0"/>
              </a:rPr>
              <a:t>ociales et</a:t>
            </a:r>
          </a:p>
          <a:p>
            <a:pPr algn="ctr"/>
            <a:r>
              <a:rPr lang="fr-CA" sz="800" b="1" dirty="0">
                <a:solidFill>
                  <a:srgbClr val="FFFFFF"/>
                </a:solidFill>
                <a:latin typeface="Tahoma" panose="020B0604030504040204" pitchFamily="34" charset="0"/>
                <a:ea typeface="Tahoma" panose="020B0604030504040204" pitchFamily="34" charset="0"/>
                <a:cs typeface="Tahoma" panose="020B0604030504040204" pitchFamily="34" charset="0"/>
              </a:rPr>
              <a:t>é</a:t>
            </a:r>
            <a:r>
              <a:rPr lang="fr-CA" sz="800" b="1" dirty="0" smtClean="0">
                <a:solidFill>
                  <a:srgbClr val="FFFFFF"/>
                </a:solidFill>
                <a:latin typeface="Tahoma" panose="020B0604030504040204" pitchFamily="34" charset="0"/>
                <a:ea typeface="Tahoma" panose="020B0604030504040204" pitchFamily="34" charset="0"/>
                <a:cs typeface="Tahoma" panose="020B0604030504040204" pitchFamily="34" charset="0"/>
              </a:rPr>
              <a:t>conomiques</a:t>
            </a:r>
          </a:p>
          <a:p>
            <a:pPr algn="ctr"/>
            <a:r>
              <a:rPr lang="fr-CA" sz="800" dirty="0" smtClean="0">
                <a:solidFill>
                  <a:srgbClr val="FFFFFF"/>
                </a:solidFill>
                <a:latin typeface="Tahoma" panose="020B0604030504040204" pitchFamily="34" charset="0"/>
                <a:ea typeface="Tahoma" panose="020B0604030504040204" pitchFamily="34" charset="0"/>
                <a:cs typeface="Tahoma" panose="020B0604030504040204" pitchFamily="34" charset="0"/>
              </a:rPr>
              <a:t>(</a:t>
            </a:r>
            <a:r>
              <a:rPr lang="fr-CA" sz="800" dirty="0" err="1" smtClean="0">
                <a:solidFill>
                  <a:srgbClr val="FFFFFF"/>
                </a:solidFill>
                <a:latin typeface="Tahoma" panose="020B0604030504040204" pitchFamily="34" charset="0"/>
                <a:ea typeface="Tahoma" panose="020B0604030504040204" pitchFamily="34" charset="0"/>
                <a:cs typeface="Tahoma" panose="020B0604030504040204" pitchFamily="34" charset="0"/>
              </a:rPr>
              <a:t>Exosystème</a:t>
            </a:r>
            <a:r>
              <a:rPr lang="fr-CA" sz="800" dirty="0" smtClean="0">
                <a:solidFill>
                  <a:srgbClr val="FFFFFF"/>
                </a:solidFill>
                <a:latin typeface="Tahoma" panose="020B0604030504040204" pitchFamily="34" charset="0"/>
                <a:ea typeface="Tahoma" panose="020B0604030504040204" pitchFamily="34" charset="0"/>
                <a:cs typeface="Tahoma" panose="020B0604030504040204" pitchFamily="34" charset="0"/>
              </a:rPr>
              <a:t>)</a:t>
            </a:r>
            <a:endParaRPr lang="fr-CA" sz="800" dirty="0">
              <a:solidFill>
                <a:srgbClr val="FFFFFF"/>
              </a:solidFill>
              <a:latin typeface="Tahoma" panose="020B0604030504040204" pitchFamily="34" charset="0"/>
              <a:ea typeface="Tahoma" panose="020B0604030504040204" pitchFamily="34" charset="0"/>
              <a:cs typeface="Tahoma" panose="020B0604030504040204" pitchFamily="34" charset="0"/>
            </a:endParaRPr>
          </a:p>
        </p:txBody>
      </p:sp>
      <p:sp>
        <p:nvSpPr>
          <p:cNvPr id="22538" name="Rectangle 13"/>
          <p:cNvSpPr>
            <a:spLocks noChangeArrowheads="1"/>
          </p:cNvSpPr>
          <p:nvPr/>
        </p:nvSpPr>
        <p:spPr bwMode="auto">
          <a:xfrm>
            <a:off x="7106168" y="2611096"/>
            <a:ext cx="1106154" cy="578811"/>
          </a:xfrm>
          <a:prstGeom prst="rect">
            <a:avLst/>
          </a:prstGeom>
          <a:solidFill>
            <a:srgbClr val="FFCC00"/>
          </a:solidFill>
          <a:ln w="9525">
            <a:solidFill>
              <a:schemeClr val="tx1"/>
            </a:solidFill>
            <a:miter lim="800000"/>
            <a:headEnd/>
            <a:tailEnd/>
          </a:ln>
        </p:spPr>
        <p:txBody>
          <a:bodyPr wrap="none" lIns="136885" tIns="68443" rIns="136885" bIns="68443" anchor="ctr"/>
          <a:lstStyle/>
          <a:p>
            <a:pPr algn="ctr"/>
            <a:r>
              <a:rPr lang="en-US" sz="900" b="1" dirty="0">
                <a:latin typeface="Tahoma" charset="0"/>
              </a:rPr>
              <a:t> </a:t>
            </a:r>
            <a:r>
              <a:rPr lang="en-US" sz="900" b="1" dirty="0" smtClean="0">
                <a:latin typeface="Tahoma" charset="0"/>
              </a:rPr>
              <a:t>Enfant </a:t>
            </a:r>
            <a:r>
              <a:rPr lang="en-US" sz="900" b="1" dirty="0" err="1" smtClean="0">
                <a:latin typeface="Tahoma" charset="0"/>
              </a:rPr>
              <a:t>perçu</a:t>
            </a:r>
            <a:endParaRPr lang="en-US" sz="900" b="1" dirty="0" smtClean="0">
              <a:latin typeface="Tahoma" charset="0"/>
            </a:endParaRPr>
          </a:p>
          <a:p>
            <a:pPr algn="ctr"/>
            <a:r>
              <a:rPr lang="en-US" sz="900" b="1" dirty="0" err="1">
                <a:latin typeface="Tahoma" charset="0"/>
              </a:rPr>
              <a:t>c</a:t>
            </a:r>
            <a:r>
              <a:rPr lang="en-US" sz="900" b="1" dirty="0" err="1" smtClean="0">
                <a:latin typeface="Tahoma" charset="0"/>
              </a:rPr>
              <a:t>omme</a:t>
            </a:r>
            <a:r>
              <a:rPr lang="en-US" sz="900" b="1" dirty="0" smtClean="0">
                <a:latin typeface="Tahoma" charset="0"/>
              </a:rPr>
              <a:t> source </a:t>
            </a:r>
          </a:p>
          <a:p>
            <a:pPr algn="ctr"/>
            <a:r>
              <a:rPr lang="en-US" sz="900" b="1" dirty="0" smtClean="0">
                <a:latin typeface="Tahoma" charset="0"/>
              </a:rPr>
              <a:t>de stress</a:t>
            </a:r>
            <a:endParaRPr lang="fr-CA" sz="900" b="1" dirty="0">
              <a:latin typeface="Tahoma" charset="0"/>
            </a:endParaRPr>
          </a:p>
        </p:txBody>
      </p:sp>
      <p:sp>
        <p:nvSpPr>
          <p:cNvPr id="22539" name="Oval 14"/>
          <p:cNvSpPr>
            <a:spLocks noChangeArrowheads="1"/>
          </p:cNvSpPr>
          <p:nvPr/>
        </p:nvSpPr>
        <p:spPr bwMode="auto">
          <a:xfrm>
            <a:off x="8456230" y="1450526"/>
            <a:ext cx="851917" cy="341333"/>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Jeune </a:t>
            </a:r>
            <a:r>
              <a:rPr lang="fr-CA" sz="700" dirty="0" smtClean="0">
                <a:latin typeface="Tahoma" charset="0"/>
              </a:rPr>
              <a:t>âge de</a:t>
            </a:r>
          </a:p>
          <a:p>
            <a:pPr algn="ctr"/>
            <a:r>
              <a:rPr lang="fr-CA" sz="700" dirty="0" smtClean="0">
                <a:latin typeface="Tahoma" charset="0"/>
              </a:rPr>
              <a:t>l’enfant</a:t>
            </a:r>
            <a:endParaRPr lang="fr-CA" sz="700" dirty="0">
              <a:latin typeface="Tahoma" charset="0"/>
            </a:endParaRPr>
          </a:p>
        </p:txBody>
      </p:sp>
      <p:sp>
        <p:nvSpPr>
          <p:cNvPr id="22546" name="Rectangle 23"/>
          <p:cNvSpPr>
            <a:spLocks noChangeArrowheads="1"/>
          </p:cNvSpPr>
          <p:nvPr/>
        </p:nvSpPr>
        <p:spPr bwMode="auto">
          <a:xfrm>
            <a:off x="3862282" y="4833310"/>
            <a:ext cx="1837365" cy="636179"/>
          </a:xfrm>
          <a:prstGeom prst="rect">
            <a:avLst/>
          </a:prstGeom>
          <a:solidFill>
            <a:srgbClr val="FF6600"/>
          </a:solidFill>
          <a:ln w="9525">
            <a:solidFill>
              <a:schemeClr val="tx1"/>
            </a:solidFill>
            <a:miter lim="800000"/>
            <a:headEnd/>
            <a:tailEnd/>
          </a:ln>
        </p:spPr>
        <p:txBody>
          <a:bodyPr wrap="none" lIns="136885" tIns="68443" rIns="136885" bIns="68443" anchor="ctr"/>
          <a:lstStyle/>
          <a:p>
            <a:pPr algn="ctr"/>
            <a:r>
              <a:rPr lang="fr-CA" sz="900" b="1" dirty="0">
                <a:solidFill>
                  <a:srgbClr val="000000"/>
                </a:solidFill>
                <a:latin typeface="Tahoma" charset="0"/>
              </a:rPr>
              <a:t>Vulnérabilités </a:t>
            </a:r>
          </a:p>
          <a:p>
            <a:pPr algn="ctr"/>
            <a:r>
              <a:rPr lang="fr-CA" sz="900" b="1" dirty="0">
                <a:solidFill>
                  <a:srgbClr val="000000"/>
                </a:solidFill>
                <a:latin typeface="Tahoma" charset="0"/>
              </a:rPr>
              <a:t>personnelles du ou des </a:t>
            </a:r>
          </a:p>
          <a:p>
            <a:pPr algn="ctr"/>
            <a:r>
              <a:rPr lang="fr-CA" sz="900" b="1" dirty="0">
                <a:solidFill>
                  <a:srgbClr val="000000"/>
                </a:solidFill>
                <a:latin typeface="Tahoma" charset="0"/>
              </a:rPr>
              <a:t>parents </a:t>
            </a:r>
          </a:p>
        </p:txBody>
      </p:sp>
      <p:sp>
        <p:nvSpPr>
          <p:cNvPr id="22549" name="Oval 26"/>
          <p:cNvSpPr>
            <a:spLocks noChangeArrowheads="1"/>
          </p:cNvSpPr>
          <p:nvPr/>
        </p:nvSpPr>
        <p:spPr bwMode="auto">
          <a:xfrm>
            <a:off x="2092390" y="2138273"/>
            <a:ext cx="994476" cy="445691"/>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Consommation</a:t>
            </a:r>
          </a:p>
          <a:p>
            <a:pPr algn="ctr"/>
            <a:r>
              <a:rPr lang="fr-CA" sz="700" dirty="0">
                <a:solidFill>
                  <a:srgbClr val="000000"/>
                </a:solidFill>
                <a:latin typeface="Tahoma" charset="0"/>
              </a:rPr>
              <a:t>a</a:t>
            </a:r>
            <a:r>
              <a:rPr lang="fr-CA" sz="700" dirty="0" smtClean="0">
                <a:solidFill>
                  <a:srgbClr val="000000"/>
                </a:solidFill>
                <a:latin typeface="Tahoma" charset="0"/>
              </a:rPr>
              <a:t>lcool / drogues</a:t>
            </a:r>
            <a:endParaRPr lang="fr-CA" sz="700" dirty="0">
              <a:solidFill>
                <a:srgbClr val="000000"/>
              </a:solidFill>
              <a:latin typeface="Tahoma" charset="0"/>
            </a:endParaRPr>
          </a:p>
        </p:txBody>
      </p:sp>
      <p:sp>
        <p:nvSpPr>
          <p:cNvPr id="22558" name="Rectangle 36"/>
          <p:cNvSpPr>
            <a:spLocks noChangeArrowheads="1"/>
          </p:cNvSpPr>
          <p:nvPr/>
        </p:nvSpPr>
        <p:spPr bwMode="auto">
          <a:xfrm>
            <a:off x="7967126" y="6789204"/>
            <a:ext cx="1139063" cy="608205"/>
          </a:xfrm>
          <a:prstGeom prst="rect">
            <a:avLst/>
          </a:prstGeom>
          <a:solidFill>
            <a:srgbClr val="FF6600"/>
          </a:solidFill>
          <a:ln w="9525">
            <a:solidFill>
              <a:schemeClr val="tx1"/>
            </a:solidFill>
            <a:miter lim="800000"/>
            <a:headEnd/>
            <a:tailEnd/>
          </a:ln>
        </p:spPr>
        <p:txBody>
          <a:bodyPr wrap="none" lIns="136885" tIns="68443" rIns="136885" bIns="68443" anchor="ctr"/>
          <a:lstStyle/>
          <a:p>
            <a:pPr algn="ctr"/>
            <a:r>
              <a:rPr lang="fr-CA" sz="900" b="1" dirty="0">
                <a:latin typeface="Tahoma" charset="0"/>
              </a:rPr>
              <a:t>Vulnérabilités</a:t>
            </a:r>
          </a:p>
          <a:p>
            <a:pPr algn="ctr"/>
            <a:r>
              <a:rPr lang="fr-CA" sz="900" b="1" dirty="0">
                <a:latin typeface="Tahoma" charset="0"/>
              </a:rPr>
              <a:t>familiales</a:t>
            </a:r>
          </a:p>
        </p:txBody>
      </p:sp>
      <p:sp>
        <p:nvSpPr>
          <p:cNvPr id="22559" name="Oval 37"/>
          <p:cNvSpPr>
            <a:spLocks noChangeArrowheads="1"/>
          </p:cNvSpPr>
          <p:nvPr/>
        </p:nvSpPr>
        <p:spPr bwMode="auto">
          <a:xfrm>
            <a:off x="9697284" y="6658685"/>
            <a:ext cx="999600" cy="402538"/>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latin typeface="Tahoma" charset="0"/>
              </a:rPr>
              <a:t>Monoparentalité</a:t>
            </a:r>
          </a:p>
        </p:txBody>
      </p:sp>
      <p:sp>
        <p:nvSpPr>
          <p:cNvPr id="22562" name="Oval 43"/>
          <p:cNvSpPr>
            <a:spLocks noChangeArrowheads="1"/>
          </p:cNvSpPr>
          <p:nvPr/>
        </p:nvSpPr>
        <p:spPr bwMode="auto">
          <a:xfrm>
            <a:off x="10032445" y="7165839"/>
            <a:ext cx="825813" cy="495118"/>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latin typeface="Tahoma" charset="0"/>
              </a:rPr>
              <a:t>Nombreux </a:t>
            </a:r>
          </a:p>
          <a:p>
            <a:pPr algn="ctr"/>
            <a:r>
              <a:rPr lang="fr-CA" sz="700" dirty="0">
                <a:latin typeface="Tahoma" charset="0"/>
              </a:rPr>
              <a:t>enfants</a:t>
            </a:r>
          </a:p>
        </p:txBody>
      </p:sp>
      <p:sp>
        <p:nvSpPr>
          <p:cNvPr id="22564" name="Rectangle 45"/>
          <p:cNvSpPr>
            <a:spLocks noChangeArrowheads="1"/>
          </p:cNvSpPr>
          <p:nvPr/>
        </p:nvSpPr>
        <p:spPr bwMode="auto">
          <a:xfrm>
            <a:off x="1478185" y="8923887"/>
            <a:ext cx="1633318" cy="750027"/>
          </a:xfrm>
          <a:prstGeom prst="rect">
            <a:avLst/>
          </a:prstGeom>
          <a:solidFill>
            <a:srgbClr val="95B3D7"/>
          </a:solidFill>
          <a:ln w="9525">
            <a:solidFill>
              <a:schemeClr val="tx1"/>
            </a:solidFill>
            <a:miter lim="800000"/>
            <a:headEnd/>
            <a:tailEnd/>
          </a:ln>
        </p:spPr>
        <p:txBody>
          <a:bodyPr wrap="none" lIns="136885" tIns="68443" rIns="136885" bIns="68443" anchor="ctr"/>
          <a:lstStyle/>
          <a:p>
            <a:pPr algn="ctr"/>
            <a:r>
              <a:rPr lang="fr-CA" sz="800" b="1" dirty="0">
                <a:solidFill>
                  <a:srgbClr val="000000"/>
                </a:solidFill>
                <a:latin typeface="Tahoma" charset="0"/>
              </a:rPr>
              <a:t>Antécédents de</a:t>
            </a:r>
          </a:p>
          <a:p>
            <a:pPr algn="ctr"/>
            <a:r>
              <a:rPr lang="fr-CA" sz="800" b="1" dirty="0">
                <a:solidFill>
                  <a:srgbClr val="000000"/>
                </a:solidFill>
                <a:latin typeface="Tahoma" charset="0"/>
              </a:rPr>
              <a:t>maltraitance ou</a:t>
            </a:r>
          </a:p>
          <a:p>
            <a:pPr algn="ctr"/>
            <a:r>
              <a:rPr lang="fr-CA" sz="800" b="1" dirty="0">
                <a:solidFill>
                  <a:srgbClr val="000000"/>
                </a:solidFill>
                <a:latin typeface="Tahoma" charset="0"/>
              </a:rPr>
              <a:t>d’abus sexuel</a:t>
            </a:r>
          </a:p>
        </p:txBody>
      </p:sp>
      <p:sp>
        <p:nvSpPr>
          <p:cNvPr id="22565" name="Rectangle 46"/>
          <p:cNvSpPr>
            <a:spLocks noChangeArrowheads="1"/>
          </p:cNvSpPr>
          <p:nvPr/>
        </p:nvSpPr>
        <p:spPr bwMode="auto">
          <a:xfrm>
            <a:off x="9049729" y="8905917"/>
            <a:ext cx="1721624" cy="748949"/>
          </a:xfrm>
          <a:prstGeom prst="rect">
            <a:avLst/>
          </a:prstGeom>
          <a:solidFill>
            <a:srgbClr val="95B3D7"/>
          </a:solidFill>
          <a:ln w="9525">
            <a:solidFill>
              <a:schemeClr val="tx1"/>
            </a:solidFill>
            <a:miter lim="800000"/>
            <a:headEnd/>
            <a:tailEnd/>
          </a:ln>
        </p:spPr>
        <p:txBody>
          <a:bodyPr wrap="none" lIns="136885" tIns="68443" rIns="136885" bIns="68443" anchor="ctr"/>
          <a:lstStyle/>
          <a:p>
            <a:pPr algn="ctr"/>
            <a:r>
              <a:rPr lang="fr-CA" sz="800" b="1" dirty="0">
                <a:solidFill>
                  <a:srgbClr val="000000"/>
                </a:solidFill>
                <a:latin typeface="Tahoma" charset="0"/>
              </a:rPr>
              <a:t>Jeune âge des </a:t>
            </a:r>
            <a:r>
              <a:rPr lang="fr-CA" sz="800" b="1" dirty="0" smtClean="0">
                <a:solidFill>
                  <a:srgbClr val="000000"/>
                </a:solidFill>
                <a:latin typeface="Tahoma" charset="0"/>
              </a:rPr>
              <a:t> parents</a:t>
            </a:r>
            <a:endParaRPr lang="fr-CA" sz="800" b="1" dirty="0">
              <a:solidFill>
                <a:srgbClr val="000000"/>
              </a:solidFill>
              <a:latin typeface="Tahoma" charset="0"/>
            </a:endParaRPr>
          </a:p>
          <a:p>
            <a:pPr algn="ctr"/>
            <a:r>
              <a:rPr lang="fr-CA" sz="800" b="1" dirty="0">
                <a:solidFill>
                  <a:srgbClr val="000000"/>
                </a:solidFill>
                <a:latin typeface="Tahoma" charset="0"/>
              </a:rPr>
              <a:t> à la naissance </a:t>
            </a:r>
          </a:p>
          <a:p>
            <a:pPr algn="ctr"/>
            <a:r>
              <a:rPr lang="fr-CA" sz="800" b="1" dirty="0">
                <a:solidFill>
                  <a:srgbClr val="000000"/>
                </a:solidFill>
                <a:latin typeface="Tahoma" charset="0"/>
              </a:rPr>
              <a:t>de l’enfant</a:t>
            </a:r>
          </a:p>
        </p:txBody>
      </p:sp>
      <p:sp>
        <p:nvSpPr>
          <p:cNvPr id="22579" name="Line 67"/>
          <p:cNvSpPr>
            <a:spLocks noChangeShapeType="1"/>
          </p:cNvSpPr>
          <p:nvPr/>
        </p:nvSpPr>
        <p:spPr bwMode="auto">
          <a:xfrm flipH="1" flipV="1">
            <a:off x="4162431" y="8794376"/>
            <a:ext cx="1" cy="118765"/>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solidFill>
                <a:srgbClr val="000000"/>
              </a:solidFill>
            </a:endParaRPr>
          </a:p>
        </p:txBody>
      </p:sp>
      <p:sp>
        <p:nvSpPr>
          <p:cNvPr id="22580" name="Line 68"/>
          <p:cNvSpPr>
            <a:spLocks noChangeShapeType="1"/>
          </p:cNvSpPr>
          <p:nvPr/>
        </p:nvSpPr>
        <p:spPr bwMode="auto">
          <a:xfrm>
            <a:off x="2279031" y="8789688"/>
            <a:ext cx="8987459" cy="2"/>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solidFill>
                <a:srgbClr val="000000"/>
              </a:solidFill>
            </a:endParaRPr>
          </a:p>
        </p:txBody>
      </p:sp>
      <p:cxnSp>
        <p:nvCxnSpPr>
          <p:cNvPr id="5" name="Connecteur droit avec flèche 4"/>
          <p:cNvCxnSpPr>
            <a:stCxn id="22538" idx="0"/>
            <a:endCxn id="22539" idx="3"/>
          </p:cNvCxnSpPr>
          <p:nvPr/>
        </p:nvCxnSpPr>
        <p:spPr>
          <a:xfrm flipV="1">
            <a:off x="7659245" y="1741872"/>
            <a:ext cx="921745" cy="86922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70" name="Oval 14"/>
          <p:cNvSpPr>
            <a:spLocks noChangeArrowheads="1"/>
          </p:cNvSpPr>
          <p:nvPr/>
        </p:nvSpPr>
        <p:spPr bwMode="auto">
          <a:xfrm>
            <a:off x="6128326" y="1329626"/>
            <a:ext cx="1215073" cy="414376"/>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Problèmes de</a:t>
            </a:r>
          </a:p>
          <a:p>
            <a:pPr algn="ctr"/>
            <a:r>
              <a:rPr lang="fr-CA" sz="700" dirty="0">
                <a:latin typeface="Tahoma" charset="0"/>
              </a:rPr>
              <a:t>santé ou besoins </a:t>
            </a:r>
          </a:p>
          <a:p>
            <a:pPr algn="ctr"/>
            <a:r>
              <a:rPr lang="fr-CA" sz="700" dirty="0">
                <a:latin typeface="Tahoma" charset="0"/>
              </a:rPr>
              <a:t>spéciaux</a:t>
            </a:r>
          </a:p>
        </p:txBody>
      </p:sp>
      <p:sp>
        <p:nvSpPr>
          <p:cNvPr id="92" name="Oval 24"/>
          <p:cNvSpPr>
            <a:spLocks noChangeArrowheads="1"/>
          </p:cNvSpPr>
          <p:nvPr/>
        </p:nvSpPr>
        <p:spPr bwMode="auto">
          <a:xfrm>
            <a:off x="1088278" y="4127010"/>
            <a:ext cx="1224704" cy="504108"/>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Déficits cognitifs</a:t>
            </a:r>
          </a:p>
          <a:p>
            <a:pPr algn="ctr"/>
            <a:r>
              <a:rPr lang="fr-CA" sz="700" dirty="0">
                <a:solidFill>
                  <a:srgbClr val="000000"/>
                </a:solidFill>
                <a:latin typeface="Tahoma" charset="0"/>
              </a:rPr>
              <a:t>ou déficience</a:t>
            </a:r>
          </a:p>
          <a:p>
            <a:pPr algn="ctr"/>
            <a:r>
              <a:rPr lang="fr-CA" sz="700" dirty="0">
                <a:solidFill>
                  <a:srgbClr val="000000"/>
                </a:solidFill>
                <a:latin typeface="Tahoma" charset="0"/>
              </a:rPr>
              <a:t>intellectuelle</a:t>
            </a:r>
          </a:p>
        </p:txBody>
      </p:sp>
      <p:sp>
        <p:nvSpPr>
          <p:cNvPr id="98" name="Oval 14"/>
          <p:cNvSpPr>
            <a:spLocks noChangeArrowheads="1"/>
          </p:cNvSpPr>
          <p:nvPr/>
        </p:nvSpPr>
        <p:spPr bwMode="auto">
          <a:xfrm>
            <a:off x="7404664" y="1208623"/>
            <a:ext cx="1037776" cy="360074"/>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Faible poids à la</a:t>
            </a:r>
          </a:p>
          <a:p>
            <a:pPr algn="ctr"/>
            <a:r>
              <a:rPr lang="fr-CA" sz="700" dirty="0">
                <a:latin typeface="Tahoma" charset="0"/>
              </a:rPr>
              <a:t>naissance</a:t>
            </a:r>
          </a:p>
        </p:txBody>
      </p:sp>
      <p:sp>
        <p:nvSpPr>
          <p:cNvPr id="101" name="Oval 14"/>
          <p:cNvSpPr>
            <a:spLocks noChangeArrowheads="1"/>
          </p:cNvSpPr>
          <p:nvPr/>
        </p:nvSpPr>
        <p:spPr bwMode="auto">
          <a:xfrm>
            <a:off x="5404011" y="1793051"/>
            <a:ext cx="1302303" cy="404658"/>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Handicap ou</a:t>
            </a:r>
          </a:p>
          <a:p>
            <a:pPr algn="ctr"/>
            <a:r>
              <a:rPr lang="fr-CA" sz="700" dirty="0">
                <a:latin typeface="Tahoma" charset="0"/>
              </a:rPr>
              <a:t>retard développemental</a:t>
            </a:r>
          </a:p>
        </p:txBody>
      </p:sp>
      <p:cxnSp>
        <p:nvCxnSpPr>
          <p:cNvPr id="36" name="Connecteur droit avec flèche 35"/>
          <p:cNvCxnSpPr>
            <a:stCxn id="22538" idx="0"/>
            <a:endCxn id="98" idx="4"/>
          </p:cNvCxnSpPr>
          <p:nvPr/>
        </p:nvCxnSpPr>
        <p:spPr>
          <a:xfrm flipV="1">
            <a:off x="7659245" y="1568697"/>
            <a:ext cx="264307" cy="1042399"/>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06" name="Rectangle 36"/>
          <p:cNvSpPr>
            <a:spLocks noChangeArrowheads="1"/>
          </p:cNvSpPr>
          <p:nvPr/>
        </p:nvSpPr>
        <p:spPr bwMode="auto">
          <a:xfrm>
            <a:off x="6621043" y="6776764"/>
            <a:ext cx="1139063" cy="620645"/>
          </a:xfrm>
          <a:prstGeom prst="rect">
            <a:avLst/>
          </a:prstGeom>
          <a:solidFill>
            <a:srgbClr val="FF6600"/>
          </a:solidFill>
          <a:ln w="9525">
            <a:solidFill>
              <a:schemeClr val="tx1"/>
            </a:solidFill>
            <a:miter lim="800000"/>
            <a:headEnd/>
            <a:tailEnd/>
          </a:ln>
        </p:spPr>
        <p:txBody>
          <a:bodyPr wrap="none" lIns="136885" tIns="68443" rIns="136885" bIns="68443" anchor="ctr"/>
          <a:lstStyle/>
          <a:p>
            <a:pPr algn="ctr"/>
            <a:r>
              <a:rPr lang="fr-CA" sz="900" b="1" dirty="0">
                <a:latin typeface="Tahoma" charset="0"/>
              </a:rPr>
              <a:t>Vulnérabilités</a:t>
            </a:r>
          </a:p>
          <a:p>
            <a:pPr algn="ctr"/>
            <a:r>
              <a:rPr lang="fr-CA" sz="900" b="1" dirty="0">
                <a:latin typeface="Tahoma" charset="0"/>
              </a:rPr>
              <a:t>conjugales</a:t>
            </a:r>
          </a:p>
        </p:txBody>
      </p:sp>
      <p:sp>
        <p:nvSpPr>
          <p:cNvPr id="107" name="Oval 37"/>
          <p:cNvSpPr>
            <a:spLocks noChangeArrowheads="1"/>
          </p:cNvSpPr>
          <p:nvPr/>
        </p:nvSpPr>
        <p:spPr bwMode="auto">
          <a:xfrm>
            <a:off x="5576375" y="7915801"/>
            <a:ext cx="957575" cy="358665"/>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latin typeface="Tahoma" charset="0"/>
              </a:rPr>
              <a:t>Conflits</a:t>
            </a:r>
          </a:p>
          <a:p>
            <a:pPr algn="ctr"/>
            <a:r>
              <a:rPr lang="fr-CA" sz="700" dirty="0">
                <a:latin typeface="Tahoma" charset="0"/>
              </a:rPr>
              <a:t>conjugaux</a:t>
            </a:r>
          </a:p>
        </p:txBody>
      </p:sp>
      <p:sp>
        <p:nvSpPr>
          <p:cNvPr id="108" name="Oval 37"/>
          <p:cNvSpPr>
            <a:spLocks noChangeArrowheads="1"/>
          </p:cNvSpPr>
          <p:nvPr/>
        </p:nvSpPr>
        <p:spPr bwMode="auto">
          <a:xfrm>
            <a:off x="5174080" y="7416373"/>
            <a:ext cx="878377" cy="405382"/>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latin typeface="Tahoma" charset="0"/>
              </a:rPr>
              <a:t>Instabilité</a:t>
            </a:r>
          </a:p>
          <a:p>
            <a:pPr algn="ctr"/>
            <a:r>
              <a:rPr lang="fr-CA" sz="700" dirty="0">
                <a:latin typeface="Tahoma" charset="0"/>
              </a:rPr>
              <a:t>conjugale</a:t>
            </a:r>
          </a:p>
        </p:txBody>
      </p:sp>
      <p:sp>
        <p:nvSpPr>
          <p:cNvPr id="109" name="Rectangle 48"/>
          <p:cNvSpPr>
            <a:spLocks noChangeArrowheads="1"/>
          </p:cNvSpPr>
          <p:nvPr/>
        </p:nvSpPr>
        <p:spPr bwMode="auto">
          <a:xfrm>
            <a:off x="5044890" y="8924967"/>
            <a:ext cx="1562592" cy="748948"/>
          </a:xfrm>
          <a:prstGeom prst="rect">
            <a:avLst/>
          </a:prstGeom>
          <a:solidFill>
            <a:srgbClr val="95B3D7"/>
          </a:solidFill>
          <a:ln w="9525">
            <a:solidFill>
              <a:schemeClr val="tx1"/>
            </a:solidFill>
            <a:miter lim="800000"/>
            <a:headEnd/>
            <a:tailEnd/>
          </a:ln>
        </p:spPr>
        <p:txBody>
          <a:bodyPr wrap="none" lIns="136885" tIns="68443" rIns="136885" bIns="68443" anchor="ctr"/>
          <a:lstStyle/>
          <a:p>
            <a:pPr algn="ctr"/>
            <a:r>
              <a:rPr lang="fr-CA" sz="800" b="1" dirty="0">
                <a:solidFill>
                  <a:srgbClr val="000000"/>
                </a:solidFill>
                <a:latin typeface="Tahoma" charset="0"/>
              </a:rPr>
              <a:t>Histoire de placement</a:t>
            </a:r>
          </a:p>
          <a:p>
            <a:pPr algn="ctr"/>
            <a:r>
              <a:rPr lang="fr-CA" sz="800" b="1" dirty="0">
                <a:solidFill>
                  <a:srgbClr val="000000"/>
                </a:solidFill>
                <a:latin typeface="Tahoma" charset="0"/>
              </a:rPr>
              <a:t> difficile en milieu </a:t>
            </a:r>
          </a:p>
          <a:p>
            <a:pPr algn="ctr"/>
            <a:r>
              <a:rPr lang="fr-CA" sz="800" b="1" dirty="0">
                <a:solidFill>
                  <a:srgbClr val="000000"/>
                </a:solidFill>
                <a:latin typeface="Tahoma" charset="0"/>
              </a:rPr>
              <a:t>substitut</a:t>
            </a:r>
          </a:p>
        </p:txBody>
      </p:sp>
      <p:sp>
        <p:nvSpPr>
          <p:cNvPr id="110" name="Oval 24"/>
          <p:cNvSpPr>
            <a:spLocks noChangeArrowheads="1"/>
          </p:cNvSpPr>
          <p:nvPr/>
        </p:nvSpPr>
        <p:spPr bwMode="auto">
          <a:xfrm>
            <a:off x="1082325" y="4715494"/>
            <a:ext cx="1087586" cy="413359"/>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Style d’attachement </a:t>
            </a:r>
          </a:p>
          <a:p>
            <a:pPr algn="ctr"/>
            <a:r>
              <a:rPr lang="fr-CA" sz="700" dirty="0" err="1">
                <a:solidFill>
                  <a:srgbClr val="000000"/>
                </a:solidFill>
                <a:latin typeface="Tahoma" charset="0"/>
              </a:rPr>
              <a:t>insécure</a:t>
            </a:r>
            <a:endParaRPr lang="fr-CA" sz="700" dirty="0">
              <a:solidFill>
                <a:srgbClr val="000000"/>
              </a:solidFill>
              <a:latin typeface="Tahoma" charset="0"/>
            </a:endParaRPr>
          </a:p>
        </p:txBody>
      </p:sp>
      <p:sp>
        <p:nvSpPr>
          <p:cNvPr id="113" name="Oval 24"/>
          <p:cNvSpPr>
            <a:spLocks noChangeArrowheads="1"/>
          </p:cNvSpPr>
          <p:nvPr/>
        </p:nvSpPr>
        <p:spPr bwMode="auto">
          <a:xfrm>
            <a:off x="3166483" y="6982146"/>
            <a:ext cx="1106902" cy="514487"/>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900" dirty="0">
                <a:solidFill>
                  <a:srgbClr val="000000"/>
                </a:solidFill>
                <a:latin typeface="Tahoma" charset="0"/>
              </a:rPr>
              <a:t> </a:t>
            </a:r>
            <a:r>
              <a:rPr lang="fr-CA" sz="700" dirty="0">
                <a:solidFill>
                  <a:srgbClr val="000000"/>
                </a:solidFill>
                <a:latin typeface="Tahoma" charset="0"/>
              </a:rPr>
              <a:t>Faible sentiment</a:t>
            </a:r>
          </a:p>
          <a:p>
            <a:pPr algn="ctr"/>
            <a:r>
              <a:rPr lang="fr-CA" sz="700" dirty="0">
                <a:solidFill>
                  <a:srgbClr val="000000"/>
                </a:solidFill>
                <a:latin typeface="Tahoma" charset="0"/>
              </a:rPr>
              <a:t>de compétence</a:t>
            </a:r>
          </a:p>
          <a:p>
            <a:pPr algn="ctr"/>
            <a:r>
              <a:rPr lang="fr-CA" sz="700" dirty="0">
                <a:solidFill>
                  <a:srgbClr val="000000"/>
                </a:solidFill>
                <a:latin typeface="Tahoma" charset="0"/>
              </a:rPr>
              <a:t>parentale</a:t>
            </a:r>
          </a:p>
        </p:txBody>
      </p:sp>
      <p:sp>
        <p:nvSpPr>
          <p:cNvPr id="115" name="Oval 24"/>
          <p:cNvSpPr>
            <a:spLocks noChangeArrowheads="1"/>
          </p:cNvSpPr>
          <p:nvPr/>
        </p:nvSpPr>
        <p:spPr bwMode="auto">
          <a:xfrm>
            <a:off x="1044225" y="5251126"/>
            <a:ext cx="1118172" cy="505932"/>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Faible capacité</a:t>
            </a:r>
          </a:p>
          <a:p>
            <a:pPr algn="ctr"/>
            <a:r>
              <a:rPr lang="fr-CA" sz="700" dirty="0">
                <a:solidFill>
                  <a:srgbClr val="000000"/>
                </a:solidFill>
                <a:latin typeface="Tahoma" charset="0"/>
              </a:rPr>
              <a:t>de résolution</a:t>
            </a:r>
          </a:p>
          <a:p>
            <a:pPr algn="ctr"/>
            <a:r>
              <a:rPr lang="fr-CA" sz="700" dirty="0">
                <a:solidFill>
                  <a:srgbClr val="000000"/>
                </a:solidFill>
                <a:latin typeface="Tahoma" charset="0"/>
              </a:rPr>
              <a:t> de problèmes</a:t>
            </a:r>
          </a:p>
        </p:txBody>
      </p:sp>
      <p:cxnSp>
        <p:nvCxnSpPr>
          <p:cNvPr id="40" name="Connecteur droit avec flèche 39"/>
          <p:cNvCxnSpPr>
            <a:stCxn id="220" idx="1"/>
            <a:endCxn id="126" idx="5"/>
          </p:cNvCxnSpPr>
          <p:nvPr/>
        </p:nvCxnSpPr>
        <p:spPr>
          <a:xfrm flipH="1" flipV="1">
            <a:off x="2550678" y="3027448"/>
            <a:ext cx="1300914" cy="1322285"/>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4" name="Connecteur droit avec flèche 43"/>
          <p:cNvCxnSpPr>
            <a:stCxn id="22546" idx="1"/>
            <a:endCxn id="92" idx="6"/>
          </p:cNvCxnSpPr>
          <p:nvPr/>
        </p:nvCxnSpPr>
        <p:spPr>
          <a:xfrm flipH="1" flipV="1">
            <a:off x="2312982" y="4379064"/>
            <a:ext cx="1549300" cy="77233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6" name="Connecteur droit avec flèche 45"/>
          <p:cNvCxnSpPr>
            <a:stCxn id="22546" idx="1"/>
            <a:endCxn id="110" idx="6"/>
          </p:cNvCxnSpPr>
          <p:nvPr/>
        </p:nvCxnSpPr>
        <p:spPr>
          <a:xfrm flipH="1" flipV="1">
            <a:off x="2169911" y="4922174"/>
            <a:ext cx="1692371" cy="22922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8" name="Connecteur droit avec flèche 47"/>
          <p:cNvCxnSpPr>
            <a:stCxn id="22546" idx="1"/>
            <a:endCxn id="115" idx="6"/>
          </p:cNvCxnSpPr>
          <p:nvPr/>
        </p:nvCxnSpPr>
        <p:spPr>
          <a:xfrm flipH="1">
            <a:off x="2162397" y="5151400"/>
            <a:ext cx="1699885" cy="352692"/>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642117" name="Connecteur droit avec flèche 642116"/>
          <p:cNvCxnSpPr>
            <a:stCxn id="106" idx="1"/>
            <a:endCxn id="107" idx="0"/>
          </p:cNvCxnSpPr>
          <p:nvPr/>
        </p:nvCxnSpPr>
        <p:spPr>
          <a:xfrm flipH="1">
            <a:off x="6055163" y="7087087"/>
            <a:ext cx="565880" cy="82871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642119" name="Connecteur droit avec flèche 642118"/>
          <p:cNvCxnSpPr>
            <a:stCxn id="106" idx="1"/>
            <a:endCxn id="108" idx="7"/>
          </p:cNvCxnSpPr>
          <p:nvPr/>
        </p:nvCxnSpPr>
        <p:spPr>
          <a:xfrm flipH="1">
            <a:off x="5923822" y="7087087"/>
            <a:ext cx="697221" cy="38865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642121" name="Connecteur droit avec flèche 642120"/>
          <p:cNvCxnSpPr>
            <a:stCxn id="22558" idx="3"/>
            <a:endCxn id="22559" idx="3"/>
          </p:cNvCxnSpPr>
          <p:nvPr/>
        </p:nvCxnSpPr>
        <p:spPr>
          <a:xfrm flipV="1">
            <a:off x="9106189" y="7002273"/>
            <a:ext cx="737483" cy="9103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642123" name="Connecteur droit avec flèche 642122"/>
          <p:cNvCxnSpPr>
            <a:stCxn id="22558" idx="3"/>
            <a:endCxn id="22562" idx="2"/>
          </p:cNvCxnSpPr>
          <p:nvPr/>
        </p:nvCxnSpPr>
        <p:spPr>
          <a:xfrm>
            <a:off x="9106189" y="7093307"/>
            <a:ext cx="926256" cy="320091"/>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642125" name="Connecteur droit avec flèche 642124"/>
          <p:cNvCxnSpPr>
            <a:stCxn id="22558" idx="3"/>
            <a:endCxn id="694" idx="1"/>
          </p:cNvCxnSpPr>
          <p:nvPr/>
        </p:nvCxnSpPr>
        <p:spPr>
          <a:xfrm>
            <a:off x="9106189" y="7093307"/>
            <a:ext cx="845634" cy="72233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253" name="Oval 24"/>
          <p:cNvSpPr>
            <a:spLocks noChangeArrowheads="1"/>
          </p:cNvSpPr>
          <p:nvPr/>
        </p:nvSpPr>
        <p:spPr bwMode="auto">
          <a:xfrm>
            <a:off x="1430592" y="6425129"/>
            <a:ext cx="911565" cy="428377"/>
          </a:xfrm>
          <a:prstGeom prst="ellipse">
            <a:avLst/>
          </a:prstGeom>
          <a:solidFill>
            <a:srgbClr val="FF6600"/>
          </a:solidFill>
          <a:ln w="28575" cmpd="sng">
            <a:solidFill>
              <a:schemeClr val="tx1"/>
            </a:solidFill>
            <a:round/>
            <a:headEnd/>
            <a:tailEnd/>
          </a:ln>
        </p:spPr>
        <p:txBody>
          <a:bodyPr wrap="none" lIns="136885" tIns="68443" rIns="136885" bIns="68443" anchor="ctr"/>
          <a:lstStyle/>
          <a:p>
            <a:pPr algn="ctr"/>
            <a:r>
              <a:rPr lang="fr-CA" sz="700" dirty="0">
                <a:solidFill>
                  <a:srgbClr val="000000"/>
                </a:solidFill>
                <a:latin typeface="Tahoma" panose="020B0604030504040204" pitchFamily="34" charset="0"/>
                <a:ea typeface="Tahoma" panose="020B0604030504040204" pitchFamily="34" charset="0"/>
                <a:cs typeface="Tahoma" panose="020B0604030504040204" pitchFamily="34" charset="0"/>
              </a:rPr>
              <a:t> Faible estime </a:t>
            </a:r>
          </a:p>
          <a:p>
            <a:pPr algn="ctr"/>
            <a:r>
              <a:rPr lang="fr-CA" sz="700" dirty="0">
                <a:solidFill>
                  <a:srgbClr val="000000"/>
                </a:solidFill>
                <a:latin typeface="Tahoma" panose="020B0604030504040204" pitchFamily="34" charset="0"/>
                <a:ea typeface="Tahoma" panose="020B0604030504040204" pitchFamily="34" charset="0"/>
                <a:cs typeface="Tahoma" panose="020B0604030504040204" pitchFamily="34" charset="0"/>
              </a:rPr>
              <a:t>de soi</a:t>
            </a:r>
          </a:p>
        </p:txBody>
      </p:sp>
      <p:sp>
        <p:nvSpPr>
          <p:cNvPr id="201" name="Rectangle 45"/>
          <p:cNvSpPr>
            <a:spLocks noChangeArrowheads="1"/>
          </p:cNvSpPr>
          <p:nvPr/>
        </p:nvSpPr>
        <p:spPr bwMode="auto">
          <a:xfrm>
            <a:off x="3321023" y="8924966"/>
            <a:ext cx="1532514" cy="755558"/>
          </a:xfrm>
          <a:prstGeom prst="rect">
            <a:avLst/>
          </a:prstGeom>
          <a:solidFill>
            <a:srgbClr val="95B3D7"/>
          </a:solidFill>
          <a:ln w="9525">
            <a:solidFill>
              <a:schemeClr val="tx1"/>
            </a:solidFill>
            <a:miter lim="800000"/>
            <a:headEnd/>
            <a:tailEnd/>
          </a:ln>
        </p:spPr>
        <p:txBody>
          <a:bodyPr wrap="none" lIns="136885" tIns="68443" rIns="136885" bIns="68443" anchor="ctr"/>
          <a:lstStyle/>
          <a:p>
            <a:pPr algn="ctr"/>
            <a:r>
              <a:rPr lang="fr-CA" sz="800" b="1" dirty="0">
                <a:solidFill>
                  <a:srgbClr val="000000"/>
                </a:solidFill>
                <a:latin typeface="Tahoma" charset="0"/>
              </a:rPr>
              <a:t>Expériences </a:t>
            </a:r>
          </a:p>
          <a:p>
            <a:pPr algn="ctr"/>
            <a:r>
              <a:rPr lang="fr-CA" sz="800" b="1" dirty="0">
                <a:solidFill>
                  <a:srgbClr val="000000"/>
                </a:solidFill>
                <a:latin typeface="Tahoma" charset="0"/>
              </a:rPr>
              <a:t>t</a:t>
            </a:r>
            <a:r>
              <a:rPr lang="fr-CA" sz="800" b="1" dirty="0" smtClean="0">
                <a:solidFill>
                  <a:srgbClr val="000000"/>
                </a:solidFill>
                <a:latin typeface="Tahoma" charset="0"/>
              </a:rPr>
              <a:t>raumatiques / </a:t>
            </a:r>
          </a:p>
          <a:p>
            <a:pPr algn="ctr"/>
            <a:r>
              <a:rPr lang="fr-CA" sz="800" b="1" dirty="0" smtClean="0">
                <a:solidFill>
                  <a:srgbClr val="000000"/>
                </a:solidFill>
                <a:latin typeface="Tahoma" charset="0"/>
              </a:rPr>
              <a:t>multiples stress </a:t>
            </a:r>
            <a:r>
              <a:rPr lang="fr-CA" sz="800" b="1" dirty="0">
                <a:solidFill>
                  <a:srgbClr val="000000"/>
                </a:solidFill>
                <a:latin typeface="Tahoma" charset="0"/>
              </a:rPr>
              <a:t> </a:t>
            </a:r>
            <a:r>
              <a:rPr lang="fr-CA" sz="800" b="1" dirty="0" smtClean="0">
                <a:solidFill>
                  <a:srgbClr val="000000"/>
                </a:solidFill>
                <a:latin typeface="Tahoma" charset="0"/>
              </a:rPr>
              <a:t>vécus</a:t>
            </a:r>
            <a:endParaRPr lang="fr-CA" sz="800" b="1" dirty="0">
              <a:solidFill>
                <a:srgbClr val="000000"/>
              </a:solidFill>
              <a:latin typeface="Tahoma" charset="0"/>
            </a:endParaRPr>
          </a:p>
        </p:txBody>
      </p:sp>
      <p:sp>
        <p:nvSpPr>
          <p:cNvPr id="302" name="Oval 24"/>
          <p:cNvSpPr>
            <a:spLocks noChangeArrowheads="1"/>
          </p:cNvSpPr>
          <p:nvPr/>
        </p:nvSpPr>
        <p:spPr bwMode="auto">
          <a:xfrm>
            <a:off x="2119824" y="6843562"/>
            <a:ext cx="1007891" cy="452758"/>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Habiletés sociales</a:t>
            </a:r>
          </a:p>
          <a:p>
            <a:pPr algn="ctr"/>
            <a:r>
              <a:rPr lang="fr-CA" sz="700" dirty="0">
                <a:solidFill>
                  <a:srgbClr val="000000"/>
                </a:solidFill>
                <a:latin typeface="Tahoma" charset="0"/>
              </a:rPr>
              <a:t>déficitaires</a:t>
            </a:r>
          </a:p>
        </p:txBody>
      </p:sp>
      <p:sp>
        <p:nvSpPr>
          <p:cNvPr id="304" name="Oval 24"/>
          <p:cNvSpPr>
            <a:spLocks noChangeArrowheads="1"/>
          </p:cNvSpPr>
          <p:nvPr/>
        </p:nvSpPr>
        <p:spPr bwMode="auto">
          <a:xfrm>
            <a:off x="1053530" y="5867780"/>
            <a:ext cx="1214811" cy="470522"/>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Problèmes de</a:t>
            </a:r>
          </a:p>
          <a:p>
            <a:pPr algn="ctr"/>
            <a:r>
              <a:rPr lang="fr-CA" sz="700" dirty="0">
                <a:solidFill>
                  <a:srgbClr val="000000"/>
                </a:solidFill>
                <a:latin typeface="Tahoma" charset="0"/>
              </a:rPr>
              <a:t>santé ou incapacités</a:t>
            </a:r>
          </a:p>
          <a:p>
            <a:pPr algn="ctr"/>
            <a:r>
              <a:rPr lang="fr-CA" sz="700" dirty="0" smtClean="0">
                <a:solidFill>
                  <a:srgbClr val="000000"/>
                </a:solidFill>
                <a:latin typeface="Tahoma" charset="0"/>
              </a:rPr>
              <a:t>physiques</a:t>
            </a:r>
            <a:endParaRPr lang="fr-CA" sz="700" dirty="0">
              <a:solidFill>
                <a:srgbClr val="000000"/>
              </a:solidFill>
              <a:latin typeface="Tahoma" charset="0"/>
            </a:endParaRPr>
          </a:p>
        </p:txBody>
      </p:sp>
      <p:sp>
        <p:nvSpPr>
          <p:cNvPr id="306" name="Oval 24"/>
          <p:cNvSpPr>
            <a:spLocks noChangeArrowheads="1"/>
          </p:cNvSpPr>
          <p:nvPr/>
        </p:nvSpPr>
        <p:spPr bwMode="auto">
          <a:xfrm>
            <a:off x="1224653" y="3147274"/>
            <a:ext cx="1040578" cy="380043"/>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Activités </a:t>
            </a:r>
          </a:p>
          <a:p>
            <a:pPr algn="ctr"/>
            <a:r>
              <a:rPr lang="fr-CA" sz="700" dirty="0">
                <a:solidFill>
                  <a:srgbClr val="000000"/>
                </a:solidFill>
                <a:latin typeface="Tahoma" charset="0"/>
              </a:rPr>
              <a:t>criminelles</a:t>
            </a:r>
          </a:p>
        </p:txBody>
      </p:sp>
      <p:cxnSp>
        <p:nvCxnSpPr>
          <p:cNvPr id="431" name="Connecteur droit avec flèche 430"/>
          <p:cNvCxnSpPr>
            <a:stCxn id="22546" idx="1"/>
            <a:endCxn id="253" idx="7"/>
          </p:cNvCxnSpPr>
          <p:nvPr/>
        </p:nvCxnSpPr>
        <p:spPr>
          <a:xfrm flipH="1">
            <a:off x="2208661" y="5151400"/>
            <a:ext cx="1653621" cy="133646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33" name="Connecteur droit avec flèche 432"/>
          <p:cNvCxnSpPr>
            <a:stCxn id="22546" idx="1"/>
            <a:endCxn id="113" idx="0"/>
          </p:cNvCxnSpPr>
          <p:nvPr/>
        </p:nvCxnSpPr>
        <p:spPr>
          <a:xfrm flipH="1">
            <a:off x="3719934" y="5151400"/>
            <a:ext cx="142348" cy="183074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35" name="Connecteur droit avec flèche 434"/>
          <p:cNvCxnSpPr>
            <a:stCxn id="22546" idx="1"/>
            <a:endCxn id="304" idx="6"/>
          </p:cNvCxnSpPr>
          <p:nvPr/>
        </p:nvCxnSpPr>
        <p:spPr>
          <a:xfrm flipH="1">
            <a:off x="2268341" y="5151400"/>
            <a:ext cx="1593941" cy="951641"/>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39" name="Connecteur droit avec flèche 438"/>
          <p:cNvCxnSpPr>
            <a:stCxn id="220" idx="1"/>
            <a:endCxn id="306" idx="6"/>
          </p:cNvCxnSpPr>
          <p:nvPr/>
        </p:nvCxnSpPr>
        <p:spPr>
          <a:xfrm flipH="1" flipV="1">
            <a:off x="2265231" y="3337296"/>
            <a:ext cx="1586361" cy="1012437"/>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43" name="Connecteur droit avec flèche 442"/>
          <p:cNvCxnSpPr>
            <a:stCxn id="22546" idx="1"/>
            <a:endCxn id="302" idx="7"/>
          </p:cNvCxnSpPr>
          <p:nvPr/>
        </p:nvCxnSpPr>
        <p:spPr>
          <a:xfrm flipH="1">
            <a:off x="2980113" y="5151400"/>
            <a:ext cx="882169" cy="1758467"/>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566" name="Connecteur droit avec flèche 565"/>
          <p:cNvCxnSpPr>
            <a:stCxn id="22538" idx="2"/>
          </p:cNvCxnSpPr>
          <p:nvPr/>
        </p:nvCxnSpPr>
        <p:spPr>
          <a:xfrm>
            <a:off x="7659245" y="3189907"/>
            <a:ext cx="0" cy="937103"/>
          </a:xfrm>
          <a:prstGeom prst="straightConnector1">
            <a:avLst/>
          </a:prstGeom>
          <a:ln w="28575"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613" name="Connecteur droit avec flèche 612"/>
          <p:cNvCxnSpPr/>
          <p:nvPr/>
        </p:nvCxnSpPr>
        <p:spPr>
          <a:xfrm flipV="1">
            <a:off x="4417793" y="5542076"/>
            <a:ext cx="0" cy="3236871"/>
          </a:xfrm>
          <a:prstGeom prst="straightConnector1">
            <a:avLst/>
          </a:prstGeom>
          <a:ln w="28575"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650" name="Connecteur droit avec flèche 649"/>
          <p:cNvCxnSpPr>
            <a:stCxn id="356" idx="3"/>
          </p:cNvCxnSpPr>
          <p:nvPr/>
        </p:nvCxnSpPr>
        <p:spPr>
          <a:xfrm>
            <a:off x="5797435" y="4747053"/>
            <a:ext cx="736515" cy="0"/>
          </a:xfrm>
          <a:prstGeom prst="straightConnector1">
            <a:avLst/>
          </a:prstGeom>
          <a:ln w="28575"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690" name="Oval 37"/>
          <p:cNvSpPr>
            <a:spLocks noChangeArrowheads="1"/>
          </p:cNvSpPr>
          <p:nvPr/>
        </p:nvSpPr>
        <p:spPr bwMode="auto">
          <a:xfrm>
            <a:off x="5229995" y="6880633"/>
            <a:ext cx="1024734" cy="425348"/>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latin typeface="Tahoma" charset="0"/>
              </a:rPr>
              <a:t>Présence de </a:t>
            </a:r>
          </a:p>
          <a:p>
            <a:pPr algn="ctr"/>
            <a:r>
              <a:rPr lang="fr-CA" sz="700" dirty="0">
                <a:latin typeface="Tahoma" charset="0"/>
              </a:rPr>
              <a:t>violence familiale</a:t>
            </a:r>
          </a:p>
        </p:txBody>
      </p:sp>
      <p:cxnSp>
        <p:nvCxnSpPr>
          <p:cNvPr id="658" name="Connecteur droit avec flèche 657"/>
          <p:cNvCxnSpPr>
            <a:stCxn id="106" idx="1"/>
            <a:endCxn id="690" idx="6"/>
          </p:cNvCxnSpPr>
          <p:nvPr/>
        </p:nvCxnSpPr>
        <p:spPr>
          <a:xfrm flipH="1">
            <a:off x="6254729" y="7087087"/>
            <a:ext cx="366314" cy="6220"/>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694" name="Oval 39"/>
          <p:cNvSpPr>
            <a:spLocks noChangeArrowheads="1"/>
          </p:cNvSpPr>
          <p:nvPr/>
        </p:nvSpPr>
        <p:spPr bwMode="auto">
          <a:xfrm>
            <a:off x="9769247" y="7742886"/>
            <a:ext cx="1246710" cy="496827"/>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latin typeface="Tahoma" charset="0"/>
              </a:rPr>
              <a:t> </a:t>
            </a:r>
            <a:r>
              <a:rPr lang="fr-CA" sz="700" dirty="0" smtClean="0">
                <a:latin typeface="Tahoma" charset="0"/>
              </a:rPr>
              <a:t>Fonctionnement familial </a:t>
            </a:r>
            <a:endParaRPr lang="fr-CA" sz="700" dirty="0">
              <a:latin typeface="Tahoma" charset="0"/>
            </a:endParaRPr>
          </a:p>
          <a:p>
            <a:pPr algn="ctr"/>
            <a:r>
              <a:rPr lang="fr-CA" sz="700" dirty="0">
                <a:latin typeface="Tahoma" charset="0"/>
              </a:rPr>
              <a:t>chaotique et peu</a:t>
            </a:r>
          </a:p>
          <a:p>
            <a:pPr algn="ctr"/>
            <a:r>
              <a:rPr lang="fr-CA" sz="700" dirty="0">
                <a:latin typeface="Tahoma" charset="0"/>
              </a:rPr>
              <a:t>cohésif</a:t>
            </a:r>
          </a:p>
        </p:txBody>
      </p:sp>
      <p:sp>
        <p:nvSpPr>
          <p:cNvPr id="695" name="Oval 39"/>
          <p:cNvSpPr>
            <a:spLocks noChangeArrowheads="1"/>
          </p:cNvSpPr>
          <p:nvPr/>
        </p:nvSpPr>
        <p:spPr bwMode="auto">
          <a:xfrm>
            <a:off x="7411535" y="7767555"/>
            <a:ext cx="1150865" cy="496827"/>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latin typeface="Tahoma" charset="0"/>
              </a:rPr>
              <a:t> Faible expression</a:t>
            </a:r>
          </a:p>
          <a:p>
            <a:pPr algn="ctr"/>
            <a:r>
              <a:rPr lang="fr-CA" sz="700" dirty="0">
                <a:latin typeface="Tahoma" charset="0"/>
              </a:rPr>
              <a:t>des affects positifs</a:t>
            </a:r>
          </a:p>
        </p:txBody>
      </p:sp>
      <p:sp>
        <p:nvSpPr>
          <p:cNvPr id="872" name="Oval 14"/>
          <p:cNvSpPr>
            <a:spLocks noChangeArrowheads="1"/>
          </p:cNvSpPr>
          <p:nvPr/>
        </p:nvSpPr>
        <p:spPr bwMode="auto">
          <a:xfrm>
            <a:off x="8894012" y="1830411"/>
            <a:ext cx="931826" cy="353692"/>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Prématurité</a:t>
            </a:r>
          </a:p>
        </p:txBody>
      </p:sp>
      <p:cxnSp>
        <p:nvCxnSpPr>
          <p:cNvPr id="873" name="Connecteur droit avec flèche 872"/>
          <p:cNvCxnSpPr>
            <a:stCxn id="22538" idx="0"/>
            <a:endCxn id="872" idx="2"/>
          </p:cNvCxnSpPr>
          <p:nvPr/>
        </p:nvCxnSpPr>
        <p:spPr>
          <a:xfrm flipV="1">
            <a:off x="7659245" y="2007257"/>
            <a:ext cx="1234767" cy="603839"/>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26" name="Oval 24"/>
          <p:cNvSpPr>
            <a:spLocks noChangeArrowheads="1"/>
          </p:cNvSpPr>
          <p:nvPr/>
        </p:nvSpPr>
        <p:spPr bwMode="auto">
          <a:xfrm>
            <a:off x="1430592" y="2591129"/>
            <a:ext cx="1312262" cy="511179"/>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Dépression ou trouble</a:t>
            </a:r>
          </a:p>
          <a:p>
            <a:pPr algn="ctr"/>
            <a:r>
              <a:rPr lang="fr-CA" sz="700" dirty="0">
                <a:solidFill>
                  <a:srgbClr val="000000"/>
                </a:solidFill>
                <a:latin typeface="Tahoma" charset="0"/>
              </a:rPr>
              <a:t>de personnalité</a:t>
            </a:r>
          </a:p>
        </p:txBody>
      </p:sp>
      <p:sp>
        <p:nvSpPr>
          <p:cNvPr id="136" name="ZoneTexte 135"/>
          <p:cNvSpPr txBox="1"/>
          <p:nvPr/>
        </p:nvSpPr>
        <p:spPr>
          <a:xfrm>
            <a:off x="1120822" y="145544"/>
            <a:ext cx="12929804" cy="793278"/>
          </a:xfrm>
          <a:prstGeom prst="rect">
            <a:avLst/>
          </a:prstGeom>
          <a:noFill/>
        </p:spPr>
        <p:txBody>
          <a:bodyPr wrap="square" lIns="54085" tIns="27043" rIns="54085" bIns="27043" rtlCol="0">
            <a:spAutoFit/>
          </a:bodyPr>
          <a:lstStyle/>
          <a:p>
            <a:r>
              <a:rPr lang="fr-FR" sz="1600" b="1" dirty="0" smtClean="0">
                <a:latin typeface="Tahoma" panose="020B0604030504040204" pitchFamily="34" charset="0"/>
                <a:ea typeface="Tahoma" panose="020B0604030504040204" pitchFamily="34" charset="0"/>
                <a:cs typeface="Tahoma" panose="020B0604030504040204" pitchFamily="34" charset="0"/>
              </a:rPr>
              <a:t>Étape 3: Documenter les pratiques parentales lacunaires des parents et </a:t>
            </a:r>
            <a:r>
              <a:rPr lang="fr-FR" sz="1600" b="1" dirty="0">
                <a:latin typeface="Tahoma" panose="020B0604030504040204" pitchFamily="34" charset="0"/>
                <a:ea typeface="Tahoma" panose="020B0604030504040204" pitchFamily="34" charset="0"/>
                <a:cs typeface="Tahoma" panose="020B0604030504040204" pitchFamily="34" charset="0"/>
              </a:rPr>
              <a:t>i</a:t>
            </a:r>
            <a:r>
              <a:rPr lang="fr-FR" sz="1600" b="1" dirty="0" smtClean="0">
                <a:latin typeface="Tahoma" panose="020B0604030504040204" pitchFamily="34" charset="0"/>
                <a:ea typeface="Tahoma" panose="020B0604030504040204" pitchFamily="34" charset="0"/>
                <a:cs typeface="Tahoma" panose="020B0604030504040204" pitchFamily="34" charset="0"/>
              </a:rPr>
              <a:t>dentifier les facteurs de risque personnels de l’enfant, des parents et des familles et le niveau de connaissance des parents concernant le développement et les besoins de leur enfant  qui nuisent à l’exercice de la parentalité</a:t>
            </a:r>
          </a:p>
        </p:txBody>
      </p:sp>
      <p:sp>
        <p:nvSpPr>
          <p:cNvPr id="228" name="Rectangle 227"/>
          <p:cNvSpPr/>
          <p:nvPr/>
        </p:nvSpPr>
        <p:spPr>
          <a:xfrm>
            <a:off x="6531151" y="6658685"/>
            <a:ext cx="2732444" cy="840917"/>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lIns="54085" tIns="27043" rIns="54085" bIns="27043" rtlCol="0" anchor="ctr"/>
          <a:lstStyle/>
          <a:p>
            <a:pPr algn="ctr"/>
            <a:endParaRPr lang="fr-FR" sz="2800">
              <a:ln w="9525">
                <a:solidFill>
                  <a:schemeClr val="tx1"/>
                </a:solidFill>
              </a:ln>
              <a:solidFill>
                <a:schemeClr val="tx1"/>
              </a:solidFill>
            </a:endParaRPr>
          </a:p>
        </p:txBody>
      </p:sp>
      <p:sp>
        <p:nvSpPr>
          <p:cNvPr id="359" name="Rectangle 23"/>
          <p:cNvSpPr>
            <a:spLocks noChangeArrowheads="1"/>
          </p:cNvSpPr>
          <p:nvPr/>
        </p:nvSpPr>
        <p:spPr bwMode="auto">
          <a:xfrm>
            <a:off x="12424085" y="4196692"/>
            <a:ext cx="1782541" cy="977147"/>
          </a:xfrm>
          <a:prstGeom prst="rect">
            <a:avLst/>
          </a:prstGeom>
          <a:solidFill>
            <a:srgbClr val="FF6600"/>
          </a:solidFill>
          <a:ln w="9525">
            <a:solidFill>
              <a:schemeClr val="tx1"/>
            </a:solidFill>
            <a:miter lim="800000"/>
            <a:headEnd/>
            <a:tailEnd/>
          </a:ln>
        </p:spPr>
        <p:txBody>
          <a:bodyPr wrap="none" lIns="136885" tIns="68443" rIns="136885" bIns="68443" anchor="ctr"/>
          <a:lstStyle/>
          <a:p>
            <a:pPr algn="ctr"/>
            <a:r>
              <a:rPr lang="fr-CA" sz="900" b="1" dirty="0">
                <a:solidFill>
                  <a:srgbClr val="000000"/>
                </a:solidFill>
                <a:latin typeface="Tahoma" charset="0"/>
              </a:rPr>
              <a:t>Pratiques parentales </a:t>
            </a:r>
          </a:p>
          <a:p>
            <a:pPr algn="ctr"/>
            <a:r>
              <a:rPr lang="fr-CA" sz="900" b="1" dirty="0">
                <a:solidFill>
                  <a:srgbClr val="000000"/>
                </a:solidFill>
                <a:latin typeface="Tahoma" charset="0"/>
              </a:rPr>
              <a:t>lacunaires: </a:t>
            </a:r>
          </a:p>
          <a:p>
            <a:pPr algn="ctr"/>
            <a:r>
              <a:rPr lang="fr-CA" sz="900" b="1" dirty="0" smtClean="0">
                <a:solidFill>
                  <a:srgbClr val="000000"/>
                </a:solidFill>
                <a:latin typeface="Tahoma" charset="0"/>
              </a:rPr>
              <a:t>faible </a:t>
            </a:r>
            <a:r>
              <a:rPr lang="fr-CA" sz="900" b="1" dirty="0">
                <a:solidFill>
                  <a:srgbClr val="000000"/>
                </a:solidFill>
                <a:latin typeface="Tahoma" charset="0"/>
              </a:rPr>
              <a:t>disponibilité, </a:t>
            </a:r>
          </a:p>
          <a:p>
            <a:pPr algn="ctr"/>
            <a:r>
              <a:rPr lang="fr-CA" sz="900" b="1" dirty="0">
                <a:solidFill>
                  <a:srgbClr val="000000"/>
                </a:solidFill>
                <a:latin typeface="Tahoma" charset="0"/>
              </a:rPr>
              <a:t>faible interactivité, </a:t>
            </a:r>
          </a:p>
          <a:p>
            <a:pPr algn="ctr"/>
            <a:r>
              <a:rPr lang="fr-CA" sz="900" b="1" dirty="0">
                <a:solidFill>
                  <a:srgbClr val="000000"/>
                </a:solidFill>
                <a:latin typeface="Tahoma" charset="0"/>
              </a:rPr>
              <a:t>forte négativité</a:t>
            </a:r>
          </a:p>
        </p:txBody>
      </p:sp>
      <p:sp>
        <p:nvSpPr>
          <p:cNvPr id="369" name="Oval 24"/>
          <p:cNvSpPr>
            <a:spLocks noChangeArrowheads="1"/>
          </p:cNvSpPr>
          <p:nvPr/>
        </p:nvSpPr>
        <p:spPr bwMode="auto">
          <a:xfrm>
            <a:off x="10617068" y="2862020"/>
            <a:ext cx="1113006" cy="487667"/>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Pratiques éducatives</a:t>
            </a:r>
          </a:p>
          <a:p>
            <a:pPr algn="ctr"/>
            <a:r>
              <a:rPr lang="fr-CA" sz="700" dirty="0">
                <a:solidFill>
                  <a:srgbClr val="000000"/>
                </a:solidFill>
                <a:latin typeface="Tahoma" charset="0"/>
              </a:rPr>
              <a:t>inconstantes</a:t>
            </a:r>
          </a:p>
        </p:txBody>
      </p:sp>
      <p:sp>
        <p:nvSpPr>
          <p:cNvPr id="370" name="Oval 24"/>
          <p:cNvSpPr>
            <a:spLocks noChangeArrowheads="1"/>
          </p:cNvSpPr>
          <p:nvPr/>
        </p:nvSpPr>
        <p:spPr bwMode="auto">
          <a:xfrm>
            <a:off x="10617068" y="3514676"/>
            <a:ext cx="1147504" cy="475469"/>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Font passer leurs </a:t>
            </a:r>
          </a:p>
          <a:p>
            <a:pPr algn="ctr"/>
            <a:r>
              <a:rPr lang="fr-CA" sz="700" dirty="0">
                <a:solidFill>
                  <a:srgbClr val="000000"/>
                </a:solidFill>
                <a:latin typeface="Tahoma" charset="0"/>
              </a:rPr>
              <a:t>b</a:t>
            </a:r>
            <a:r>
              <a:rPr lang="fr-CA" sz="700" dirty="0" smtClean="0">
                <a:solidFill>
                  <a:srgbClr val="000000"/>
                </a:solidFill>
                <a:latin typeface="Tahoma" charset="0"/>
              </a:rPr>
              <a:t>esoins avant ceux de </a:t>
            </a:r>
          </a:p>
          <a:p>
            <a:pPr algn="ctr"/>
            <a:r>
              <a:rPr lang="fr-CA" sz="700" dirty="0">
                <a:solidFill>
                  <a:srgbClr val="000000"/>
                </a:solidFill>
                <a:latin typeface="Tahoma" charset="0"/>
              </a:rPr>
              <a:t>l</a:t>
            </a:r>
            <a:r>
              <a:rPr lang="fr-CA" sz="700" dirty="0" smtClean="0">
                <a:solidFill>
                  <a:srgbClr val="000000"/>
                </a:solidFill>
                <a:latin typeface="Tahoma" charset="0"/>
              </a:rPr>
              <a:t>eur enfant</a:t>
            </a:r>
            <a:endParaRPr lang="fr-CA" sz="700" dirty="0">
              <a:solidFill>
                <a:srgbClr val="000000"/>
              </a:solidFill>
              <a:latin typeface="Tahoma" charset="0"/>
            </a:endParaRPr>
          </a:p>
        </p:txBody>
      </p:sp>
      <p:sp>
        <p:nvSpPr>
          <p:cNvPr id="372" name="Oval 24"/>
          <p:cNvSpPr>
            <a:spLocks noChangeArrowheads="1"/>
          </p:cNvSpPr>
          <p:nvPr/>
        </p:nvSpPr>
        <p:spPr bwMode="auto">
          <a:xfrm>
            <a:off x="11977504" y="1856878"/>
            <a:ext cx="1062400" cy="470588"/>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Faible engagement</a:t>
            </a:r>
          </a:p>
          <a:p>
            <a:pPr algn="ctr"/>
            <a:r>
              <a:rPr lang="fr-CA" sz="700" dirty="0">
                <a:solidFill>
                  <a:srgbClr val="000000"/>
                </a:solidFill>
                <a:latin typeface="Tahoma" charset="0"/>
              </a:rPr>
              <a:t>relationnel</a:t>
            </a:r>
          </a:p>
        </p:txBody>
      </p:sp>
      <p:sp>
        <p:nvSpPr>
          <p:cNvPr id="373" name="Oval 24"/>
          <p:cNvSpPr>
            <a:spLocks noChangeArrowheads="1"/>
          </p:cNvSpPr>
          <p:nvPr/>
        </p:nvSpPr>
        <p:spPr bwMode="auto">
          <a:xfrm>
            <a:off x="13876150" y="2153651"/>
            <a:ext cx="947355" cy="408331"/>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Peu </a:t>
            </a:r>
            <a:r>
              <a:rPr lang="fr-CA" sz="700" dirty="0" smtClean="0">
                <a:solidFill>
                  <a:srgbClr val="000000"/>
                </a:solidFill>
                <a:latin typeface="Tahoma" charset="0"/>
              </a:rPr>
              <a:t>d’affection, peu</a:t>
            </a:r>
          </a:p>
          <a:p>
            <a:pPr algn="ctr"/>
            <a:r>
              <a:rPr lang="fr-CA" sz="700" dirty="0">
                <a:solidFill>
                  <a:srgbClr val="000000"/>
                </a:solidFill>
                <a:latin typeface="Tahoma" charset="0"/>
              </a:rPr>
              <a:t>d</a:t>
            </a:r>
            <a:r>
              <a:rPr lang="fr-CA" sz="700" dirty="0" smtClean="0">
                <a:solidFill>
                  <a:srgbClr val="000000"/>
                </a:solidFill>
                <a:latin typeface="Tahoma" charset="0"/>
              </a:rPr>
              <a:t>e soutien</a:t>
            </a:r>
            <a:endParaRPr lang="fr-CA" sz="700" dirty="0">
              <a:solidFill>
                <a:srgbClr val="000000"/>
              </a:solidFill>
              <a:latin typeface="Tahoma" charset="0"/>
            </a:endParaRPr>
          </a:p>
        </p:txBody>
      </p:sp>
      <p:sp>
        <p:nvSpPr>
          <p:cNvPr id="405" name="Oval 24"/>
          <p:cNvSpPr>
            <a:spLocks noChangeArrowheads="1"/>
          </p:cNvSpPr>
          <p:nvPr/>
        </p:nvSpPr>
        <p:spPr bwMode="auto">
          <a:xfrm>
            <a:off x="13166754" y="1750000"/>
            <a:ext cx="883872" cy="470588"/>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Punitions </a:t>
            </a:r>
          </a:p>
          <a:p>
            <a:pPr algn="ctr"/>
            <a:r>
              <a:rPr lang="fr-CA" sz="700" dirty="0" smtClean="0">
                <a:solidFill>
                  <a:srgbClr val="000000"/>
                </a:solidFill>
                <a:latin typeface="Tahoma" charset="0"/>
              </a:rPr>
              <a:t>excessives ou </a:t>
            </a:r>
          </a:p>
          <a:p>
            <a:pPr algn="ctr"/>
            <a:r>
              <a:rPr lang="fr-CA" sz="700" dirty="0" smtClean="0">
                <a:solidFill>
                  <a:srgbClr val="000000"/>
                </a:solidFill>
                <a:latin typeface="Tahoma" charset="0"/>
              </a:rPr>
              <a:t>brutales</a:t>
            </a:r>
            <a:endParaRPr lang="fr-CA" sz="700" dirty="0">
              <a:solidFill>
                <a:srgbClr val="000000"/>
              </a:solidFill>
              <a:latin typeface="Tahoma" charset="0"/>
            </a:endParaRPr>
          </a:p>
        </p:txBody>
      </p:sp>
      <p:cxnSp>
        <p:nvCxnSpPr>
          <p:cNvPr id="379" name="Connecteur droit avec flèche 378"/>
          <p:cNvCxnSpPr>
            <a:stCxn id="359" idx="0"/>
            <a:endCxn id="405" idx="4"/>
          </p:cNvCxnSpPr>
          <p:nvPr/>
        </p:nvCxnSpPr>
        <p:spPr>
          <a:xfrm flipV="1">
            <a:off x="13315356" y="2220588"/>
            <a:ext cx="293334" cy="197610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381" name="Connecteur droit avec flèche 380"/>
          <p:cNvCxnSpPr>
            <a:stCxn id="359" idx="0"/>
            <a:endCxn id="372" idx="4"/>
          </p:cNvCxnSpPr>
          <p:nvPr/>
        </p:nvCxnSpPr>
        <p:spPr>
          <a:xfrm flipH="1" flipV="1">
            <a:off x="12508704" y="2327466"/>
            <a:ext cx="806652" cy="186922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48" name="Connecteur droit avec flèche 447"/>
          <p:cNvCxnSpPr>
            <a:stCxn id="22558" idx="2"/>
            <a:endCxn id="695" idx="0"/>
          </p:cNvCxnSpPr>
          <p:nvPr/>
        </p:nvCxnSpPr>
        <p:spPr>
          <a:xfrm flipH="1">
            <a:off x="7986968" y="7397409"/>
            <a:ext cx="549690" cy="37014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77" name="Connecteur droit avec flèche 476"/>
          <p:cNvCxnSpPr>
            <a:stCxn id="359" idx="0"/>
            <a:endCxn id="373" idx="3"/>
          </p:cNvCxnSpPr>
          <p:nvPr/>
        </p:nvCxnSpPr>
        <p:spPr>
          <a:xfrm flipV="1">
            <a:off x="13315356" y="2502183"/>
            <a:ext cx="699531" cy="1694509"/>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479" name="Connecteur droit avec flèche 478"/>
          <p:cNvCxnSpPr>
            <a:stCxn id="359" idx="0"/>
            <a:endCxn id="369" idx="5"/>
          </p:cNvCxnSpPr>
          <p:nvPr/>
        </p:nvCxnSpPr>
        <p:spPr>
          <a:xfrm flipH="1" flipV="1">
            <a:off x="11567078" y="3278270"/>
            <a:ext cx="1748278" cy="918422"/>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505" name="Oval 24"/>
          <p:cNvSpPr>
            <a:spLocks noChangeArrowheads="1"/>
          </p:cNvSpPr>
          <p:nvPr/>
        </p:nvSpPr>
        <p:spPr bwMode="auto">
          <a:xfrm>
            <a:off x="14333948" y="2632544"/>
            <a:ext cx="924413" cy="406503"/>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Interactions </a:t>
            </a:r>
          </a:p>
          <a:p>
            <a:pPr algn="ctr"/>
            <a:r>
              <a:rPr lang="fr-CA" sz="700" dirty="0">
                <a:solidFill>
                  <a:srgbClr val="000000"/>
                </a:solidFill>
                <a:latin typeface="Tahoma" charset="0"/>
              </a:rPr>
              <a:t>négatives</a:t>
            </a:r>
          </a:p>
        </p:txBody>
      </p:sp>
      <p:cxnSp>
        <p:nvCxnSpPr>
          <p:cNvPr id="22543" name="Connecteur droit avec flèche 22542"/>
          <p:cNvCxnSpPr>
            <a:stCxn id="359" idx="0"/>
            <a:endCxn id="370" idx="5"/>
          </p:cNvCxnSpPr>
          <p:nvPr/>
        </p:nvCxnSpPr>
        <p:spPr>
          <a:xfrm flipH="1" flipV="1">
            <a:off x="11596524" y="3920514"/>
            <a:ext cx="1718832" cy="27617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22547" name="Connecteur droit avec flèche 22546"/>
          <p:cNvCxnSpPr>
            <a:stCxn id="359" idx="0"/>
            <a:endCxn id="505" idx="2"/>
          </p:cNvCxnSpPr>
          <p:nvPr/>
        </p:nvCxnSpPr>
        <p:spPr>
          <a:xfrm flipV="1">
            <a:off x="13315356" y="2835796"/>
            <a:ext cx="1018592" cy="136089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513" name="Oval 24"/>
          <p:cNvSpPr>
            <a:spLocks noChangeArrowheads="1"/>
          </p:cNvSpPr>
          <p:nvPr/>
        </p:nvSpPr>
        <p:spPr bwMode="auto">
          <a:xfrm>
            <a:off x="14295042" y="3133613"/>
            <a:ext cx="1170626" cy="493428"/>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Peu disponible</a:t>
            </a:r>
          </a:p>
          <a:p>
            <a:pPr algn="ctr"/>
            <a:r>
              <a:rPr lang="fr-CA" sz="700" dirty="0">
                <a:solidFill>
                  <a:srgbClr val="000000"/>
                </a:solidFill>
                <a:latin typeface="Tahoma" charset="0"/>
              </a:rPr>
              <a:t> aux signaux de l’enfant</a:t>
            </a:r>
          </a:p>
        </p:txBody>
      </p:sp>
      <p:cxnSp>
        <p:nvCxnSpPr>
          <p:cNvPr id="22550" name="Connecteur droit avec flèche 22549"/>
          <p:cNvCxnSpPr>
            <a:stCxn id="359" idx="0"/>
            <a:endCxn id="513" idx="2"/>
          </p:cNvCxnSpPr>
          <p:nvPr/>
        </p:nvCxnSpPr>
        <p:spPr>
          <a:xfrm flipV="1">
            <a:off x="13315356" y="3380327"/>
            <a:ext cx="979686" cy="816365"/>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53" name="Connecteur droit avec flèche 52"/>
          <p:cNvCxnSpPr/>
          <p:nvPr/>
        </p:nvCxnSpPr>
        <p:spPr>
          <a:xfrm flipV="1">
            <a:off x="10206222" y="4685266"/>
            <a:ext cx="2179" cy="474829"/>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278" name="Connecteur droit avec flèche 277"/>
          <p:cNvCxnSpPr>
            <a:stCxn id="22538" idx="0"/>
            <a:endCxn id="70" idx="5"/>
          </p:cNvCxnSpPr>
          <p:nvPr/>
        </p:nvCxnSpPr>
        <p:spPr>
          <a:xfrm flipH="1" flipV="1">
            <a:off x="7165456" y="1683318"/>
            <a:ext cx="493789" cy="92777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281" name="Connecteur droit avec flèche 280"/>
          <p:cNvCxnSpPr>
            <a:stCxn id="22538" idx="0"/>
            <a:endCxn id="101" idx="6"/>
          </p:cNvCxnSpPr>
          <p:nvPr/>
        </p:nvCxnSpPr>
        <p:spPr>
          <a:xfrm flipH="1" flipV="1">
            <a:off x="6706314" y="1995380"/>
            <a:ext cx="952931" cy="61571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38" name="Connecteur droit avec flèche 137"/>
          <p:cNvCxnSpPr>
            <a:stCxn id="220" idx="1"/>
            <a:endCxn id="22549" idx="5"/>
          </p:cNvCxnSpPr>
          <p:nvPr/>
        </p:nvCxnSpPr>
        <p:spPr>
          <a:xfrm flipH="1" flipV="1">
            <a:off x="2941228" y="2518694"/>
            <a:ext cx="910364" cy="1831039"/>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32" name="Oval 26"/>
          <p:cNvSpPr>
            <a:spLocks noChangeArrowheads="1"/>
          </p:cNvSpPr>
          <p:nvPr/>
        </p:nvSpPr>
        <p:spPr bwMode="auto">
          <a:xfrm>
            <a:off x="3072237" y="1919945"/>
            <a:ext cx="1012363" cy="467412"/>
          </a:xfrm>
          <a:prstGeom prst="ellipse">
            <a:avLst/>
          </a:prstGeom>
          <a:solidFill>
            <a:srgbClr val="FF6600"/>
          </a:solidFill>
          <a:ln w="28575" cmpd="sng">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Colère / </a:t>
            </a:r>
          </a:p>
          <a:p>
            <a:pPr algn="ctr"/>
            <a:r>
              <a:rPr lang="fr-CA" sz="700" dirty="0" smtClean="0">
                <a:solidFill>
                  <a:srgbClr val="000000"/>
                </a:solidFill>
                <a:latin typeface="Tahoma" charset="0"/>
              </a:rPr>
              <a:t>Hyperréactivité / </a:t>
            </a:r>
          </a:p>
          <a:p>
            <a:pPr algn="ctr"/>
            <a:r>
              <a:rPr lang="fr-CA" sz="700" dirty="0" smtClean="0">
                <a:solidFill>
                  <a:srgbClr val="000000"/>
                </a:solidFill>
                <a:latin typeface="Tahoma" charset="0"/>
              </a:rPr>
              <a:t>impulsivité</a:t>
            </a:r>
            <a:endParaRPr lang="fr-CA" sz="700" dirty="0">
              <a:solidFill>
                <a:srgbClr val="000000"/>
              </a:solidFill>
              <a:latin typeface="Tahoma" charset="0"/>
            </a:endParaRPr>
          </a:p>
        </p:txBody>
      </p:sp>
      <p:cxnSp>
        <p:nvCxnSpPr>
          <p:cNvPr id="135" name="Connecteur droit avec flèche 134"/>
          <p:cNvCxnSpPr>
            <a:stCxn id="220" idx="1"/>
            <a:endCxn id="132" idx="4"/>
          </p:cNvCxnSpPr>
          <p:nvPr/>
        </p:nvCxnSpPr>
        <p:spPr>
          <a:xfrm flipH="1" flipV="1">
            <a:off x="3578419" y="2387357"/>
            <a:ext cx="273173" cy="196237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56" name="Line 67"/>
          <p:cNvSpPr>
            <a:spLocks noChangeShapeType="1"/>
          </p:cNvSpPr>
          <p:nvPr/>
        </p:nvSpPr>
        <p:spPr bwMode="auto">
          <a:xfrm flipH="1" flipV="1">
            <a:off x="5871183" y="8799216"/>
            <a:ext cx="1" cy="118765"/>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solidFill>
                <a:srgbClr val="000000"/>
              </a:solidFill>
            </a:endParaRPr>
          </a:p>
        </p:txBody>
      </p:sp>
      <p:sp>
        <p:nvSpPr>
          <p:cNvPr id="157" name="Line 67"/>
          <p:cNvSpPr>
            <a:spLocks noChangeShapeType="1"/>
          </p:cNvSpPr>
          <p:nvPr/>
        </p:nvSpPr>
        <p:spPr bwMode="auto">
          <a:xfrm flipH="1" flipV="1">
            <a:off x="8019820" y="8777629"/>
            <a:ext cx="1" cy="118765"/>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solidFill>
                <a:srgbClr val="000000"/>
              </a:solidFill>
            </a:endParaRPr>
          </a:p>
        </p:txBody>
      </p:sp>
      <p:sp>
        <p:nvSpPr>
          <p:cNvPr id="163" name="Rectangle 48"/>
          <p:cNvSpPr>
            <a:spLocks noChangeArrowheads="1"/>
          </p:cNvSpPr>
          <p:nvPr/>
        </p:nvSpPr>
        <p:spPr bwMode="auto">
          <a:xfrm>
            <a:off x="7115199" y="8905919"/>
            <a:ext cx="1768266" cy="757886"/>
          </a:xfrm>
          <a:prstGeom prst="rect">
            <a:avLst/>
          </a:prstGeom>
          <a:solidFill>
            <a:srgbClr val="95B3D7"/>
          </a:solidFill>
          <a:ln w="9525">
            <a:solidFill>
              <a:schemeClr val="tx1"/>
            </a:solidFill>
            <a:miter lim="800000"/>
            <a:headEnd/>
            <a:tailEnd/>
          </a:ln>
        </p:spPr>
        <p:txBody>
          <a:bodyPr wrap="none" lIns="136885" tIns="68443" rIns="136885" bIns="68443" anchor="ctr"/>
          <a:lstStyle/>
          <a:p>
            <a:pPr algn="ctr"/>
            <a:r>
              <a:rPr lang="fr-CA" sz="800" b="1" dirty="0">
                <a:solidFill>
                  <a:srgbClr val="000000"/>
                </a:solidFill>
                <a:latin typeface="Tahoma" charset="0"/>
              </a:rPr>
              <a:t>Cumul de stress </a:t>
            </a:r>
          </a:p>
          <a:p>
            <a:pPr algn="ctr"/>
            <a:r>
              <a:rPr lang="fr-CA" sz="800" b="1" dirty="0">
                <a:solidFill>
                  <a:srgbClr val="000000"/>
                </a:solidFill>
                <a:latin typeface="Tahoma" charset="0"/>
              </a:rPr>
              <a:t>liés à la vie</a:t>
            </a:r>
          </a:p>
          <a:p>
            <a:pPr algn="ctr"/>
            <a:r>
              <a:rPr lang="fr-CA" sz="800" b="1" dirty="0">
                <a:solidFill>
                  <a:srgbClr val="000000"/>
                </a:solidFill>
                <a:latin typeface="Tahoma" charset="0"/>
              </a:rPr>
              <a:t>quotidienne</a:t>
            </a:r>
          </a:p>
        </p:txBody>
      </p:sp>
      <p:sp>
        <p:nvSpPr>
          <p:cNvPr id="170" name="Line 67"/>
          <p:cNvSpPr>
            <a:spLocks noChangeShapeType="1"/>
          </p:cNvSpPr>
          <p:nvPr/>
        </p:nvSpPr>
        <p:spPr bwMode="auto">
          <a:xfrm flipH="1" flipV="1">
            <a:off x="10208400" y="8782017"/>
            <a:ext cx="1" cy="118765"/>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solidFill>
                <a:srgbClr val="000000"/>
              </a:solidFill>
            </a:endParaRPr>
          </a:p>
        </p:txBody>
      </p:sp>
      <p:cxnSp>
        <p:nvCxnSpPr>
          <p:cNvPr id="226" name="Connecteur droit avec flèche 225"/>
          <p:cNvCxnSpPr/>
          <p:nvPr/>
        </p:nvCxnSpPr>
        <p:spPr>
          <a:xfrm>
            <a:off x="8894012" y="4061269"/>
            <a:ext cx="0" cy="56809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244" name="Oval 24"/>
          <p:cNvSpPr>
            <a:spLocks noChangeArrowheads="1"/>
          </p:cNvSpPr>
          <p:nvPr/>
        </p:nvSpPr>
        <p:spPr bwMode="auto">
          <a:xfrm>
            <a:off x="10820439" y="2211022"/>
            <a:ext cx="1355586" cy="538784"/>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solidFill>
                  <a:srgbClr val="000000"/>
                </a:solidFill>
                <a:latin typeface="Tahoma" charset="0"/>
              </a:rPr>
              <a:t>Mauvaise interprétation </a:t>
            </a:r>
          </a:p>
          <a:p>
            <a:pPr algn="ctr"/>
            <a:r>
              <a:rPr lang="fr-CA" sz="700" dirty="0">
                <a:solidFill>
                  <a:srgbClr val="000000"/>
                </a:solidFill>
                <a:latin typeface="Tahoma" charset="0"/>
              </a:rPr>
              <a:t>des signaux de l’enfant</a:t>
            </a:r>
          </a:p>
        </p:txBody>
      </p:sp>
      <p:cxnSp>
        <p:nvCxnSpPr>
          <p:cNvPr id="245" name="Connecteur droit avec flèche 244"/>
          <p:cNvCxnSpPr>
            <a:stCxn id="359" idx="0"/>
            <a:endCxn id="244" idx="5"/>
          </p:cNvCxnSpPr>
          <p:nvPr/>
        </p:nvCxnSpPr>
        <p:spPr>
          <a:xfrm flipH="1" flipV="1">
            <a:off x="11977504" y="2670903"/>
            <a:ext cx="1337852" cy="1525789"/>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285" name="ZoneTexte 284"/>
          <p:cNvSpPr txBox="1"/>
          <p:nvPr/>
        </p:nvSpPr>
        <p:spPr>
          <a:xfrm>
            <a:off x="6852167" y="8561939"/>
            <a:ext cx="4415931" cy="208502"/>
          </a:xfrm>
          <a:prstGeom prst="rect">
            <a:avLst/>
          </a:prstGeom>
          <a:solidFill>
            <a:srgbClr val="95B3D7"/>
          </a:solidFill>
        </p:spPr>
        <p:txBody>
          <a:bodyPr wrap="square" lIns="54085" tIns="27043" rIns="54085" bIns="27043" rtlCol="0">
            <a:spAutoFit/>
          </a:bodyPr>
          <a:lstStyle/>
          <a:p>
            <a:r>
              <a:rPr lang="fr-FR" sz="1000" dirty="0" smtClean="0">
                <a:latin typeface="Tahoma" panose="020B0604030504040204" pitchFamily="34" charset="0"/>
                <a:ea typeface="Tahoma" panose="020B0604030504040204" pitchFamily="34" charset="0"/>
                <a:cs typeface="Tahoma" panose="020B0604030504040204" pitchFamily="34" charset="0"/>
              </a:rPr>
              <a:t>Facteurs défavorables auxquels les parents sont actuellement confrontés</a:t>
            </a:r>
            <a:endParaRPr lang="fr-FR" sz="1000" dirty="0">
              <a:latin typeface="Tahoma" panose="020B0604030504040204" pitchFamily="34" charset="0"/>
              <a:ea typeface="Tahoma" panose="020B0604030504040204" pitchFamily="34" charset="0"/>
              <a:cs typeface="Tahoma" panose="020B0604030504040204" pitchFamily="34" charset="0"/>
            </a:endParaRPr>
          </a:p>
        </p:txBody>
      </p:sp>
      <p:sp>
        <p:nvSpPr>
          <p:cNvPr id="195" name="Oval 14"/>
          <p:cNvSpPr>
            <a:spLocks noChangeArrowheads="1"/>
          </p:cNvSpPr>
          <p:nvPr/>
        </p:nvSpPr>
        <p:spPr bwMode="auto">
          <a:xfrm>
            <a:off x="8698831" y="2287192"/>
            <a:ext cx="1211710" cy="458431"/>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a:latin typeface="Tahoma" charset="0"/>
              </a:rPr>
              <a:t>Exposé à des </a:t>
            </a:r>
          </a:p>
          <a:p>
            <a:pPr algn="ctr"/>
            <a:r>
              <a:rPr lang="fr-CA" sz="700" dirty="0">
                <a:latin typeface="Tahoma" charset="0"/>
              </a:rPr>
              <a:t>substances toxiques</a:t>
            </a:r>
          </a:p>
          <a:p>
            <a:pPr algn="ctr"/>
            <a:r>
              <a:rPr lang="fr-CA" sz="700" i="1" dirty="0">
                <a:latin typeface="Tahoma" charset="0"/>
              </a:rPr>
              <a:t>in utero</a:t>
            </a:r>
          </a:p>
        </p:txBody>
      </p:sp>
      <p:sp>
        <p:nvSpPr>
          <p:cNvPr id="220" name="Rectangle 23"/>
          <p:cNvSpPr>
            <a:spLocks noChangeArrowheads="1"/>
          </p:cNvSpPr>
          <p:nvPr/>
        </p:nvSpPr>
        <p:spPr bwMode="auto">
          <a:xfrm>
            <a:off x="3851592" y="4062163"/>
            <a:ext cx="1837365" cy="575139"/>
          </a:xfrm>
          <a:prstGeom prst="rect">
            <a:avLst/>
          </a:prstGeom>
          <a:solidFill>
            <a:srgbClr val="FF6600"/>
          </a:solidFill>
          <a:ln w="9525">
            <a:solidFill>
              <a:schemeClr val="tx1"/>
            </a:solidFill>
            <a:miter lim="800000"/>
            <a:headEnd/>
            <a:tailEnd/>
          </a:ln>
        </p:spPr>
        <p:txBody>
          <a:bodyPr wrap="none" lIns="136885" tIns="68443" rIns="136885" bIns="68443" anchor="ctr"/>
          <a:lstStyle/>
          <a:p>
            <a:pPr algn="ctr"/>
            <a:r>
              <a:rPr lang="fr-CA" sz="900" b="1" dirty="0">
                <a:solidFill>
                  <a:srgbClr val="000000"/>
                </a:solidFill>
                <a:latin typeface="Tahoma" charset="0"/>
              </a:rPr>
              <a:t>Problèmes d’adaptation</a:t>
            </a:r>
          </a:p>
          <a:p>
            <a:pPr algn="ctr"/>
            <a:r>
              <a:rPr lang="fr-CA" sz="900" b="1" dirty="0">
                <a:solidFill>
                  <a:srgbClr val="000000"/>
                </a:solidFill>
                <a:latin typeface="Tahoma" charset="0"/>
              </a:rPr>
              <a:t>du ou des parents</a:t>
            </a:r>
          </a:p>
        </p:txBody>
      </p:sp>
      <p:sp>
        <p:nvSpPr>
          <p:cNvPr id="356" name="Rectangle 355"/>
          <p:cNvSpPr/>
          <p:nvPr/>
        </p:nvSpPr>
        <p:spPr>
          <a:xfrm>
            <a:off x="3719934" y="3952030"/>
            <a:ext cx="2077501" cy="1590046"/>
          </a:xfrm>
          <a:prstGeom prst="rect">
            <a:avLst/>
          </a:prstGeom>
          <a:noFill/>
          <a:ln w="9525">
            <a:solidFill>
              <a:schemeClr val="tx1"/>
            </a:solidFill>
          </a:ln>
        </p:spPr>
        <p:style>
          <a:lnRef idx="1">
            <a:schemeClr val="accent1"/>
          </a:lnRef>
          <a:fillRef idx="3">
            <a:schemeClr val="accent1"/>
          </a:fillRef>
          <a:effectRef idx="2">
            <a:schemeClr val="accent1"/>
          </a:effectRef>
          <a:fontRef idx="minor">
            <a:schemeClr val="lt1"/>
          </a:fontRef>
        </p:style>
        <p:txBody>
          <a:bodyPr lIns="54085" tIns="27043" rIns="54085" bIns="27043" rtlCol="0" anchor="ctr"/>
          <a:lstStyle/>
          <a:p>
            <a:pPr algn="ctr"/>
            <a:endParaRPr lang="fr-FR">
              <a:ln w="9525">
                <a:solidFill>
                  <a:schemeClr val="tx1"/>
                </a:solidFill>
              </a:ln>
            </a:endParaRPr>
          </a:p>
        </p:txBody>
      </p:sp>
      <p:sp>
        <p:nvSpPr>
          <p:cNvPr id="520" name="Line 67"/>
          <p:cNvSpPr>
            <a:spLocks noChangeShapeType="1"/>
          </p:cNvSpPr>
          <p:nvPr/>
        </p:nvSpPr>
        <p:spPr bwMode="auto">
          <a:xfrm flipV="1">
            <a:off x="2279029" y="8795454"/>
            <a:ext cx="0" cy="122526"/>
          </a:xfrm>
          <a:prstGeom prst="line">
            <a:avLst/>
          </a:prstGeom>
          <a:noFill/>
          <a:ln w="9525">
            <a:solidFill>
              <a:schemeClr val="tx1"/>
            </a:solidFill>
            <a:miter lim="800000"/>
            <a:headEnd/>
            <a:tailEnd/>
          </a:ln>
          <a:extLst>
            <a:ext uri="{909E8E84-426E-40dd-AFC4-6F175D3DCCD1}">
              <a14:hiddenFill xmlns:a14="http://schemas.microsoft.com/office/drawing/2010/main">
                <a:noFill/>
              </a14:hiddenFill>
            </a:ext>
          </a:extLst>
        </p:spPr>
        <p:txBody>
          <a:bodyPr wrap="none" lIns="136885" tIns="68443" rIns="136885" bIns="68443"/>
          <a:lstStyle/>
          <a:p>
            <a:endParaRPr lang="fr-FR">
              <a:solidFill>
                <a:srgbClr val="000000"/>
              </a:solidFill>
            </a:endParaRPr>
          </a:p>
        </p:txBody>
      </p:sp>
      <p:cxnSp>
        <p:nvCxnSpPr>
          <p:cNvPr id="545" name="Connecteur droit avec flèche 544"/>
          <p:cNvCxnSpPr>
            <a:stCxn id="22538" idx="0"/>
            <a:endCxn id="195" idx="2"/>
          </p:cNvCxnSpPr>
          <p:nvPr/>
        </p:nvCxnSpPr>
        <p:spPr>
          <a:xfrm flipV="1">
            <a:off x="7659245" y="2516408"/>
            <a:ext cx="1039586" cy="9468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559" name="Rectangle 23"/>
          <p:cNvSpPr>
            <a:spLocks noChangeArrowheads="1"/>
          </p:cNvSpPr>
          <p:nvPr/>
        </p:nvSpPr>
        <p:spPr bwMode="auto">
          <a:xfrm>
            <a:off x="6621083" y="4181332"/>
            <a:ext cx="2022701" cy="961160"/>
          </a:xfrm>
          <a:prstGeom prst="rect">
            <a:avLst/>
          </a:prstGeom>
          <a:solidFill>
            <a:srgbClr val="FF6600"/>
          </a:solidFill>
          <a:ln w="38100" cmpd="sng">
            <a:solidFill>
              <a:schemeClr val="tx1"/>
            </a:solidFill>
            <a:miter lim="800000"/>
            <a:headEnd/>
            <a:tailEnd/>
          </a:ln>
        </p:spPr>
        <p:txBody>
          <a:bodyPr wrap="none" lIns="136885" tIns="68443" rIns="136885" bIns="68443" anchor="ctr"/>
          <a:lstStyle/>
          <a:p>
            <a:pPr algn="ctr"/>
            <a:r>
              <a:rPr lang="fr-CA" sz="1200" b="1" dirty="0">
                <a:latin typeface="Tahoma" charset="0"/>
              </a:rPr>
              <a:t>Stress reliés</a:t>
            </a:r>
          </a:p>
          <a:p>
            <a:pPr algn="ctr"/>
            <a:r>
              <a:rPr lang="fr-CA" sz="1200" b="1" dirty="0">
                <a:latin typeface="Tahoma" charset="0"/>
              </a:rPr>
              <a:t>à </a:t>
            </a:r>
            <a:r>
              <a:rPr lang="fr-CA" sz="1200" b="1" dirty="0" smtClean="0">
                <a:latin typeface="Tahoma" charset="0"/>
              </a:rPr>
              <a:t>l’exercice de la </a:t>
            </a:r>
          </a:p>
          <a:p>
            <a:pPr algn="ctr"/>
            <a:r>
              <a:rPr lang="fr-CA" sz="1200" b="1" dirty="0" smtClean="0">
                <a:latin typeface="Tahoma" charset="0"/>
              </a:rPr>
              <a:t>parentalité</a:t>
            </a:r>
          </a:p>
        </p:txBody>
      </p:sp>
      <p:sp>
        <p:nvSpPr>
          <p:cNvPr id="145" name="ZoneTexte 144"/>
          <p:cNvSpPr txBox="1"/>
          <p:nvPr/>
        </p:nvSpPr>
        <p:spPr>
          <a:xfrm>
            <a:off x="3980532" y="4637302"/>
            <a:ext cx="1804840" cy="196008"/>
          </a:xfrm>
          <a:prstGeom prst="rect">
            <a:avLst/>
          </a:prstGeom>
          <a:noFill/>
        </p:spPr>
        <p:txBody>
          <a:bodyPr wrap="square" lIns="54085" tIns="27043" rIns="54085" bIns="27043" rtlCol="0">
            <a:spAutoFit/>
          </a:bodyPr>
          <a:lstStyle/>
          <a:p>
            <a:r>
              <a:rPr lang="fr-FR" sz="900" dirty="0">
                <a:latin typeface="Tahoma" panose="020B0604030504040204" pitchFamily="34" charset="0"/>
                <a:ea typeface="Tahoma" panose="020B0604030504040204" pitchFamily="34" charset="0"/>
                <a:cs typeface="Tahoma" panose="020B0604030504040204" pitchFamily="34" charset="0"/>
              </a:rPr>
              <a:t>Un ou des parents vulnérables</a:t>
            </a:r>
          </a:p>
        </p:txBody>
      </p:sp>
      <p:cxnSp>
        <p:nvCxnSpPr>
          <p:cNvPr id="182" name="Connecteur droit avec flèche 181"/>
          <p:cNvCxnSpPr>
            <a:stCxn id="559" idx="3"/>
            <a:endCxn id="359" idx="1"/>
          </p:cNvCxnSpPr>
          <p:nvPr/>
        </p:nvCxnSpPr>
        <p:spPr>
          <a:xfrm>
            <a:off x="8643784" y="4661912"/>
            <a:ext cx="3780301" cy="23354"/>
          </a:xfrm>
          <a:prstGeom prst="straightConnector1">
            <a:avLst/>
          </a:prstGeom>
          <a:ln w="28575"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327" name="Oval 37"/>
          <p:cNvSpPr>
            <a:spLocks noChangeArrowheads="1"/>
          </p:cNvSpPr>
          <p:nvPr/>
        </p:nvSpPr>
        <p:spPr bwMode="auto">
          <a:xfrm>
            <a:off x="8684792" y="7915801"/>
            <a:ext cx="984016" cy="402538"/>
          </a:xfrm>
          <a:prstGeom prst="ellipse">
            <a:avLst/>
          </a:prstGeom>
          <a:solidFill>
            <a:srgbClr val="FF6600"/>
          </a:solidFill>
          <a:ln w="9525">
            <a:solidFill>
              <a:schemeClr val="tx1"/>
            </a:solidFill>
            <a:round/>
            <a:headEnd/>
            <a:tailEnd/>
          </a:ln>
        </p:spPr>
        <p:txBody>
          <a:bodyPr wrap="none" lIns="136885" tIns="68443" rIns="136885" bIns="68443" anchor="ctr"/>
          <a:lstStyle/>
          <a:p>
            <a:pPr algn="ctr"/>
            <a:r>
              <a:rPr lang="fr-CA" sz="700" dirty="0">
                <a:latin typeface="Tahoma" charset="0"/>
              </a:rPr>
              <a:t>Faible empathie</a:t>
            </a:r>
          </a:p>
        </p:txBody>
      </p:sp>
      <p:cxnSp>
        <p:nvCxnSpPr>
          <p:cNvPr id="328" name="Connecteur droit avec flèche 327"/>
          <p:cNvCxnSpPr>
            <a:stCxn id="22558" idx="2"/>
            <a:endCxn id="327" idx="1"/>
          </p:cNvCxnSpPr>
          <p:nvPr/>
        </p:nvCxnSpPr>
        <p:spPr>
          <a:xfrm>
            <a:off x="8536658" y="7397409"/>
            <a:ext cx="292240" cy="577342"/>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58" name="Rectangle 23"/>
          <p:cNvSpPr>
            <a:spLocks noChangeArrowheads="1"/>
          </p:cNvSpPr>
          <p:nvPr/>
        </p:nvSpPr>
        <p:spPr bwMode="auto">
          <a:xfrm>
            <a:off x="8247933" y="3486130"/>
            <a:ext cx="1648955" cy="575139"/>
          </a:xfrm>
          <a:prstGeom prst="rect">
            <a:avLst/>
          </a:prstGeom>
          <a:solidFill>
            <a:srgbClr val="FF6600"/>
          </a:solidFill>
          <a:ln w="9525">
            <a:solidFill>
              <a:schemeClr val="tx1"/>
            </a:solidFill>
            <a:miter lim="800000"/>
            <a:headEnd/>
            <a:tailEnd/>
          </a:ln>
        </p:spPr>
        <p:txBody>
          <a:bodyPr wrap="none" lIns="136885" tIns="68443" rIns="136885" bIns="68443" anchor="ctr"/>
          <a:lstStyle/>
          <a:p>
            <a:pPr algn="ctr"/>
            <a:r>
              <a:rPr lang="fr-CA" sz="800" b="1" dirty="0" smtClean="0">
                <a:solidFill>
                  <a:srgbClr val="000000"/>
                </a:solidFill>
                <a:latin typeface="Tahoma" charset="0"/>
              </a:rPr>
              <a:t>Connaissances lacunaires du</a:t>
            </a:r>
          </a:p>
          <a:p>
            <a:pPr algn="ctr"/>
            <a:r>
              <a:rPr lang="fr-CA" sz="800" b="1" dirty="0">
                <a:solidFill>
                  <a:srgbClr val="000000"/>
                </a:solidFill>
                <a:latin typeface="Tahoma" charset="0"/>
              </a:rPr>
              <a:t>d</a:t>
            </a:r>
            <a:r>
              <a:rPr lang="fr-CA" sz="800" b="1" dirty="0" smtClean="0">
                <a:solidFill>
                  <a:srgbClr val="000000"/>
                </a:solidFill>
                <a:latin typeface="Tahoma" charset="0"/>
              </a:rPr>
              <a:t>éveloppement de l’enfant</a:t>
            </a:r>
            <a:endParaRPr lang="fr-CA" sz="800" b="1" dirty="0">
              <a:solidFill>
                <a:srgbClr val="000000"/>
              </a:solidFill>
              <a:latin typeface="Tahoma" charset="0"/>
            </a:endParaRPr>
          </a:p>
        </p:txBody>
      </p:sp>
      <p:sp>
        <p:nvSpPr>
          <p:cNvPr id="160" name="Rectangle 23"/>
          <p:cNvSpPr>
            <a:spLocks noChangeArrowheads="1"/>
          </p:cNvSpPr>
          <p:nvPr/>
        </p:nvSpPr>
        <p:spPr bwMode="auto">
          <a:xfrm>
            <a:off x="9247223" y="5181919"/>
            <a:ext cx="1648955" cy="575139"/>
          </a:xfrm>
          <a:prstGeom prst="rect">
            <a:avLst/>
          </a:prstGeom>
          <a:solidFill>
            <a:srgbClr val="FF6600"/>
          </a:solidFill>
          <a:ln w="9525">
            <a:solidFill>
              <a:schemeClr val="tx1"/>
            </a:solidFill>
            <a:miter lim="800000"/>
            <a:headEnd/>
            <a:tailEnd/>
          </a:ln>
        </p:spPr>
        <p:txBody>
          <a:bodyPr wrap="none" lIns="136885" tIns="68443" rIns="136885" bIns="68443" anchor="ctr"/>
          <a:lstStyle/>
          <a:p>
            <a:pPr algn="ctr"/>
            <a:r>
              <a:rPr lang="fr-CA" sz="800" b="1" dirty="0" smtClean="0">
                <a:solidFill>
                  <a:srgbClr val="000000"/>
                </a:solidFill>
                <a:latin typeface="Tahoma" charset="0"/>
              </a:rPr>
              <a:t>Méconnaissances des</a:t>
            </a:r>
          </a:p>
          <a:p>
            <a:pPr algn="ctr"/>
            <a:r>
              <a:rPr lang="fr-CA" sz="800" b="1" dirty="0">
                <a:solidFill>
                  <a:srgbClr val="000000"/>
                </a:solidFill>
                <a:latin typeface="Tahoma" charset="0"/>
              </a:rPr>
              <a:t>b</a:t>
            </a:r>
            <a:r>
              <a:rPr lang="fr-CA" sz="800" b="1" dirty="0" smtClean="0">
                <a:solidFill>
                  <a:srgbClr val="000000"/>
                </a:solidFill>
                <a:latin typeface="Tahoma" charset="0"/>
              </a:rPr>
              <a:t>esoins de l’enfant</a:t>
            </a:r>
            <a:endParaRPr lang="fr-CA" sz="800" b="1" dirty="0">
              <a:solidFill>
                <a:srgbClr val="000000"/>
              </a:solidFill>
              <a:latin typeface="Tahoma" charset="0"/>
            </a:endParaRPr>
          </a:p>
        </p:txBody>
      </p:sp>
      <p:sp>
        <p:nvSpPr>
          <p:cNvPr id="172" name="ZoneTexte 171"/>
          <p:cNvSpPr txBox="1"/>
          <p:nvPr/>
        </p:nvSpPr>
        <p:spPr>
          <a:xfrm rot="16200000">
            <a:off x="3609802" y="7391444"/>
            <a:ext cx="2106002" cy="362391"/>
          </a:xfrm>
          <a:prstGeom prst="rect">
            <a:avLst/>
          </a:prstGeom>
          <a:noFill/>
        </p:spPr>
        <p:txBody>
          <a:bodyPr wrap="square" lIns="54085" tIns="27043" rIns="54085" bIns="27043" rtlCol="0">
            <a:spAutoFit/>
          </a:bodyPr>
          <a:lstStyle/>
          <a:p>
            <a:pPr algn="ctr"/>
            <a:r>
              <a:rPr lang="fr-FR" sz="1000" dirty="0" smtClean="0">
                <a:latin typeface="Tahoma" panose="020B0604030504040204" pitchFamily="34" charset="0"/>
                <a:ea typeface="Tahoma" panose="020B0604030504040204" pitchFamily="34" charset="0"/>
                <a:cs typeface="Tahoma" panose="020B0604030504040204" pitchFamily="34" charset="0"/>
              </a:rPr>
              <a:t>Événements qui ont pu contribuer à la vulnérabilité du parent</a:t>
            </a:r>
            <a:endParaRPr lang="fr-FR" sz="1000" dirty="0">
              <a:latin typeface="Tahoma" panose="020B0604030504040204" pitchFamily="34" charset="0"/>
              <a:ea typeface="Tahoma" panose="020B0604030504040204" pitchFamily="34" charset="0"/>
              <a:cs typeface="Tahoma" panose="020B0604030504040204" pitchFamily="34" charset="0"/>
            </a:endParaRPr>
          </a:p>
        </p:txBody>
      </p:sp>
      <p:sp>
        <p:nvSpPr>
          <p:cNvPr id="174" name="ZoneTexte 173"/>
          <p:cNvSpPr txBox="1"/>
          <p:nvPr/>
        </p:nvSpPr>
        <p:spPr>
          <a:xfrm>
            <a:off x="6212726" y="5212838"/>
            <a:ext cx="2799978" cy="208502"/>
          </a:xfrm>
          <a:prstGeom prst="rect">
            <a:avLst/>
          </a:prstGeom>
          <a:noFill/>
        </p:spPr>
        <p:txBody>
          <a:bodyPr wrap="square" lIns="54085" tIns="27043" rIns="54085" bIns="27043" rtlCol="0">
            <a:spAutoFit/>
          </a:bodyPr>
          <a:lstStyle/>
          <a:p>
            <a:r>
              <a:rPr lang="fr-FR" sz="1000" dirty="0" smtClean="0">
                <a:latin typeface="Tahoma" panose="020B0604030504040204" pitchFamily="34" charset="0"/>
                <a:ea typeface="Tahoma" panose="020B0604030504040204" pitchFamily="34" charset="0"/>
                <a:cs typeface="Tahoma" panose="020B0604030504040204" pitchFamily="34" charset="0"/>
              </a:rPr>
              <a:t>Qu’est-ce qui nuit à l’exercice de la parentalité?</a:t>
            </a:r>
            <a:endParaRPr lang="fr-FR" sz="1000" dirty="0">
              <a:latin typeface="Tahoma" panose="020B0604030504040204" pitchFamily="34" charset="0"/>
              <a:ea typeface="Tahoma" panose="020B0604030504040204" pitchFamily="34" charset="0"/>
              <a:cs typeface="Tahoma" panose="020B0604030504040204" pitchFamily="34" charset="0"/>
            </a:endParaRPr>
          </a:p>
        </p:txBody>
      </p:sp>
      <p:cxnSp>
        <p:nvCxnSpPr>
          <p:cNvPr id="183" name="Connecteur droit avec flèche 182"/>
          <p:cNvCxnSpPr/>
          <p:nvPr/>
        </p:nvCxnSpPr>
        <p:spPr>
          <a:xfrm flipV="1">
            <a:off x="7923552" y="5469489"/>
            <a:ext cx="0" cy="1169829"/>
          </a:xfrm>
          <a:prstGeom prst="straightConnector1">
            <a:avLst/>
          </a:prstGeom>
          <a:ln w="28575"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148" name="ZoneTexte 147"/>
          <p:cNvSpPr txBox="1"/>
          <p:nvPr/>
        </p:nvSpPr>
        <p:spPr>
          <a:xfrm>
            <a:off x="11596524" y="5468709"/>
            <a:ext cx="3842663" cy="307766"/>
          </a:xfrm>
          <a:prstGeom prst="rect">
            <a:avLst/>
          </a:prstGeom>
          <a:noFill/>
        </p:spPr>
        <p:txBody>
          <a:bodyPr wrap="square" lIns="91431" tIns="45715" rIns="91431" bIns="45715" rtlCol="0">
            <a:spAutoFit/>
          </a:bodyPr>
          <a:lstStyle/>
          <a:p>
            <a:r>
              <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rPr>
              <a:t>1</a:t>
            </a:r>
            <a:r>
              <a:rPr lang="fr-FR" sz="1400" b="1" dirty="0" smtClean="0">
                <a:solidFill>
                  <a:srgbClr val="0000FF"/>
                </a:solidFill>
                <a:latin typeface="Tahoma" panose="020B0604030504040204" pitchFamily="34" charset="0"/>
                <a:ea typeface="Tahoma" panose="020B0604030504040204" pitchFamily="34" charset="0"/>
                <a:cs typeface="Tahoma" panose="020B0604030504040204" pitchFamily="34" charset="0"/>
              </a:rPr>
              <a:t>- Documenter les pratiques parentales</a:t>
            </a:r>
            <a:endPar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endParaRPr>
          </a:p>
        </p:txBody>
      </p:sp>
      <p:sp>
        <p:nvSpPr>
          <p:cNvPr id="139" name="ZoneTexte 138"/>
          <p:cNvSpPr txBox="1"/>
          <p:nvPr/>
        </p:nvSpPr>
        <p:spPr>
          <a:xfrm>
            <a:off x="2429699" y="8581598"/>
            <a:ext cx="3471031" cy="208502"/>
          </a:xfrm>
          <a:prstGeom prst="rect">
            <a:avLst/>
          </a:prstGeom>
          <a:solidFill>
            <a:srgbClr val="95B3D7"/>
          </a:solidFill>
        </p:spPr>
        <p:txBody>
          <a:bodyPr wrap="square" lIns="54085" tIns="27043" rIns="54085" bIns="27043" rtlCol="0">
            <a:spAutoFit/>
          </a:bodyPr>
          <a:lstStyle/>
          <a:p>
            <a:r>
              <a:rPr lang="fr-FR" sz="1000" dirty="0" smtClean="0">
                <a:latin typeface="Tahoma" panose="020B0604030504040204" pitchFamily="34" charset="0"/>
                <a:ea typeface="Tahoma" panose="020B0604030504040204" pitchFamily="34" charset="0"/>
                <a:cs typeface="Tahoma" panose="020B0604030504040204" pitchFamily="34" charset="0"/>
              </a:rPr>
              <a:t>Maltraitance vécue par les parents au cours de leur enfance</a:t>
            </a:r>
            <a:endParaRPr lang="fr-FR" sz="1000" dirty="0">
              <a:latin typeface="Tahoma" panose="020B0604030504040204" pitchFamily="34" charset="0"/>
              <a:ea typeface="Tahoma" panose="020B0604030504040204" pitchFamily="34" charset="0"/>
              <a:cs typeface="Tahoma" panose="020B0604030504040204" pitchFamily="34" charset="0"/>
            </a:endParaRPr>
          </a:p>
        </p:txBody>
      </p:sp>
      <p:sp>
        <p:nvSpPr>
          <p:cNvPr id="141" name="Oval 14"/>
          <p:cNvSpPr>
            <a:spLocks noChangeArrowheads="1"/>
          </p:cNvSpPr>
          <p:nvPr/>
        </p:nvSpPr>
        <p:spPr bwMode="auto">
          <a:xfrm>
            <a:off x="5160231" y="2290401"/>
            <a:ext cx="1205486" cy="404658"/>
          </a:xfrm>
          <a:prstGeom prst="ellipse">
            <a:avLst/>
          </a:prstGeom>
          <a:solidFill>
            <a:srgbClr val="FFCC00"/>
          </a:solidFill>
          <a:ln w="9525">
            <a:solidFill>
              <a:schemeClr val="tx1"/>
            </a:solidFill>
            <a:round/>
            <a:headEnd/>
            <a:tailEnd/>
          </a:ln>
        </p:spPr>
        <p:txBody>
          <a:bodyPr wrap="none" lIns="136885" tIns="68443" rIns="136885" bIns="68443" anchor="ctr"/>
          <a:lstStyle/>
          <a:p>
            <a:pPr algn="ctr"/>
            <a:r>
              <a:rPr lang="fr-CA" sz="700" dirty="0" smtClean="0">
                <a:latin typeface="Tahoma" charset="0"/>
              </a:rPr>
              <a:t>Enfant perçu </a:t>
            </a:r>
          </a:p>
          <a:p>
            <a:pPr algn="ctr"/>
            <a:r>
              <a:rPr lang="fr-CA" sz="700" dirty="0" smtClean="0">
                <a:latin typeface="Tahoma" charset="0"/>
              </a:rPr>
              <a:t>comme exigeant,</a:t>
            </a:r>
          </a:p>
          <a:p>
            <a:pPr algn="ctr"/>
            <a:r>
              <a:rPr lang="fr-CA" sz="700" dirty="0" smtClean="0">
                <a:latin typeface="Tahoma" charset="0"/>
              </a:rPr>
              <a:t>difficile</a:t>
            </a:r>
            <a:endParaRPr lang="fr-CA" sz="700" dirty="0">
              <a:latin typeface="Tahoma" charset="0"/>
            </a:endParaRPr>
          </a:p>
        </p:txBody>
      </p:sp>
      <p:cxnSp>
        <p:nvCxnSpPr>
          <p:cNvPr id="142" name="Connecteur droit avec flèche 141"/>
          <p:cNvCxnSpPr>
            <a:stCxn id="22538" idx="0"/>
            <a:endCxn id="141" idx="6"/>
          </p:cNvCxnSpPr>
          <p:nvPr/>
        </p:nvCxnSpPr>
        <p:spPr>
          <a:xfrm flipH="1" flipV="1">
            <a:off x="6365717" y="2492730"/>
            <a:ext cx="1293528" cy="11836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67" name="ZoneTexte 166"/>
          <p:cNvSpPr txBox="1"/>
          <p:nvPr/>
        </p:nvSpPr>
        <p:spPr>
          <a:xfrm>
            <a:off x="14476528" y="147474"/>
            <a:ext cx="927750" cy="307777"/>
          </a:xfrm>
          <a:prstGeom prst="rect">
            <a:avLst/>
          </a:prstGeom>
          <a:noFill/>
          <a:ln w="12700">
            <a:solidFill>
              <a:schemeClr val="tx1"/>
            </a:solidFill>
            <a:prstDash val="solid"/>
          </a:ln>
        </p:spPr>
        <p:txBody>
          <a:bodyPr wrap="square" rtlCol="0">
            <a:spAutoFit/>
          </a:bodyPr>
          <a:lstStyle/>
          <a:p>
            <a:pPr algn="ctr"/>
            <a:r>
              <a:rPr lang="fr-FR" sz="1400" b="1" dirty="0" smtClean="0">
                <a:latin typeface="Tahoma" panose="020B0604030504040204" pitchFamily="34" charset="0"/>
                <a:ea typeface="Tahoma" panose="020B0604030504040204" pitchFamily="34" charset="0"/>
                <a:cs typeface="Tahoma" panose="020B0604030504040204" pitchFamily="34" charset="0"/>
              </a:rPr>
              <a:t>Carte 3</a:t>
            </a:r>
            <a:endParaRPr lang="fr-FR" sz="1400" b="1" dirty="0">
              <a:latin typeface="Tahoma" panose="020B0604030504040204" pitchFamily="34" charset="0"/>
              <a:ea typeface="Tahoma" panose="020B0604030504040204" pitchFamily="34" charset="0"/>
              <a:cs typeface="Tahoma" panose="020B0604030504040204" pitchFamily="34" charset="0"/>
            </a:endParaRPr>
          </a:p>
        </p:txBody>
      </p:sp>
      <p:sp>
        <p:nvSpPr>
          <p:cNvPr id="249" name="ZoneTexte 248"/>
          <p:cNvSpPr txBox="1"/>
          <p:nvPr/>
        </p:nvSpPr>
        <p:spPr>
          <a:xfrm>
            <a:off x="1120822" y="1188921"/>
            <a:ext cx="3842663" cy="523210"/>
          </a:xfrm>
          <a:prstGeom prst="rect">
            <a:avLst/>
          </a:prstGeom>
          <a:noFill/>
        </p:spPr>
        <p:txBody>
          <a:bodyPr wrap="square" lIns="91431" tIns="45715" rIns="91431" bIns="45715" rtlCol="0">
            <a:spAutoFit/>
          </a:bodyPr>
          <a:lstStyle/>
          <a:p>
            <a:r>
              <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rPr>
              <a:t>2</a:t>
            </a:r>
            <a:r>
              <a:rPr lang="fr-FR" sz="1400" b="1" dirty="0" smtClean="0">
                <a:solidFill>
                  <a:srgbClr val="0000FF"/>
                </a:solidFill>
                <a:latin typeface="Tahoma" panose="020B0604030504040204" pitchFamily="34" charset="0"/>
                <a:ea typeface="Tahoma" panose="020B0604030504040204" pitchFamily="34" charset="0"/>
                <a:cs typeface="Tahoma" panose="020B0604030504040204" pitchFamily="34" charset="0"/>
              </a:rPr>
              <a:t>- Documenter les facteurs de risque qui</a:t>
            </a:r>
          </a:p>
          <a:p>
            <a:r>
              <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rPr>
              <a:t>n</a:t>
            </a:r>
            <a:r>
              <a:rPr lang="fr-FR" sz="1400" b="1" dirty="0" smtClean="0">
                <a:solidFill>
                  <a:srgbClr val="0000FF"/>
                </a:solidFill>
                <a:latin typeface="Tahoma" panose="020B0604030504040204" pitchFamily="34" charset="0"/>
                <a:ea typeface="Tahoma" panose="020B0604030504040204" pitchFamily="34" charset="0"/>
                <a:cs typeface="Tahoma" panose="020B0604030504040204" pitchFamily="34" charset="0"/>
              </a:rPr>
              <a:t>uisent à l’exercice de la parentalité</a:t>
            </a:r>
            <a:endParaRPr lang="fr-FR" sz="1400" b="1" dirty="0">
              <a:solidFill>
                <a:srgbClr val="0000FF"/>
              </a:solidFill>
              <a:latin typeface="Tahoma" panose="020B0604030504040204" pitchFamily="34" charset="0"/>
              <a:ea typeface="Tahoma" panose="020B0604030504040204" pitchFamily="34" charset="0"/>
              <a:cs typeface="Tahoma" panose="020B0604030504040204" pitchFamily="34" charset="0"/>
            </a:endParaRPr>
          </a:p>
        </p:txBody>
      </p:sp>
      <p:sp>
        <p:nvSpPr>
          <p:cNvPr id="250" name="ZoneTexte 249"/>
          <p:cNvSpPr txBox="1"/>
          <p:nvPr/>
        </p:nvSpPr>
        <p:spPr>
          <a:xfrm>
            <a:off x="9031954" y="4420865"/>
            <a:ext cx="3576969" cy="208502"/>
          </a:xfrm>
          <a:prstGeom prst="rect">
            <a:avLst/>
          </a:prstGeom>
          <a:noFill/>
        </p:spPr>
        <p:txBody>
          <a:bodyPr wrap="square" lIns="54085" tIns="27043" rIns="54085" bIns="27043" rtlCol="0">
            <a:spAutoFit/>
          </a:bodyPr>
          <a:lstStyle/>
          <a:p>
            <a:r>
              <a:rPr lang="fr-FR" sz="1000" dirty="0" smtClean="0">
                <a:latin typeface="Tahoma" panose="020B0604030504040204" pitchFamily="34" charset="0"/>
                <a:ea typeface="Tahoma" panose="020B0604030504040204" pitchFamily="34" charset="0"/>
                <a:cs typeface="Tahoma" panose="020B0604030504040204" pitchFamily="34" charset="0"/>
              </a:rPr>
              <a:t>Ces stress cumulés nuisent à l’exercice de la parentalité</a:t>
            </a:r>
            <a:endParaRPr lang="fr-FR" sz="1000" dirty="0">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1621660513"/>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2"/>
          <p:cNvSpPr>
            <a:spLocks noChangeArrowheads="1"/>
          </p:cNvSpPr>
          <p:nvPr/>
        </p:nvSpPr>
        <p:spPr bwMode="auto">
          <a:xfrm>
            <a:off x="39755" y="154863"/>
            <a:ext cx="976245" cy="2489868"/>
          </a:xfrm>
          <a:prstGeom prst="rect">
            <a:avLst/>
          </a:prstGeom>
          <a:solidFill>
            <a:srgbClr val="FFD319"/>
          </a:solidFill>
          <a:ln w="9525">
            <a:solidFill>
              <a:schemeClr val="tx1"/>
            </a:solidFill>
            <a:miter lim="800000"/>
            <a:headEnd/>
            <a:tailEnd/>
          </a:ln>
        </p:spPr>
        <p:txBody>
          <a:bodyPr wrap="none" lIns="136885" tIns="68443" rIns="136885" bIns="68443" anchor="ctr"/>
          <a:lstStyle/>
          <a:p>
            <a:pPr algn="ctr"/>
            <a:r>
              <a:rPr lang="fr-CA" sz="800" b="1" dirty="0" smtClean="0">
                <a:latin typeface="Tahoma" panose="020B0604030504040204" pitchFamily="34" charset="0"/>
                <a:ea typeface="Tahoma" panose="020B0604030504040204" pitchFamily="34" charset="0"/>
                <a:cs typeface="Tahoma" panose="020B0604030504040204" pitchFamily="34" charset="0"/>
              </a:rPr>
              <a:t> Vulnérabilités </a:t>
            </a:r>
          </a:p>
          <a:p>
            <a:pPr algn="ctr"/>
            <a:r>
              <a:rPr lang="fr-CA" sz="800" b="1" dirty="0" smtClean="0">
                <a:latin typeface="Tahoma" panose="020B0604030504040204" pitchFamily="34" charset="0"/>
                <a:ea typeface="Tahoma" panose="020B0604030504040204" pitchFamily="34" charset="0"/>
                <a:cs typeface="Tahoma" panose="020B0604030504040204" pitchFamily="34" charset="0"/>
              </a:rPr>
              <a:t>de l’enfant</a:t>
            </a:r>
          </a:p>
          <a:p>
            <a:pPr algn="ctr"/>
            <a:r>
              <a:rPr lang="fr-CA" sz="800" dirty="0" smtClean="0">
                <a:latin typeface="Tahoma" panose="020B0604030504040204" pitchFamily="34" charset="0"/>
                <a:ea typeface="Tahoma" panose="020B0604030504040204" pitchFamily="34" charset="0"/>
                <a:cs typeface="Tahoma" panose="020B0604030504040204" pitchFamily="34" charset="0"/>
              </a:rPr>
              <a:t>(</a:t>
            </a:r>
            <a:r>
              <a:rPr lang="fr-CA" sz="800" dirty="0" err="1" smtClean="0">
                <a:latin typeface="Tahoma" panose="020B0604030504040204" pitchFamily="34" charset="0"/>
                <a:ea typeface="Tahoma" panose="020B0604030504040204" pitchFamily="34" charset="0"/>
                <a:cs typeface="Tahoma" panose="020B0604030504040204" pitchFamily="34" charset="0"/>
              </a:rPr>
              <a:t>Ontosystème</a:t>
            </a:r>
            <a:r>
              <a:rPr lang="fr-CA" sz="800" dirty="0" smtClean="0">
                <a:latin typeface="Tahoma" panose="020B0604030504040204" pitchFamily="34" charset="0"/>
                <a:ea typeface="Tahoma" panose="020B0604030504040204" pitchFamily="34" charset="0"/>
                <a:cs typeface="Tahoma" panose="020B0604030504040204" pitchFamily="34" charset="0"/>
              </a:rPr>
              <a:t>)</a:t>
            </a:r>
            <a:endParaRPr lang="fr-CA" sz="800" dirty="0">
              <a:latin typeface="Tahoma" panose="020B0604030504040204" pitchFamily="34" charset="0"/>
              <a:ea typeface="Tahoma" panose="020B0604030504040204" pitchFamily="34" charset="0"/>
              <a:cs typeface="Tahoma" panose="020B0604030504040204" pitchFamily="34" charset="0"/>
            </a:endParaRPr>
          </a:p>
        </p:txBody>
      </p:sp>
      <p:sp>
        <p:nvSpPr>
          <p:cNvPr id="22530" name="Rectangle 3"/>
          <p:cNvSpPr>
            <a:spLocks noChangeArrowheads="1"/>
          </p:cNvSpPr>
          <p:nvPr/>
        </p:nvSpPr>
        <p:spPr bwMode="auto">
          <a:xfrm>
            <a:off x="39755" y="8675800"/>
            <a:ext cx="976245" cy="995583"/>
          </a:xfrm>
          <a:prstGeom prst="rect">
            <a:avLst/>
          </a:prstGeom>
          <a:solidFill>
            <a:srgbClr val="95B3D7"/>
          </a:solidFill>
          <a:ln w="9525">
            <a:solidFill>
              <a:schemeClr val="tx1"/>
            </a:solidFill>
            <a:miter lim="800000"/>
            <a:headEnd/>
            <a:tailEnd/>
          </a:ln>
        </p:spPr>
        <p:txBody>
          <a:bodyPr wrap="none" lIns="136885" tIns="68443" rIns="136885" bIns="68443" anchor="ctr"/>
          <a:lstStyle/>
          <a:p>
            <a:pPr algn="ctr"/>
            <a:r>
              <a:rPr lang="fr-CA"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Histoire des </a:t>
            </a:r>
          </a:p>
          <a:p>
            <a:pPr algn="ctr"/>
            <a:r>
              <a:rPr lang="fr-CA" sz="800" b="1" dirty="0">
                <a:solidFill>
                  <a:srgbClr val="000000"/>
                </a:solidFill>
                <a:latin typeface="Tahoma" panose="020B0604030504040204" pitchFamily="34" charset="0"/>
                <a:ea typeface="Tahoma" panose="020B0604030504040204" pitchFamily="34" charset="0"/>
                <a:cs typeface="Tahoma" panose="020B0604030504040204" pitchFamily="34" charset="0"/>
              </a:rPr>
              <a:t>p</a:t>
            </a:r>
            <a:r>
              <a:rPr lang="fr-CA"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arents</a:t>
            </a:r>
          </a:p>
          <a:p>
            <a:pPr algn="ctr"/>
            <a:r>
              <a:rPr lang="fr-CA" sz="800" dirty="0" smtClean="0">
                <a:solidFill>
                  <a:srgbClr val="000000"/>
                </a:solidFill>
                <a:latin typeface="Tahoma" panose="020B0604030504040204" pitchFamily="34" charset="0"/>
                <a:ea typeface="Tahoma" panose="020B0604030504040204" pitchFamily="34" charset="0"/>
                <a:cs typeface="Tahoma" panose="020B0604030504040204" pitchFamily="34" charset="0"/>
              </a:rPr>
              <a:t>(</a:t>
            </a:r>
            <a:r>
              <a:rPr lang="fr-CA" sz="800" dirty="0" err="1" smtClean="0">
                <a:solidFill>
                  <a:srgbClr val="000000"/>
                </a:solidFill>
                <a:latin typeface="Tahoma" panose="020B0604030504040204" pitchFamily="34" charset="0"/>
                <a:ea typeface="Tahoma" panose="020B0604030504040204" pitchFamily="34" charset="0"/>
                <a:cs typeface="Tahoma" panose="020B0604030504040204" pitchFamily="34" charset="0"/>
              </a:rPr>
              <a:t>Chronosystème</a:t>
            </a:r>
            <a:r>
              <a:rPr lang="fr-CA" sz="800" dirty="0" smtClean="0">
                <a:solidFill>
                  <a:srgbClr val="000000"/>
                </a:solidFill>
                <a:latin typeface="Tahoma" panose="020B0604030504040204" pitchFamily="34" charset="0"/>
                <a:ea typeface="Tahoma" panose="020B0604030504040204" pitchFamily="34" charset="0"/>
                <a:cs typeface="Tahoma" panose="020B0604030504040204" pitchFamily="34" charset="0"/>
              </a:rPr>
              <a:t>)</a:t>
            </a:r>
            <a:endParaRPr lang="fr-CA" sz="800"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22531" name="Line 4"/>
          <p:cNvSpPr>
            <a:spLocks noChangeShapeType="1"/>
          </p:cNvSpPr>
          <p:nvPr/>
        </p:nvSpPr>
        <p:spPr bwMode="auto">
          <a:xfrm flipV="1">
            <a:off x="1551784" y="9832483"/>
            <a:ext cx="13535990" cy="9306"/>
          </a:xfrm>
          <a:prstGeom prst="line">
            <a:avLst/>
          </a:prstGeom>
          <a:noFill/>
          <a:ln w="57150" cmpd="sng">
            <a:solidFill>
              <a:schemeClr val="tx1"/>
            </a:solidFill>
            <a:round/>
            <a:headEnd/>
            <a:tailEnd type="triangle" w="med" len="med"/>
          </a:ln>
          <a:extLst>
            <a:ext uri="{909E8E84-426E-40dd-AFC4-6F175D3DCCD1}">
              <a14:hiddenFill xmlns:a14="http://schemas.microsoft.com/office/drawing/2010/main">
                <a:noFill/>
              </a14:hiddenFill>
            </a:ext>
          </a:extLst>
        </p:spPr>
        <p:txBody>
          <a:bodyPr lIns="136885" tIns="68443" rIns="136885" bIns="68443"/>
          <a:lstStyle/>
          <a:p>
            <a:endParaRPr lang="fr-FR"/>
          </a:p>
        </p:txBody>
      </p:sp>
      <p:sp>
        <p:nvSpPr>
          <p:cNvPr id="22532" name="Rectangle 5"/>
          <p:cNvSpPr>
            <a:spLocks noChangeArrowheads="1"/>
          </p:cNvSpPr>
          <p:nvPr/>
        </p:nvSpPr>
        <p:spPr bwMode="auto">
          <a:xfrm>
            <a:off x="39755" y="2780633"/>
            <a:ext cx="976245" cy="2889854"/>
          </a:xfrm>
          <a:prstGeom prst="rect">
            <a:avLst/>
          </a:prstGeom>
          <a:solidFill>
            <a:srgbClr val="FF6600"/>
          </a:solidFill>
          <a:ln w="9525">
            <a:solidFill>
              <a:schemeClr val="tx1"/>
            </a:solidFill>
            <a:miter lim="800000"/>
            <a:headEnd/>
            <a:tailEnd/>
          </a:ln>
        </p:spPr>
        <p:txBody>
          <a:bodyPr wrap="none" lIns="136885" tIns="68443" rIns="136885" bIns="68443" anchor="ctr"/>
          <a:lstStyle/>
          <a:p>
            <a:pPr algn="ctr"/>
            <a:r>
              <a:rPr lang="fr-CA"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Vulnérabilités </a:t>
            </a:r>
          </a:p>
          <a:p>
            <a:pPr algn="ctr"/>
            <a:r>
              <a:rPr lang="fr-CA" sz="800" b="1" dirty="0">
                <a:solidFill>
                  <a:srgbClr val="000000"/>
                </a:solidFill>
                <a:latin typeface="Tahoma" panose="020B0604030504040204" pitchFamily="34" charset="0"/>
                <a:ea typeface="Tahoma" panose="020B0604030504040204" pitchFamily="34" charset="0"/>
                <a:cs typeface="Tahoma" panose="020B0604030504040204" pitchFamily="34" charset="0"/>
              </a:rPr>
              <a:t>d</a:t>
            </a:r>
            <a:r>
              <a:rPr lang="fr-CA"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es parents</a:t>
            </a:r>
          </a:p>
          <a:p>
            <a:pPr algn="ctr"/>
            <a:r>
              <a:rPr lang="fr-CA" sz="800" b="1" dirty="0">
                <a:solidFill>
                  <a:srgbClr val="000000"/>
                </a:solidFill>
                <a:latin typeface="Tahoma" panose="020B0604030504040204" pitchFamily="34" charset="0"/>
                <a:ea typeface="Tahoma" panose="020B0604030504040204" pitchFamily="34" charset="0"/>
                <a:cs typeface="Tahoma" panose="020B0604030504040204" pitchFamily="34" charset="0"/>
              </a:rPr>
              <a:t>e</a:t>
            </a:r>
            <a:r>
              <a:rPr lang="fr-CA"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t de la famille</a:t>
            </a:r>
          </a:p>
          <a:p>
            <a:pPr algn="ctr"/>
            <a:r>
              <a:rPr lang="fr-CA" sz="800" dirty="0" smtClean="0">
                <a:solidFill>
                  <a:srgbClr val="000000"/>
                </a:solidFill>
                <a:latin typeface="Tahoma" panose="020B0604030504040204" pitchFamily="34" charset="0"/>
                <a:ea typeface="Tahoma" panose="020B0604030504040204" pitchFamily="34" charset="0"/>
                <a:cs typeface="Tahoma" panose="020B0604030504040204" pitchFamily="34" charset="0"/>
              </a:rPr>
              <a:t>(Microsystème)</a:t>
            </a:r>
            <a:endParaRPr lang="fr-CA" sz="800"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22535" name="Rectangle 8"/>
          <p:cNvSpPr>
            <a:spLocks noChangeArrowheads="1"/>
          </p:cNvSpPr>
          <p:nvPr/>
        </p:nvSpPr>
        <p:spPr bwMode="auto">
          <a:xfrm>
            <a:off x="39755" y="5848070"/>
            <a:ext cx="976245" cy="2671082"/>
          </a:xfrm>
          <a:prstGeom prst="rect">
            <a:avLst/>
          </a:prstGeom>
          <a:solidFill>
            <a:srgbClr val="0070C0"/>
          </a:solidFill>
          <a:ln w="9525">
            <a:solidFill>
              <a:schemeClr val="tx1"/>
            </a:solidFill>
            <a:miter lim="800000"/>
            <a:headEnd/>
            <a:tailEnd/>
          </a:ln>
        </p:spPr>
        <p:txBody>
          <a:bodyPr wrap="none" lIns="136885" tIns="68443" rIns="136885" bIns="68443" anchor="ctr"/>
          <a:lstStyle/>
          <a:p>
            <a:pPr algn="ctr"/>
            <a:r>
              <a:rPr lang="fr-CA" sz="1400" b="1" dirty="0" smtClean="0">
                <a:solidFill>
                  <a:schemeClr val="bg1"/>
                </a:solidFill>
                <a:latin typeface="Times New Roman" charset="0"/>
              </a:rPr>
              <a:t> </a:t>
            </a:r>
          </a:p>
          <a:p>
            <a:pPr algn="ctr"/>
            <a:r>
              <a:rPr lang="fr-CA" sz="800" b="1" dirty="0" smtClean="0">
                <a:solidFill>
                  <a:srgbClr val="FFFFFF"/>
                </a:solidFill>
                <a:latin typeface="Tahoma" panose="020B0604030504040204" pitchFamily="34" charset="0"/>
                <a:ea typeface="Tahoma" panose="020B0604030504040204" pitchFamily="34" charset="0"/>
                <a:cs typeface="Tahoma" panose="020B0604030504040204" pitchFamily="34" charset="0"/>
              </a:rPr>
              <a:t>Vulnérabilités</a:t>
            </a:r>
          </a:p>
          <a:p>
            <a:pPr algn="ctr"/>
            <a:r>
              <a:rPr lang="fr-CA" sz="800" b="1" dirty="0">
                <a:solidFill>
                  <a:srgbClr val="FFFFFF"/>
                </a:solidFill>
                <a:latin typeface="Tahoma" panose="020B0604030504040204" pitchFamily="34" charset="0"/>
                <a:ea typeface="Tahoma" panose="020B0604030504040204" pitchFamily="34" charset="0"/>
                <a:cs typeface="Tahoma" panose="020B0604030504040204" pitchFamily="34" charset="0"/>
              </a:rPr>
              <a:t>s</a:t>
            </a:r>
            <a:r>
              <a:rPr lang="fr-CA" sz="800" b="1" dirty="0" smtClean="0">
                <a:solidFill>
                  <a:srgbClr val="FFFFFF"/>
                </a:solidFill>
                <a:latin typeface="Tahoma" panose="020B0604030504040204" pitchFamily="34" charset="0"/>
                <a:ea typeface="Tahoma" panose="020B0604030504040204" pitchFamily="34" charset="0"/>
                <a:cs typeface="Tahoma" panose="020B0604030504040204" pitchFamily="34" charset="0"/>
              </a:rPr>
              <a:t>ur les plans des</a:t>
            </a:r>
          </a:p>
          <a:p>
            <a:pPr algn="ctr"/>
            <a:r>
              <a:rPr lang="fr-CA" sz="800" b="1" dirty="0">
                <a:solidFill>
                  <a:srgbClr val="FFFFFF"/>
                </a:solidFill>
                <a:latin typeface="Tahoma" panose="020B0604030504040204" pitchFamily="34" charset="0"/>
                <a:ea typeface="Tahoma" panose="020B0604030504040204" pitchFamily="34" charset="0"/>
                <a:cs typeface="Tahoma" panose="020B0604030504040204" pitchFamily="34" charset="0"/>
              </a:rPr>
              <a:t>r</a:t>
            </a:r>
            <a:r>
              <a:rPr lang="fr-CA" sz="800" b="1" dirty="0" smtClean="0">
                <a:solidFill>
                  <a:srgbClr val="FFFFFF"/>
                </a:solidFill>
                <a:latin typeface="Tahoma" panose="020B0604030504040204" pitchFamily="34" charset="0"/>
                <a:ea typeface="Tahoma" panose="020B0604030504040204" pitchFamily="34" charset="0"/>
                <a:cs typeface="Tahoma" panose="020B0604030504040204" pitchFamily="34" charset="0"/>
              </a:rPr>
              <a:t>essources </a:t>
            </a:r>
          </a:p>
          <a:p>
            <a:pPr algn="ctr"/>
            <a:r>
              <a:rPr lang="fr-CA" sz="800" b="1" dirty="0">
                <a:solidFill>
                  <a:srgbClr val="FFFFFF"/>
                </a:solidFill>
                <a:latin typeface="Tahoma" panose="020B0604030504040204" pitchFamily="34" charset="0"/>
                <a:ea typeface="Tahoma" panose="020B0604030504040204" pitchFamily="34" charset="0"/>
                <a:cs typeface="Tahoma" panose="020B0604030504040204" pitchFamily="34" charset="0"/>
              </a:rPr>
              <a:t>s</a:t>
            </a:r>
            <a:r>
              <a:rPr lang="fr-CA" sz="800" b="1" dirty="0" smtClean="0">
                <a:solidFill>
                  <a:srgbClr val="FFFFFF"/>
                </a:solidFill>
                <a:latin typeface="Tahoma" panose="020B0604030504040204" pitchFamily="34" charset="0"/>
                <a:ea typeface="Tahoma" panose="020B0604030504040204" pitchFamily="34" charset="0"/>
                <a:cs typeface="Tahoma" panose="020B0604030504040204" pitchFamily="34" charset="0"/>
              </a:rPr>
              <a:t>ociales et</a:t>
            </a:r>
          </a:p>
          <a:p>
            <a:pPr algn="ctr"/>
            <a:r>
              <a:rPr lang="fr-CA" sz="800" b="1" dirty="0">
                <a:solidFill>
                  <a:srgbClr val="FFFFFF"/>
                </a:solidFill>
                <a:latin typeface="Tahoma" panose="020B0604030504040204" pitchFamily="34" charset="0"/>
                <a:ea typeface="Tahoma" panose="020B0604030504040204" pitchFamily="34" charset="0"/>
                <a:cs typeface="Tahoma" panose="020B0604030504040204" pitchFamily="34" charset="0"/>
              </a:rPr>
              <a:t>é</a:t>
            </a:r>
            <a:r>
              <a:rPr lang="fr-CA" sz="800" b="1" dirty="0" smtClean="0">
                <a:solidFill>
                  <a:srgbClr val="FFFFFF"/>
                </a:solidFill>
                <a:latin typeface="Tahoma" panose="020B0604030504040204" pitchFamily="34" charset="0"/>
                <a:ea typeface="Tahoma" panose="020B0604030504040204" pitchFamily="34" charset="0"/>
                <a:cs typeface="Tahoma" panose="020B0604030504040204" pitchFamily="34" charset="0"/>
              </a:rPr>
              <a:t>conomiques</a:t>
            </a:r>
          </a:p>
          <a:p>
            <a:pPr algn="ctr"/>
            <a:r>
              <a:rPr lang="fr-CA" sz="800" dirty="0" smtClean="0">
                <a:solidFill>
                  <a:srgbClr val="FFFFFF"/>
                </a:solidFill>
                <a:latin typeface="Tahoma" panose="020B0604030504040204" pitchFamily="34" charset="0"/>
                <a:ea typeface="Tahoma" panose="020B0604030504040204" pitchFamily="34" charset="0"/>
                <a:cs typeface="Tahoma" panose="020B0604030504040204" pitchFamily="34" charset="0"/>
              </a:rPr>
              <a:t>(</a:t>
            </a:r>
            <a:r>
              <a:rPr lang="fr-CA" sz="800" dirty="0" err="1" smtClean="0">
                <a:solidFill>
                  <a:srgbClr val="FFFFFF"/>
                </a:solidFill>
                <a:latin typeface="Tahoma" panose="020B0604030504040204" pitchFamily="34" charset="0"/>
                <a:ea typeface="Tahoma" panose="020B0604030504040204" pitchFamily="34" charset="0"/>
                <a:cs typeface="Tahoma" panose="020B0604030504040204" pitchFamily="34" charset="0"/>
              </a:rPr>
              <a:t>Exosystème</a:t>
            </a:r>
            <a:r>
              <a:rPr lang="fr-CA" sz="800" dirty="0" smtClean="0">
                <a:solidFill>
                  <a:srgbClr val="FFFFFF"/>
                </a:solidFill>
                <a:latin typeface="Tahoma" panose="020B0604030504040204" pitchFamily="34" charset="0"/>
                <a:ea typeface="Tahoma" panose="020B0604030504040204" pitchFamily="34" charset="0"/>
                <a:cs typeface="Tahoma" panose="020B0604030504040204" pitchFamily="34" charset="0"/>
              </a:rPr>
              <a:t>)</a:t>
            </a:r>
            <a:endParaRPr lang="fr-CA" sz="800" dirty="0">
              <a:solidFill>
                <a:srgbClr val="FFFFFF"/>
              </a:solidFill>
              <a:latin typeface="Tahoma" panose="020B0604030504040204" pitchFamily="34" charset="0"/>
              <a:ea typeface="Tahoma" panose="020B0604030504040204" pitchFamily="34" charset="0"/>
              <a:cs typeface="Tahoma" panose="020B0604030504040204" pitchFamily="34" charset="0"/>
            </a:endParaRPr>
          </a:p>
        </p:txBody>
      </p:sp>
      <p:sp>
        <p:nvSpPr>
          <p:cNvPr id="22538" name="Rectangle 13"/>
          <p:cNvSpPr>
            <a:spLocks noChangeArrowheads="1"/>
          </p:cNvSpPr>
          <p:nvPr/>
        </p:nvSpPr>
        <p:spPr bwMode="auto">
          <a:xfrm>
            <a:off x="7106168" y="2611096"/>
            <a:ext cx="1106154" cy="578811"/>
          </a:xfrm>
          <a:prstGeom prst="rect">
            <a:avLst/>
          </a:prstGeom>
          <a:noFill/>
          <a:ln w="9525">
            <a:solidFill>
              <a:schemeClr val="tx1"/>
            </a:solidFill>
            <a:miter lim="800000"/>
            <a:headEnd/>
            <a:tailEnd/>
          </a:ln>
        </p:spPr>
        <p:txBody>
          <a:bodyPr wrap="none" lIns="136885" tIns="68443" rIns="136885" bIns="68443" anchor="ctr"/>
          <a:lstStyle/>
          <a:p>
            <a:pPr algn="ctr"/>
            <a:r>
              <a:rPr lang="en-US" sz="900" b="1" dirty="0">
                <a:latin typeface="Tahoma" charset="0"/>
              </a:rPr>
              <a:t> </a:t>
            </a:r>
            <a:r>
              <a:rPr lang="en-US" sz="900" b="1" dirty="0" smtClean="0">
                <a:latin typeface="Tahoma" charset="0"/>
              </a:rPr>
              <a:t>Enfant </a:t>
            </a:r>
            <a:r>
              <a:rPr lang="en-US" sz="900" b="1" dirty="0" err="1" smtClean="0">
                <a:latin typeface="Tahoma" charset="0"/>
              </a:rPr>
              <a:t>perçu</a:t>
            </a:r>
            <a:endParaRPr lang="en-US" sz="900" b="1" dirty="0" smtClean="0">
              <a:latin typeface="Tahoma" charset="0"/>
            </a:endParaRPr>
          </a:p>
          <a:p>
            <a:pPr algn="ctr"/>
            <a:r>
              <a:rPr lang="en-US" sz="900" b="1" dirty="0" err="1">
                <a:latin typeface="Tahoma" charset="0"/>
              </a:rPr>
              <a:t>c</a:t>
            </a:r>
            <a:r>
              <a:rPr lang="en-US" sz="900" b="1" dirty="0" err="1" smtClean="0">
                <a:latin typeface="Tahoma" charset="0"/>
              </a:rPr>
              <a:t>omme</a:t>
            </a:r>
            <a:r>
              <a:rPr lang="en-US" sz="900" b="1" dirty="0" smtClean="0">
                <a:latin typeface="Tahoma" charset="0"/>
              </a:rPr>
              <a:t> source </a:t>
            </a:r>
          </a:p>
          <a:p>
            <a:pPr algn="ctr"/>
            <a:r>
              <a:rPr lang="en-US" sz="900" b="1" dirty="0" smtClean="0">
                <a:latin typeface="Tahoma" charset="0"/>
              </a:rPr>
              <a:t>de stress</a:t>
            </a:r>
            <a:endParaRPr lang="fr-CA" sz="900" b="1" dirty="0">
              <a:latin typeface="Tahoma" charset="0"/>
            </a:endParaRPr>
          </a:p>
        </p:txBody>
      </p:sp>
      <p:sp>
        <p:nvSpPr>
          <p:cNvPr id="22546" name="Rectangle 23"/>
          <p:cNvSpPr>
            <a:spLocks noChangeArrowheads="1"/>
          </p:cNvSpPr>
          <p:nvPr/>
        </p:nvSpPr>
        <p:spPr bwMode="auto">
          <a:xfrm>
            <a:off x="3862282" y="4833310"/>
            <a:ext cx="1837365" cy="636179"/>
          </a:xfrm>
          <a:prstGeom prst="rect">
            <a:avLst/>
          </a:prstGeom>
          <a:noFill/>
          <a:ln w="9525">
            <a:solidFill>
              <a:schemeClr val="tx1"/>
            </a:solidFill>
            <a:miter lim="800000"/>
            <a:headEnd/>
            <a:tailEnd/>
          </a:ln>
        </p:spPr>
        <p:txBody>
          <a:bodyPr wrap="none" lIns="136885" tIns="68443" rIns="136885" bIns="68443" anchor="ctr"/>
          <a:lstStyle/>
          <a:p>
            <a:pPr algn="ctr"/>
            <a:r>
              <a:rPr lang="fr-CA" sz="900" b="1" dirty="0">
                <a:solidFill>
                  <a:srgbClr val="000000"/>
                </a:solidFill>
                <a:latin typeface="Tahoma" charset="0"/>
              </a:rPr>
              <a:t>Vulnérabilités </a:t>
            </a:r>
          </a:p>
          <a:p>
            <a:pPr algn="ctr"/>
            <a:r>
              <a:rPr lang="fr-CA" sz="900" b="1" dirty="0">
                <a:solidFill>
                  <a:srgbClr val="000000"/>
                </a:solidFill>
                <a:latin typeface="Tahoma" charset="0"/>
              </a:rPr>
              <a:t>personnelles du ou des </a:t>
            </a:r>
          </a:p>
          <a:p>
            <a:pPr algn="ctr"/>
            <a:r>
              <a:rPr lang="fr-CA" sz="900" b="1" dirty="0">
                <a:solidFill>
                  <a:srgbClr val="000000"/>
                </a:solidFill>
                <a:latin typeface="Tahoma" charset="0"/>
              </a:rPr>
              <a:t>parents </a:t>
            </a:r>
          </a:p>
        </p:txBody>
      </p:sp>
      <p:sp>
        <p:nvSpPr>
          <p:cNvPr id="22558" name="Rectangle 36"/>
          <p:cNvSpPr>
            <a:spLocks noChangeArrowheads="1"/>
          </p:cNvSpPr>
          <p:nvPr/>
        </p:nvSpPr>
        <p:spPr bwMode="auto">
          <a:xfrm>
            <a:off x="6690836" y="7005596"/>
            <a:ext cx="1139063" cy="608205"/>
          </a:xfrm>
          <a:prstGeom prst="rect">
            <a:avLst/>
          </a:prstGeom>
          <a:noFill/>
          <a:ln w="9525">
            <a:solidFill>
              <a:schemeClr val="tx1"/>
            </a:solidFill>
            <a:miter lim="800000"/>
            <a:headEnd/>
            <a:tailEnd/>
          </a:ln>
        </p:spPr>
        <p:txBody>
          <a:bodyPr wrap="none" lIns="136885" tIns="68443" rIns="136885" bIns="68443" anchor="ctr"/>
          <a:lstStyle/>
          <a:p>
            <a:pPr algn="ctr"/>
            <a:r>
              <a:rPr lang="fr-CA" sz="900" b="1" dirty="0">
                <a:latin typeface="Tahoma" charset="0"/>
              </a:rPr>
              <a:t>Vulnérabilités</a:t>
            </a:r>
          </a:p>
          <a:p>
            <a:pPr algn="ctr"/>
            <a:r>
              <a:rPr lang="fr-CA" sz="900" b="1" dirty="0">
                <a:latin typeface="Tahoma" charset="0"/>
              </a:rPr>
              <a:t>familiales</a:t>
            </a:r>
          </a:p>
        </p:txBody>
      </p:sp>
      <p:sp>
        <p:nvSpPr>
          <p:cNvPr id="106" name="Rectangle 36"/>
          <p:cNvSpPr>
            <a:spLocks noChangeArrowheads="1"/>
          </p:cNvSpPr>
          <p:nvPr/>
        </p:nvSpPr>
        <p:spPr bwMode="auto">
          <a:xfrm>
            <a:off x="5344753" y="6993156"/>
            <a:ext cx="1139063" cy="620645"/>
          </a:xfrm>
          <a:prstGeom prst="rect">
            <a:avLst/>
          </a:prstGeom>
          <a:noFill/>
          <a:ln w="9525">
            <a:solidFill>
              <a:schemeClr val="tx1"/>
            </a:solidFill>
            <a:miter lim="800000"/>
            <a:headEnd/>
            <a:tailEnd/>
          </a:ln>
        </p:spPr>
        <p:txBody>
          <a:bodyPr wrap="none" lIns="136885" tIns="68443" rIns="136885" bIns="68443" anchor="ctr"/>
          <a:lstStyle/>
          <a:p>
            <a:pPr algn="ctr"/>
            <a:r>
              <a:rPr lang="fr-CA" sz="900" b="1" dirty="0">
                <a:latin typeface="Tahoma" charset="0"/>
              </a:rPr>
              <a:t>Vulnérabilités</a:t>
            </a:r>
          </a:p>
          <a:p>
            <a:pPr algn="ctr"/>
            <a:r>
              <a:rPr lang="fr-CA" sz="900" b="1" dirty="0">
                <a:latin typeface="Tahoma" charset="0"/>
              </a:rPr>
              <a:t>conjugales</a:t>
            </a:r>
          </a:p>
        </p:txBody>
      </p:sp>
      <p:cxnSp>
        <p:nvCxnSpPr>
          <p:cNvPr id="566" name="Connecteur droit avec flèche 565"/>
          <p:cNvCxnSpPr>
            <a:stCxn id="22538" idx="2"/>
          </p:cNvCxnSpPr>
          <p:nvPr/>
        </p:nvCxnSpPr>
        <p:spPr>
          <a:xfrm>
            <a:off x="7659245" y="3189907"/>
            <a:ext cx="0" cy="937103"/>
          </a:xfrm>
          <a:prstGeom prst="straightConnector1">
            <a:avLst/>
          </a:prstGeom>
          <a:ln w="28575"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650" name="Connecteur droit avec flèche 649"/>
          <p:cNvCxnSpPr>
            <a:stCxn id="356" idx="3"/>
          </p:cNvCxnSpPr>
          <p:nvPr/>
        </p:nvCxnSpPr>
        <p:spPr>
          <a:xfrm>
            <a:off x="5797435" y="4747053"/>
            <a:ext cx="736515" cy="0"/>
          </a:xfrm>
          <a:prstGeom prst="straightConnector1">
            <a:avLst/>
          </a:prstGeom>
          <a:ln w="28575"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136" name="ZoneTexte 135"/>
          <p:cNvSpPr txBox="1"/>
          <p:nvPr/>
        </p:nvSpPr>
        <p:spPr>
          <a:xfrm>
            <a:off x="1120822" y="145544"/>
            <a:ext cx="12929804" cy="547057"/>
          </a:xfrm>
          <a:prstGeom prst="rect">
            <a:avLst/>
          </a:prstGeom>
          <a:noFill/>
        </p:spPr>
        <p:txBody>
          <a:bodyPr wrap="square" lIns="54085" tIns="27043" rIns="54085" bIns="27043" rtlCol="0">
            <a:spAutoFit/>
          </a:bodyPr>
          <a:lstStyle/>
          <a:p>
            <a:r>
              <a:rPr lang="fr-FR" sz="1600" b="1" dirty="0" smtClean="0">
                <a:latin typeface="Tahoma" panose="020B0604030504040204" pitchFamily="34" charset="0"/>
                <a:ea typeface="Tahoma" panose="020B0604030504040204" pitchFamily="34" charset="0"/>
                <a:cs typeface="Tahoma" panose="020B0604030504040204" pitchFamily="34" charset="0"/>
              </a:rPr>
              <a:t>Étape 3: Documenter les facteurs de risque sur les plans des ressources sociales et économiques qui</a:t>
            </a:r>
          </a:p>
          <a:p>
            <a:r>
              <a:rPr lang="fr-FR" sz="1600" b="1" dirty="0">
                <a:latin typeface="Tahoma" panose="020B0604030504040204" pitchFamily="34" charset="0"/>
                <a:ea typeface="Tahoma" panose="020B0604030504040204" pitchFamily="34" charset="0"/>
                <a:cs typeface="Tahoma" panose="020B0604030504040204" pitchFamily="34" charset="0"/>
              </a:rPr>
              <a:t>p</a:t>
            </a:r>
            <a:r>
              <a:rPr lang="fr-FR" sz="1600" b="1" dirty="0" smtClean="0">
                <a:latin typeface="Tahoma" panose="020B0604030504040204" pitchFamily="34" charset="0"/>
                <a:ea typeface="Tahoma" panose="020B0604030504040204" pitchFamily="34" charset="0"/>
                <a:cs typeface="Tahoma" panose="020B0604030504040204" pitchFamily="34" charset="0"/>
              </a:rPr>
              <a:t>euvent nuire à l’exercice de la parentalité</a:t>
            </a:r>
          </a:p>
        </p:txBody>
      </p:sp>
      <p:sp>
        <p:nvSpPr>
          <p:cNvPr id="228" name="Rectangle 227"/>
          <p:cNvSpPr/>
          <p:nvPr/>
        </p:nvSpPr>
        <p:spPr>
          <a:xfrm>
            <a:off x="5254861" y="6875077"/>
            <a:ext cx="2732444" cy="840917"/>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lIns="54085" tIns="27043" rIns="54085" bIns="27043" rtlCol="0" anchor="ctr"/>
          <a:lstStyle/>
          <a:p>
            <a:pPr algn="ctr"/>
            <a:endParaRPr lang="fr-FR" sz="2800">
              <a:ln w="9525">
                <a:solidFill>
                  <a:schemeClr val="tx1"/>
                </a:solidFill>
              </a:ln>
              <a:solidFill>
                <a:schemeClr val="tx1"/>
              </a:solidFill>
            </a:endParaRPr>
          </a:p>
        </p:txBody>
      </p:sp>
      <p:sp>
        <p:nvSpPr>
          <p:cNvPr id="359" name="Rectangle 23"/>
          <p:cNvSpPr>
            <a:spLocks noChangeArrowheads="1"/>
          </p:cNvSpPr>
          <p:nvPr/>
        </p:nvSpPr>
        <p:spPr bwMode="auto">
          <a:xfrm>
            <a:off x="12424085" y="4196692"/>
            <a:ext cx="1782541" cy="977147"/>
          </a:xfrm>
          <a:prstGeom prst="rect">
            <a:avLst/>
          </a:prstGeom>
          <a:solidFill>
            <a:srgbClr val="FF6600"/>
          </a:solidFill>
          <a:ln w="9525">
            <a:solidFill>
              <a:schemeClr val="tx1"/>
            </a:solidFill>
            <a:miter lim="800000"/>
            <a:headEnd/>
            <a:tailEnd/>
          </a:ln>
        </p:spPr>
        <p:txBody>
          <a:bodyPr wrap="none" lIns="136885" tIns="68443" rIns="136885" bIns="68443" anchor="ctr"/>
          <a:lstStyle/>
          <a:p>
            <a:pPr algn="ctr"/>
            <a:r>
              <a:rPr lang="fr-CA" sz="900" b="1" dirty="0">
                <a:solidFill>
                  <a:srgbClr val="000000"/>
                </a:solidFill>
                <a:latin typeface="Tahoma" charset="0"/>
              </a:rPr>
              <a:t>Pratiques parentales </a:t>
            </a:r>
          </a:p>
          <a:p>
            <a:pPr algn="ctr"/>
            <a:r>
              <a:rPr lang="fr-CA" sz="900" b="1" dirty="0">
                <a:solidFill>
                  <a:srgbClr val="000000"/>
                </a:solidFill>
                <a:latin typeface="Tahoma" charset="0"/>
              </a:rPr>
              <a:t>lacunaires: </a:t>
            </a:r>
          </a:p>
          <a:p>
            <a:pPr algn="ctr"/>
            <a:r>
              <a:rPr lang="fr-CA" sz="900" b="1" dirty="0" smtClean="0">
                <a:solidFill>
                  <a:srgbClr val="000000"/>
                </a:solidFill>
                <a:latin typeface="Tahoma" charset="0"/>
              </a:rPr>
              <a:t>faible </a:t>
            </a:r>
            <a:r>
              <a:rPr lang="fr-CA" sz="900" b="1" dirty="0">
                <a:solidFill>
                  <a:srgbClr val="000000"/>
                </a:solidFill>
                <a:latin typeface="Tahoma" charset="0"/>
              </a:rPr>
              <a:t>disponibilité, </a:t>
            </a:r>
          </a:p>
          <a:p>
            <a:pPr algn="ctr"/>
            <a:r>
              <a:rPr lang="fr-CA" sz="900" b="1" dirty="0">
                <a:solidFill>
                  <a:srgbClr val="000000"/>
                </a:solidFill>
                <a:latin typeface="Tahoma" charset="0"/>
              </a:rPr>
              <a:t>faible interactivité, </a:t>
            </a:r>
          </a:p>
          <a:p>
            <a:pPr algn="ctr"/>
            <a:r>
              <a:rPr lang="fr-CA" sz="900" b="1" dirty="0">
                <a:solidFill>
                  <a:srgbClr val="000000"/>
                </a:solidFill>
                <a:latin typeface="Tahoma" charset="0"/>
              </a:rPr>
              <a:t>forte négativité</a:t>
            </a:r>
          </a:p>
        </p:txBody>
      </p:sp>
      <p:sp>
        <p:nvSpPr>
          <p:cNvPr id="220" name="Rectangle 23"/>
          <p:cNvSpPr>
            <a:spLocks noChangeArrowheads="1"/>
          </p:cNvSpPr>
          <p:nvPr/>
        </p:nvSpPr>
        <p:spPr bwMode="auto">
          <a:xfrm>
            <a:off x="3851592" y="4062163"/>
            <a:ext cx="1837365" cy="575139"/>
          </a:xfrm>
          <a:prstGeom prst="rect">
            <a:avLst/>
          </a:prstGeom>
          <a:noFill/>
          <a:ln w="9525">
            <a:solidFill>
              <a:schemeClr val="tx1"/>
            </a:solidFill>
            <a:miter lim="800000"/>
            <a:headEnd/>
            <a:tailEnd/>
          </a:ln>
        </p:spPr>
        <p:txBody>
          <a:bodyPr wrap="none" lIns="136885" tIns="68443" rIns="136885" bIns="68443" anchor="ctr"/>
          <a:lstStyle/>
          <a:p>
            <a:pPr algn="ctr"/>
            <a:r>
              <a:rPr lang="fr-CA" sz="900" b="1" dirty="0">
                <a:solidFill>
                  <a:srgbClr val="000000"/>
                </a:solidFill>
                <a:latin typeface="Tahoma" charset="0"/>
              </a:rPr>
              <a:t>Problèmes d’adaptation</a:t>
            </a:r>
          </a:p>
          <a:p>
            <a:pPr algn="ctr"/>
            <a:r>
              <a:rPr lang="fr-CA" sz="900" b="1" dirty="0">
                <a:solidFill>
                  <a:srgbClr val="000000"/>
                </a:solidFill>
                <a:latin typeface="Tahoma" charset="0"/>
              </a:rPr>
              <a:t>du ou des parents</a:t>
            </a:r>
          </a:p>
        </p:txBody>
      </p:sp>
      <p:sp>
        <p:nvSpPr>
          <p:cNvPr id="356" name="Rectangle 355"/>
          <p:cNvSpPr/>
          <p:nvPr/>
        </p:nvSpPr>
        <p:spPr>
          <a:xfrm>
            <a:off x="3719934" y="3952030"/>
            <a:ext cx="2077501" cy="1590046"/>
          </a:xfrm>
          <a:prstGeom prst="rect">
            <a:avLst/>
          </a:prstGeom>
          <a:noFill/>
          <a:ln w="9525">
            <a:solidFill>
              <a:schemeClr val="tx1"/>
            </a:solidFill>
          </a:ln>
        </p:spPr>
        <p:style>
          <a:lnRef idx="1">
            <a:schemeClr val="accent1"/>
          </a:lnRef>
          <a:fillRef idx="3">
            <a:schemeClr val="accent1"/>
          </a:fillRef>
          <a:effectRef idx="2">
            <a:schemeClr val="accent1"/>
          </a:effectRef>
          <a:fontRef idx="minor">
            <a:schemeClr val="lt1"/>
          </a:fontRef>
        </p:style>
        <p:txBody>
          <a:bodyPr lIns="54085" tIns="27043" rIns="54085" bIns="27043" rtlCol="0" anchor="ctr"/>
          <a:lstStyle/>
          <a:p>
            <a:pPr algn="ctr"/>
            <a:endParaRPr lang="fr-FR">
              <a:ln w="9525">
                <a:solidFill>
                  <a:schemeClr val="tx1"/>
                </a:solidFill>
              </a:ln>
            </a:endParaRPr>
          </a:p>
        </p:txBody>
      </p:sp>
      <p:sp>
        <p:nvSpPr>
          <p:cNvPr id="559" name="Rectangle 23"/>
          <p:cNvSpPr>
            <a:spLocks noChangeArrowheads="1"/>
          </p:cNvSpPr>
          <p:nvPr/>
        </p:nvSpPr>
        <p:spPr bwMode="auto">
          <a:xfrm>
            <a:off x="6621083" y="4181332"/>
            <a:ext cx="2022701" cy="961160"/>
          </a:xfrm>
          <a:prstGeom prst="rect">
            <a:avLst/>
          </a:prstGeom>
          <a:solidFill>
            <a:srgbClr val="FF6600"/>
          </a:solidFill>
          <a:ln w="38100" cmpd="sng">
            <a:solidFill>
              <a:schemeClr val="tx1"/>
            </a:solidFill>
            <a:miter lim="800000"/>
            <a:headEnd/>
            <a:tailEnd/>
          </a:ln>
        </p:spPr>
        <p:txBody>
          <a:bodyPr wrap="none" lIns="136885" tIns="68443" rIns="136885" bIns="68443" anchor="ctr"/>
          <a:lstStyle/>
          <a:p>
            <a:pPr algn="ctr"/>
            <a:r>
              <a:rPr lang="fr-CA" sz="1200" b="1" dirty="0">
                <a:latin typeface="Tahoma" charset="0"/>
              </a:rPr>
              <a:t>Stress reliés</a:t>
            </a:r>
          </a:p>
          <a:p>
            <a:pPr algn="ctr"/>
            <a:r>
              <a:rPr lang="fr-CA" sz="1200" b="1" dirty="0">
                <a:latin typeface="Tahoma" charset="0"/>
              </a:rPr>
              <a:t>à </a:t>
            </a:r>
            <a:r>
              <a:rPr lang="fr-CA" sz="1200" b="1" dirty="0" smtClean="0">
                <a:latin typeface="Tahoma" charset="0"/>
              </a:rPr>
              <a:t>l’exercice de la </a:t>
            </a:r>
          </a:p>
          <a:p>
            <a:pPr algn="ctr"/>
            <a:r>
              <a:rPr lang="fr-CA" sz="1200" b="1" dirty="0" smtClean="0">
                <a:latin typeface="Tahoma" charset="0"/>
              </a:rPr>
              <a:t>parentalité</a:t>
            </a:r>
          </a:p>
        </p:txBody>
      </p:sp>
      <p:sp>
        <p:nvSpPr>
          <p:cNvPr id="145" name="ZoneTexte 144"/>
          <p:cNvSpPr txBox="1"/>
          <p:nvPr/>
        </p:nvSpPr>
        <p:spPr>
          <a:xfrm>
            <a:off x="3980532" y="4637302"/>
            <a:ext cx="1804840" cy="196008"/>
          </a:xfrm>
          <a:prstGeom prst="rect">
            <a:avLst/>
          </a:prstGeom>
          <a:noFill/>
        </p:spPr>
        <p:txBody>
          <a:bodyPr wrap="square" lIns="54085" tIns="27043" rIns="54085" bIns="27043" rtlCol="0">
            <a:spAutoFit/>
          </a:bodyPr>
          <a:lstStyle/>
          <a:p>
            <a:r>
              <a:rPr lang="fr-FR" sz="900" dirty="0">
                <a:latin typeface="Tahoma" panose="020B0604030504040204" pitchFamily="34" charset="0"/>
                <a:ea typeface="Tahoma" panose="020B0604030504040204" pitchFamily="34" charset="0"/>
                <a:cs typeface="Tahoma" panose="020B0604030504040204" pitchFamily="34" charset="0"/>
              </a:rPr>
              <a:t>Un ou des parents vulnérables</a:t>
            </a:r>
          </a:p>
        </p:txBody>
      </p:sp>
      <p:cxnSp>
        <p:nvCxnSpPr>
          <p:cNvPr id="182" name="Connecteur droit avec flèche 181"/>
          <p:cNvCxnSpPr>
            <a:stCxn id="559" idx="3"/>
            <a:endCxn id="359" idx="1"/>
          </p:cNvCxnSpPr>
          <p:nvPr/>
        </p:nvCxnSpPr>
        <p:spPr>
          <a:xfrm>
            <a:off x="8643784" y="4661912"/>
            <a:ext cx="3780301" cy="23354"/>
          </a:xfrm>
          <a:prstGeom prst="straightConnector1">
            <a:avLst/>
          </a:prstGeom>
          <a:ln w="28575"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cxnSp>
        <p:nvCxnSpPr>
          <p:cNvPr id="183" name="Connecteur droit avec flèche 182"/>
          <p:cNvCxnSpPr/>
          <p:nvPr/>
        </p:nvCxnSpPr>
        <p:spPr>
          <a:xfrm flipV="1">
            <a:off x="6833745" y="5289309"/>
            <a:ext cx="0" cy="1487374"/>
          </a:xfrm>
          <a:prstGeom prst="straightConnector1">
            <a:avLst/>
          </a:prstGeom>
          <a:ln w="28575"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
        <p:nvSpPr>
          <p:cNvPr id="167" name="ZoneTexte 166"/>
          <p:cNvSpPr txBox="1"/>
          <p:nvPr/>
        </p:nvSpPr>
        <p:spPr>
          <a:xfrm>
            <a:off x="14476528" y="147474"/>
            <a:ext cx="927750" cy="307777"/>
          </a:xfrm>
          <a:prstGeom prst="rect">
            <a:avLst/>
          </a:prstGeom>
          <a:noFill/>
          <a:ln w="12700">
            <a:solidFill>
              <a:schemeClr val="tx1"/>
            </a:solidFill>
            <a:prstDash val="solid"/>
          </a:ln>
        </p:spPr>
        <p:txBody>
          <a:bodyPr wrap="square" rtlCol="0">
            <a:spAutoFit/>
          </a:bodyPr>
          <a:lstStyle/>
          <a:p>
            <a:pPr algn="ctr"/>
            <a:r>
              <a:rPr lang="fr-FR" sz="1400" b="1" dirty="0" smtClean="0">
                <a:latin typeface="Tahoma" panose="020B0604030504040204" pitchFamily="34" charset="0"/>
                <a:ea typeface="Tahoma" panose="020B0604030504040204" pitchFamily="34" charset="0"/>
                <a:cs typeface="Tahoma" panose="020B0604030504040204" pitchFamily="34" charset="0"/>
              </a:rPr>
              <a:t>Carte 4</a:t>
            </a:r>
            <a:endParaRPr lang="fr-FR" sz="1400" b="1" dirty="0">
              <a:latin typeface="Tahoma" panose="020B0604030504040204" pitchFamily="34" charset="0"/>
              <a:ea typeface="Tahoma" panose="020B0604030504040204" pitchFamily="34" charset="0"/>
              <a:cs typeface="Tahoma" panose="020B0604030504040204" pitchFamily="34" charset="0"/>
            </a:endParaRPr>
          </a:p>
        </p:txBody>
      </p:sp>
      <p:sp>
        <p:nvSpPr>
          <p:cNvPr id="250" name="ZoneTexte 249"/>
          <p:cNvSpPr txBox="1"/>
          <p:nvPr/>
        </p:nvSpPr>
        <p:spPr>
          <a:xfrm>
            <a:off x="9031954" y="4420865"/>
            <a:ext cx="3576969" cy="208502"/>
          </a:xfrm>
          <a:prstGeom prst="rect">
            <a:avLst/>
          </a:prstGeom>
          <a:noFill/>
        </p:spPr>
        <p:txBody>
          <a:bodyPr wrap="square" lIns="54085" tIns="27043" rIns="54085" bIns="27043" rtlCol="0">
            <a:spAutoFit/>
          </a:bodyPr>
          <a:lstStyle/>
          <a:p>
            <a:r>
              <a:rPr lang="fr-FR" sz="1000" dirty="0" smtClean="0">
                <a:latin typeface="Tahoma" panose="020B0604030504040204" pitchFamily="34" charset="0"/>
                <a:ea typeface="Tahoma" panose="020B0604030504040204" pitchFamily="34" charset="0"/>
                <a:cs typeface="Tahoma" panose="020B0604030504040204" pitchFamily="34" charset="0"/>
              </a:rPr>
              <a:t>Ces stress cumulés nuisent à l’exercice de la parentalité</a:t>
            </a:r>
            <a:endParaRPr lang="fr-FR" sz="1000" dirty="0">
              <a:latin typeface="Tahoma" panose="020B0604030504040204" pitchFamily="34" charset="0"/>
              <a:ea typeface="Tahoma" panose="020B0604030504040204" pitchFamily="34" charset="0"/>
              <a:cs typeface="Tahoma" panose="020B0604030504040204" pitchFamily="34" charset="0"/>
            </a:endParaRPr>
          </a:p>
        </p:txBody>
      </p:sp>
      <p:sp>
        <p:nvSpPr>
          <p:cNvPr id="131" name="Oval 24"/>
          <p:cNvSpPr>
            <a:spLocks noChangeArrowheads="1"/>
          </p:cNvSpPr>
          <p:nvPr/>
        </p:nvSpPr>
        <p:spPr bwMode="auto">
          <a:xfrm>
            <a:off x="8271467" y="7352940"/>
            <a:ext cx="1014377" cy="452758"/>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chemeClr val="bg1"/>
                </a:solidFill>
                <a:latin typeface="Tahoma" charset="0"/>
              </a:rPr>
              <a:t>Faible scolarité</a:t>
            </a:r>
          </a:p>
        </p:txBody>
      </p:sp>
      <p:sp>
        <p:nvSpPr>
          <p:cNvPr id="133" name="Rectangle 33"/>
          <p:cNvSpPr>
            <a:spLocks noChangeArrowheads="1"/>
          </p:cNvSpPr>
          <p:nvPr/>
        </p:nvSpPr>
        <p:spPr bwMode="auto">
          <a:xfrm>
            <a:off x="10232146" y="6723873"/>
            <a:ext cx="1272000" cy="666780"/>
          </a:xfrm>
          <a:prstGeom prst="rect">
            <a:avLst/>
          </a:prstGeom>
          <a:solidFill>
            <a:srgbClr val="0070C0"/>
          </a:solidFill>
          <a:ln w="9525">
            <a:solidFill>
              <a:schemeClr val="tx1"/>
            </a:solidFill>
            <a:miter lim="800000"/>
            <a:headEnd/>
            <a:tailEnd/>
          </a:ln>
        </p:spPr>
        <p:txBody>
          <a:bodyPr wrap="none" lIns="136885" tIns="68443" rIns="136885" bIns="68443" anchor="ctr"/>
          <a:lstStyle/>
          <a:p>
            <a:pPr algn="ctr"/>
            <a:r>
              <a:rPr lang="fr-CA" sz="900" b="1" dirty="0">
                <a:solidFill>
                  <a:srgbClr val="FFFFFF"/>
                </a:solidFill>
                <a:latin typeface="Tahoma" charset="0"/>
              </a:rPr>
              <a:t>Ressources </a:t>
            </a:r>
          </a:p>
          <a:p>
            <a:pPr algn="ctr"/>
            <a:r>
              <a:rPr lang="fr-CA" sz="900" b="1" dirty="0">
                <a:solidFill>
                  <a:srgbClr val="FFFFFF"/>
                </a:solidFill>
                <a:latin typeface="Tahoma" charset="0"/>
              </a:rPr>
              <a:t>économiques</a:t>
            </a:r>
          </a:p>
          <a:p>
            <a:pPr algn="ctr"/>
            <a:r>
              <a:rPr lang="fr-CA" sz="900" b="1" dirty="0">
                <a:solidFill>
                  <a:srgbClr val="FFFFFF"/>
                </a:solidFill>
                <a:latin typeface="Tahoma" charset="0"/>
              </a:rPr>
              <a:t>lacunaires</a:t>
            </a:r>
          </a:p>
        </p:txBody>
      </p:sp>
      <p:sp>
        <p:nvSpPr>
          <p:cNvPr id="134" name="Oval 37"/>
          <p:cNvSpPr>
            <a:spLocks noChangeArrowheads="1"/>
          </p:cNvSpPr>
          <p:nvPr/>
        </p:nvSpPr>
        <p:spPr bwMode="auto">
          <a:xfrm>
            <a:off x="8656549" y="7925929"/>
            <a:ext cx="888108" cy="383659"/>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rgbClr val="FFFFFF"/>
                </a:solidFill>
                <a:latin typeface="Tahoma" charset="0"/>
              </a:rPr>
              <a:t>Aide sociale</a:t>
            </a:r>
          </a:p>
        </p:txBody>
      </p:sp>
      <p:sp>
        <p:nvSpPr>
          <p:cNvPr id="137" name="Oval 37"/>
          <p:cNvSpPr>
            <a:spLocks noChangeArrowheads="1"/>
          </p:cNvSpPr>
          <p:nvPr/>
        </p:nvSpPr>
        <p:spPr bwMode="auto">
          <a:xfrm>
            <a:off x="13136212" y="7866821"/>
            <a:ext cx="1220538" cy="417372"/>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rgbClr val="FFFFFF"/>
                </a:solidFill>
                <a:latin typeface="Tahoma" charset="0"/>
              </a:rPr>
              <a:t>Faible soutien</a:t>
            </a:r>
          </a:p>
          <a:p>
            <a:pPr algn="ctr"/>
            <a:r>
              <a:rPr lang="fr-CA" sz="700" dirty="0">
                <a:solidFill>
                  <a:srgbClr val="FFFFFF"/>
                </a:solidFill>
                <a:latin typeface="Tahoma" charset="0"/>
              </a:rPr>
              <a:t>de la communauté</a:t>
            </a:r>
          </a:p>
        </p:txBody>
      </p:sp>
      <p:sp>
        <p:nvSpPr>
          <p:cNvPr id="140" name="Oval 37"/>
          <p:cNvSpPr>
            <a:spLocks noChangeArrowheads="1"/>
          </p:cNvSpPr>
          <p:nvPr/>
        </p:nvSpPr>
        <p:spPr bwMode="auto">
          <a:xfrm>
            <a:off x="12418661" y="8303022"/>
            <a:ext cx="1245398" cy="502209"/>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rgbClr val="FFFFFF"/>
                </a:solidFill>
                <a:latin typeface="Tahoma" charset="0"/>
              </a:rPr>
              <a:t>Faible relation avec</a:t>
            </a:r>
          </a:p>
          <a:p>
            <a:pPr algn="ctr"/>
            <a:r>
              <a:rPr lang="fr-CA" sz="700" dirty="0">
                <a:solidFill>
                  <a:srgbClr val="FFFFFF"/>
                </a:solidFill>
                <a:latin typeface="Tahoma" charset="0"/>
              </a:rPr>
              <a:t>la famille d’origine</a:t>
            </a:r>
          </a:p>
        </p:txBody>
      </p:sp>
      <p:sp>
        <p:nvSpPr>
          <p:cNvPr id="143" name="Oval 37"/>
          <p:cNvSpPr>
            <a:spLocks noChangeArrowheads="1"/>
          </p:cNvSpPr>
          <p:nvPr/>
        </p:nvSpPr>
        <p:spPr bwMode="auto">
          <a:xfrm>
            <a:off x="11433005" y="8343035"/>
            <a:ext cx="940398" cy="451166"/>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rgbClr val="FFFFFF"/>
                </a:solidFill>
                <a:latin typeface="Tahoma" charset="0"/>
              </a:rPr>
              <a:t>Faible réseau </a:t>
            </a:r>
          </a:p>
          <a:p>
            <a:pPr algn="ctr"/>
            <a:r>
              <a:rPr lang="fr-CA" sz="700" dirty="0">
                <a:solidFill>
                  <a:srgbClr val="FFFFFF"/>
                </a:solidFill>
                <a:latin typeface="Tahoma" charset="0"/>
              </a:rPr>
              <a:t>social</a:t>
            </a:r>
          </a:p>
        </p:txBody>
      </p:sp>
      <p:sp>
        <p:nvSpPr>
          <p:cNvPr id="144" name="Oval 37"/>
          <p:cNvSpPr>
            <a:spLocks noChangeArrowheads="1"/>
          </p:cNvSpPr>
          <p:nvPr/>
        </p:nvSpPr>
        <p:spPr bwMode="auto">
          <a:xfrm>
            <a:off x="9574386" y="8139721"/>
            <a:ext cx="1011008" cy="380872"/>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rgbClr val="FFFFFF"/>
                </a:solidFill>
                <a:latin typeface="Tahoma" charset="0"/>
              </a:rPr>
              <a:t>Pauvreté</a:t>
            </a:r>
          </a:p>
          <a:p>
            <a:pPr algn="ctr"/>
            <a:r>
              <a:rPr lang="fr-CA" sz="700" dirty="0">
                <a:solidFill>
                  <a:srgbClr val="FFFFFF"/>
                </a:solidFill>
                <a:latin typeface="Tahoma" charset="0"/>
              </a:rPr>
              <a:t>importante</a:t>
            </a:r>
          </a:p>
        </p:txBody>
      </p:sp>
      <p:cxnSp>
        <p:nvCxnSpPr>
          <p:cNvPr id="146" name="Connecteur droit avec flèche 145"/>
          <p:cNvCxnSpPr>
            <a:stCxn id="133" idx="1"/>
            <a:endCxn id="131" idx="6"/>
          </p:cNvCxnSpPr>
          <p:nvPr/>
        </p:nvCxnSpPr>
        <p:spPr>
          <a:xfrm flipH="1">
            <a:off x="9285844" y="7057263"/>
            <a:ext cx="946302" cy="52205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47" name="Connecteur droit avec flèche 146"/>
          <p:cNvCxnSpPr>
            <a:stCxn id="133" idx="1"/>
            <a:endCxn id="134" idx="7"/>
          </p:cNvCxnSpPr>
          <p:nvPr/>
        </p:nvCxnSpPr>
        <p:spPr>
          <a:xfrm flipH="1">
            <a:off x="9414597" y="7057263"/>
            <a:ext cx="817549" cy="924852"/>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49" name="Connecteur droit avec flèche 148"/>
          <p:cNvCxnSpPr>
            <a:stCxn id="133" idx="1"/>
            <a:endCxn id="144" idx="0"/>
          </p:cNvCxnSpPr>
          <p:nvPr/>
        </p:nvCxnSpPr>
        <p:spPr>
          <a:xfrm flipH="1">
            <a:off x="10079890" y="7057263"/>
            <a:ext cx="152256" cy="108245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50" name="Connecteur droit avec flèche 149"/>
          <p:cNvCxnSpPr>
            <a:stCxn id="154" idx="2"/>
            <a:endCxn id="143" idx="0"/>
          </p:cNvCxnSpPr>
          <p:nvPr/>
        </p:nvCxnSpPr>
        <p:spPr>
          <a:xfrm flipH="1">
            <a:off x="11903204" y="7375154"/>
            <a:ext cx="294344" cy="967881"/>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51" name="Connecteur droit avec flèche 150"/>
          <p:cNvCxnSpPr>
            <a:stCxn id="154" idx="2"/>
            <a:endCxn id="140" idx="0"/>
          </p:cNvCxnSpPr>
          <p:nvPr/>
        </p:nvCxnSpPr>
        <p:spPr>
          <a:xfrm>
            <a:off x="12197548" y="7375154"/>
            <a:ext cx="843812" cy="92786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52" name="Oval 37"/>
          <p:cNvSpPr>
            <a:spLocks noChangeArrowheads="1"/>
          </p:cNvSpPr>
          <p:nvPr/>
        </p:nvSpPr>
        <p:spPr bwMode="auto">
          <a:xfrm>
            <a:off x="10779816" y="7907500"/>
            <a:ext cx="1006433" cy="395522"/>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rgbClr val="FFFFFF"/>
                </a:solidFill>
                <a:latin typeface="Tahoma" charset="0"/>
              </a:rPr>
              <a:t>Isolement</a:t>
            </a:r>
          </a:p>
          <a:p>
            <a:pPr algn="ctr"/>
            <a:r>
              <a:rPr lang="fr-CA" sz="700" dirty="0">
                <a:solidFill>
                  <a:srgbClr val="FFFFFF"/>
                </a:solidFill>
                <a:latin typeface="Tahoma" charset="0"/>
              </a:rPr>
              <a:t>social</a:t>
            </a:r>
          </a:p>
        </p:txBody>
      </p:sp>
      <p:cxnSp>
        <p:nvCxnSpPr>
          <p:cNvPr id="153" name="Connecteur droit avec flèche 152"/>
          <p:cNvCxnSpPr>
            <a:stCxn id="154" idx="2"/>
            <a:endCxn id="152" idx="7"/>
          </p:cNvCxnSpPr>
          <p:nvPr/>
        </p:nvCxnSpPr>
        <p:spPr>
          <a:xfrm flipH="1">
            <a:off x="11638860" y="7375154"/>
            <a:ext cx="558688" cy="590269"/>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54" name="Rectangle 33"/>
          <p:cNvSpPr>
            <a:spLocks noChangeArrowheads="1"/>
          </p:cNvSpPr>
          <p:nvPr/>
        </p:nvSpPr>
        <p:spPr bwMode="auto">
          <a:xfrm>
            <a:off x="11576398" y="6708374"/>
            <a:ext cx="1242299" cy="666780"/>
          </a:xfrm>
          <a:prstGeom prst="rect">
            <a:avLst/>
          </a:prstGeom>
          <a:solidFill>
            <a:srgbClr val="0070C0"/>
          </a:solidFill>
          <a:ln w="9525">
            <a:solidFill>
              <a:schemeClr val="tx1"/>
            </a:solidFill>
            <a:miter lim="800000"/>
            <a:headEnd/>
            <a:tailEnd/>
          </a:ln>
        </p:spPr>
        <p:txBody>
          <a:bodyPr wrap="none" lIns="136885" tIns="68443" rIns="136885" bIns="68443" anchor="ctr"/>
          <a:lstStyle/>
          <a:p>
            <a:pPr algn="ctr"/>
            <a:r>
              <a:rPr lang="fr-CA" sz="900" b="1" dirty="0">
                <a:solidFill>
                  <a:srgbClr val="FFFFFF"/>
                </a:solidFill>
                <a:latin typeface="Tahoma" charset="0"/>
              </a:rPr>
              <a:t>Ressources</a:t>
            </a:r>
          </a:p>
          <a:p>
            <a:pPr algn="ctr"/>
            <a:r>
              <a:rPr lang="fr-CA" sz="900" b="1" dirty="0">
                <a:solidFill>
                  <a:srgbClr val="FFFFFF"/>
                </a:solidFill>
                <a:latin typeface="Tahoma" charset="0"/>
              </a:rPr>
              <a:t>c</a:t>
            </a:r>
            <a:r>
              <a:rPr lang="fr-CA" sz="900" b="1" dirty="0" smtClean="0">
                <a:solidFill>
                  <a:srgbClr val="FFFFFF"/>
                </a:solidFill>
                <a:latin typeface="Tahoma" charset="0"/>
              </a:rPr>
              <a:t>ommunautaires</a:t>
            </a:r>
            <a:endParaRPr lang="fr-CA" sz="900" b="1" dirty="0">
              <a:solidFill>
                <a:srgbClr val="FFFFFF"/>
              </a:solidFill>
              <a:latin typeface="Tahoma" charset="0"/>
            </a:endParaRPr>
          </a:p>
          <a:p>
            <a:pPr algn="ctr"/>
            <a:r>
              <a:rPr lang="fr-CA" sz="900" b="1" dirty="0">
                <a:solidFill>
                  <a:srgbClr val="FFFFFF"/>
                </a:solidFill>
                <a:latin typeface="Tahoma" charset="0"/>
              </a:rPr>
              <a:t>et sociales</a:t>
            </a:r>
          </a:p>
          <a:p>
            <a:pPr algn="ctr"/>
            <a:r>
              <a:rPr lang="fr-CA" sz="900" b="1" dirty="0">
                <a:solidFill>
                  <a:srgbClr val="FFFFFF"/>
                </a:solidFill>
                <a:latin typeface="Tahoma" charset="0"/>
              </a:rPr>
              <a:t>lacunaires</a:t>
            </a:r>
          </a:p>
        </p:txBody>
      </p:sp>
      <p:cxnSp>
        <p:nvCxnSpPr>
          <p:cNvPr id="155" name="Connecteur droit avec flèche 154"/>
          <p:cNvCxnSpPr>
            <a:stCxn id="154" idx="2"/>
            <a:endCxn id="137" idx="1"/>
          </p:cNvCxnSpPr>
          <p:nvPr/>
        </p:nvCxnSpPr>
        <p:spPr>
          <a:xfrm>
            <a:off x="12197548" y="7375154"/>
            <a:ext cx="1117408" cy="552790"/>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59" name="Oval 37"/>
          <p:cNvSpPr>
            <a:spLocks noChangeArrowheads="1"/>
          </p:cNvSpPr>
          <p:nvPr/>
        </p:nvSpPr>
        <p:spPr bwMode="auto">
          <a:xfrm>
            <a:off x="13381824" y="7390653"/>
            <a:ext cx="1203964" cy="400324"/>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rgbClr val="FFFFFF"/>
                </a:solidFill>
                <a:latin typeface="Tahoma" charset="0"/>
              </a:rPr>
              <a:t>Faible accessibilité</a:t>
            </a:r>
          </a:p>
          <a:p>
            <a:pPr algn="ctr"/>
            <a:r>
              <a:rPr lang="fr-CA" sz="700" dirty="0">
                <a:solidFill>
                  <a:srgbClr val="FFFFFF"/>
                </a:solidFill>
                <a:latin typeface="Tahoma" charset="0"/>
              </a:rPr>
              <a:t>aux soins</a:t>
            </a:r>
          </a:p>
        </p:txBody>
      </p:sp>
      <p:cxnSp>
        <p:nvCxnSpPr>
          <p:cNvPr id="161" name="Connecteur droit avec flèche 160"/>
          <p:cNvCxnSpPr>
            <a:stCxn id="154" idx="3"/>
            <a:endCxn id="159" idx="2"/>
          </p:cNvCxnSpPr>
          <p:nvPr/>
        </p:nvCxnSpPr>
        <p:spPr>
          <a:xfrm>
            <a:off x="12818697" y="7041764"/>
            <a:ext cx="563127" cy="549051"/>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62" name="Rectangle 161"/>
          <p:cNvSpPr/>
          <p:nvPr/>
        </p:nvSpPr>
        <p:spPr>
          <a:xfrm>
            <a:off x="10143883" y="6467210"/>
            <a:ext cx="2768066" cy="1093984"/>
          </a:xfrm>
          <a:prstGeom prst="rect">
            <a:avLst/>
          </a:prstGeom>
          <a:gradFill flip="none" rotWithShape="1">
            <a:gsLst>
              <a:gs pos="0">
                <a:schemeClr val="accent1">
                  <a:tint val="100000"/>
                  <a:shade val="100000"/>
                  <a:satMod val="130000"/>
                  <a:alpha val="0"/>
                </a:schemeClr>
              </a:gs>
              <a:gs pos="100000">
                <a:schemeClr val="accent1">
                  <a:tint val="50000"/>
                  <a:shade val="100000"/>
                  <a:satMod val="350000"/>
                  <a:alpha val="0"/>
                </a:schemeClr>
              </a:gs>
            </a:gsLst>
            <a:lin ang="16200000" scaled="0"/>
            <a:tileRect/>
          </a:gradFill>
          <a:ln w="9525">
            <a:solidFill>
              <a:schemeClr val="tx1"/>
            </a:solidFill>
          </a:ln>
        </p:spPr>
        <p:style>
          <a:lnRef idx="1">
            <a:schemeClr val="accent1"/>
          </a:lnRef>
          <a:fillRef idx="3">
            <a:schemeClr val="accent1"/>
          </a:fillRef>
          <a:effectRef idx="2">
            <a:schemeClr val="accent1"/>
          </a:effectRef>
          <a:fontRef idx="minor">
            <a:schemeClr val="lt1"/>
          </a:fontRef>
        </p:style>
        <p:txBody>
          <a:bodyPr lIns="54085" tIns="27043" rIns="54085" bIns="27043" rtlCol="0" anchor="ctr"/>
          <a:lstStyle/>
          <a:p>
            <a:pPr algn="ctr"/>
            <a:endParaRPr lang="fr-FR" sz="2800" dirty="0">
              <a:ln w="9525">
                <a:solidFill>
                  <a:schemeClr val="tx1"/>
                </a:solidFill>
              </a:ln>
              <a:noFill/>
              <a:latin typeface="Tahoma" panose="020B0604030504040204" pitchFamily="34" charset="0"/>
              <a:ea typeface="Tahoma" panose="020B0604030504040204" pitchFamily="34" charset="0"/>
              <a:cs typeface="Tahoma" panose="020B0604030504040204" pitchFamily="34" charset="0"/>
            </a:endParaRPr>
          </a:p>
        </p:txBody>
      </p:sp>
      <p:sp>
        <p:nvSpPr>
          <p:cNvPr id="164" name="Oval 37"/>
          <p:cNvSpPr>
            <a:spLocks noChangeArrowheads="1"/>
          </p:cNvSpPr>
          <p:nvPr/>
        </p:nvSpPr>
        <p:spPr bwMode="auto">
          <a:xfrm>
            <a:off x="8390721" y="6776683"/>
            <a:ext cx="1401107" cy="472471"/>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rgbClr val="FFFFFF"/>
                </a:solidFill>
                <a:latin typeface="Tahoma" charset="0"/>
              </a:rPr>
              <a:t>Conditions de logement</a:t>
            </a:r>
          </a:p>
          <a:p>
            <a:pPr algn="ctr"/>
            <a:r>
              <a:rPr lang="fr-CA" sz="700" dirty="0">
                <a:solidFill>
                  <a:srgbClr val="FFFFFF"/>
                </a:solidFill>
                <a:latin typeface="Tahoma" charset="0"/>
              </a:rPr>
              <a:t>défavorables</a:t>
            </a:r>
          </a:p>
        </p:txBody>
      </p:sp>
      <p:cxnSp>
        <p:nvCxnSpPr>
          <p:cNvPr id="165" name="Connecteur droit avec flèche 164"/>
          <p:cNvCxnSpPr>
            <a:stCxn id="133" idx="1"/>
            <a:endCxn id="164" idx="6"/>
          </p:cNvCxnSpPr>
          <p:nvPr/>
        </p:nvCxnSpPr>
        <p:spPr>
          <a:xfrm flipH="1" flipV="1">
            <a:off x="9791828" y="7012919"/>
            <a:ext cx="440318" cy="4434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66" name="Oval 37"/>
          <p:cNvSpPr>
            <a:spLocks noChangeArrowheads="1"/>
          </p:cNvSpPr>
          <p:nvPr/>
        </p:nvSpPr>
        <p:spPr bwMode="auto">
          <a:xfrm>
            <a:off x="8957117" y="6221411"/>
            <a:ext cx="1071021" cy="443331"/>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rgbClr val="FFFFFF"/>
                </a:solidFill>
                <a:latin typeface="Tahoma" charset="0"/>
              </a:rPr>
              <a:t>Sous-emploi ou</a:t>
            </a:r>
          </a:p>
          <a:p>
            <a:pPr algn="ctr"/>
            <a:r>
              <a:rPr lang="fr-CA" sz="700" dirty="0">
                <a:solidFill>
                  <a:srgbClr val="FFFFFF"/>
                </a:solidFill>
                <a:latin typeface="Tahoma" charset="0"/>
              </a:rPr>
              <a:t>non-emploi</a:t>
            </a:r>
          </a:p>
        </p:txBody>
      </p:sp>
      <p:cxnSp>
        <p:nvCxnSpPr>
          <p:cNvPr id="168" name="Connecteur droit avec flèche 167"/>
          <p:cNvCxnSpPr>
            <a:stCxn id="133" idx="1"/>
            <a:endCxn id="166" idx="5"/>
          </p:cNvCxnSpPr>
          <p:nvPr/>
        </p:nvCxnSpPr>
        <p:spPr>
          <a:xfrm flipH="1" flipV="1">
            <a:off x="9871291" y="6599818"/>
            <a:ext cx="360855" cy="457445"/>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69" name="Oval 37"/>
          <p:cNvSpPr>
            <a:spLocks noChangeArrowheads="1"/>
          </p:cNvSpPr>
          <p:nvPr/>
        </p:nvSpPr>
        <p:spPr bwMode="auto">
          <a:xfrm>
            <a:off x="13409542" y="6923665"/>
            <a:ext cx="1357139" cy="400324"/>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rgbClr val="FFFFFF"/>
                </a:solidFill>
                <a:latin typeface="Tahoma" charset="0"/>
              </a:rPr>
              <a:t>Vivre dans un quartier</a:t>
            </a:r>
          </a:p>
          <a:p>
            <a:pPr algn="ctr"/>
            <a:r>
              <a:rPr lang="fr-CA" sz="700" dirty="0">
                <a:solidFill>
                  <a:srgbClr val="FFFFFF"/>
                </a:solidFill>
                <a:latin typeface="Tahoma" charset="0"/>
              </a:rPr>
              <a:t>défavorisé</a:t>
            </a:r>
          </a:p>
        </p:txBody>
      </p:sp>
      <p:cxnSp>
        <p:nvCxnSpPr>
          <p:cNvPr id="171" name="Connecteur droit avec flèche 170"/>
          <p:cNvCxnSpPr>
            <a:stCxn id="154" idx="3"/>
            <a:endCxn id="169" idx="2"/>
          </p:cNvCxnSpPr>
          <p:nvPr/>
        </p:nvCxnSpPr>
        <p:spPr>
          <a:xfrm>
            <a:off x="12818697" y="7041764"/>
            <a:ext cx="590845" cy="8206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73" name="ZoneTexte 172"/>
          <p:cNvSpPr txBox="1"/>
          <p:nvPr/>
        </p:nvSpPr>
        <p:spPr>
          <a:xfrm>
            <a:off x="10733704" y="6479335"/>
            <a:ext cx="1743497" cy="193114"/>
          </a:xfrm>
          <a:prstGeom prst="rect">
            <a:avLst/>
          </a:prstGeom>
          <a:noFill/>
        </p:spPr>
        <p:txBody>
          <a:bodyPr wrap="square" lIns="54085" tIns="27043" rIns="54085" bIns="27043" rtlCol="0">
            <a:spAutoFit/>
          </a:bodyPr>
          <a:lstStyle/>
          <a:p>
            <a:r>
              <a:rPr lang="fr-FR" sz="900" dirty="0">
                <a:latin typeface="Tahoma" panose="020B0604030504040204" pitchFamily="34" charset="0"/>
                <a:ea typeface="Tahoma" panose="020B0604030504040204" pitchFamily="34" charset="0"/>
                <a:cs typeface="Tahoma" panose="020B0604030504040204" pitchFamily="34" charset="0"/>
              </a:rPr>
              <a:t>Des ressources lacunaires</a:t>
            </a:r>
          </a:p>
        </p:txBody>
      </p:sp>
      <p:sp>
        <p:nvSpPr>
          <p:cNvPr id="175" name="Oval 37"/>
          <p:cNvSpPr>
            <a:spLocks noChangeArrowheads="1"/>
          </p:cNvSpPr>
          <p:nvPr/>
        </p:nvSpPr>
        <p:spPr bwMode="auto">
          <a:xfrm>
            <a:off x="13356450" y="6464580"/>
            <a:ext cx="1075672" cy="400324"/>
          </a:xfrm>
          <a:prstGeom prst="ellipse">
            <a:avLst/>
          </a:prstGeom>
          <a:solidFill>
            <a:srgbClr val="0070C0"/>
          </a:solidFill>
          <a:ln w="9525">
            <a:solidFill>
              <a:schemeClr val="tx1"/>
            </a:solidFill>
            <a:round/>
            <a:headEnd/>
            <a:tailEnd/>
          </a:ln>
        </p:spPr>
        <p:txBody>
          <a:bodyPr wrap="none" lIns="136885" tIns="68443" rIns="136885" bIns="68443" anchor="ctr"/>
          <a:lstStyle/>
          <a:p>
            <a:pPr algn="ctr"/>
            <a:r>
              <a:rPr lang="fr-CA" sz="700" dirty="0">
                <a:solidFill>
                  <a:srgbClr val="FFFFFF"/>
                </a:solidFill>
                <a:latin typeface="Tahoma" charset="0"/>
              </a:rPr>
              <a:t>Vivre dans </a:t>
            </a:r>
            <a:r>
              <a:rPr lang="fr-CA" sz="700" dirty="0" smtClean="0">
                <a:solidFill>
                  <a:srgbClr val="FFFFFF"/>
                </a:solidFill>
                <a:latin typeface="Tahoma" charset="0"/>
              </a:rPr>
              <a:t>une grande</a:t>
            </a:r>
          </a:p>
          <a:p>
            <a:pPr algn="ctr"/>
            <a:r>
              <a:rPr lang="fr-CA" sz="700" dirty="0" smtClean="0">
                <a:solidFill>
                  <a:srgbClr val="FFFFFF"/>
                </a:solidFill>
                <a:latin typeface="Tahoma" charset="0"/>
              </a:rPr>
              <a:t>ville</a:t>
            </a:r>
            <a:endParaRPr lang="fr-CA" sz="700" dirty="0">
              <a:solidFill>
                <a:srgbClr val="FFFFFF"/>
              </a:solidFill>
              <a:latin typeface="Tahoma" charset="0"/>
            </a:endParaRPr>
          </a:p>
        </p:txBody>
      </p:sp>
      <p:cxnSp>
        <p:nvCxnSpPr>
          <p:cNvPr id="176" name="Connecteur droit avec flèche 175"/>
          <p:cNvCxnSpPr>
            <a:stCxn id="154" idx="3"/>
            <a:endCxn id="175" idx="2"/>
          </p:cNvCxnSpPr>
          <p:nvPr/>
        </p:nvCxnSpPr>
        <p:spPr>
          <a:xfrm flipV="1">
            <a:off x="12818697" y="6664742"/>
            <a:ext cx="537753" cy="377022"/>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48" name="Connecteur droit avec flèche 147"/>
          <p:cNvCxnSpPr>
            <a:stCxn id="162" idx="0"/>
          </p:cNvCxnSpPr>
          <p:nvPr/>
        </p:nvCxnSpPr>
        <p:spPr>
          <a:xfrm flipH="1" flipV="1">
            <a:off x="8656549" y="5173839"/>
            <a:ext cx="2871367" cy="1293371"/>
          </a:xfrm>
          <a:prstGeom prst="straightConnector1">
            <a:avLst/>
          </a:prstGeom>
          <a:ln w="28575" cmpd="sng">
            <a:solidFill>
              <a:srgbClr val="FF0000"/>
            </a:solidFill>
            <a:tailEnd type="arrow"/>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4240882101"/>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8" name="Rectangle 23"/>
          <p:cNvSpPr>
            <a:spLocks noChangeArrowheads="1"/>
          </p:cNvSpPr>
          <p:nvPr/>
        </p:nvSpPr>
        <p:spPr bwMode="auto">
          <a:xfrm>
            <a:off x="1569506" y="3644519"/>
            <a:ext cx="2070385" cy="3882934"/>
          </a:xfrm>
          <a:prstGeom prst="rect">
            <a:avLst/>
          </a:prstGeom>
          <a:solidFill>
            <a:srgbClr val="FF0000"/>
          </a:solidFill>
          <a:ln w="9525">
            <a:solidFill>
              <a:schemeClr val="tx1"/>
            </a:solidFill>
            <a:miter lim="800000"/>
            <a:headEnd/>
            <a:tailEnd/>
          </a:ln>
        </p:spPr>
        <p:txBody>
          <a:bodyPr wrap="none" lIns="114118" tIns="57060" rIns="114118" bIns="57060" anchor="ctr"/>
          <a:lstStyle/>
          <a:p>
            <a:r>
              <a:rPr lang="fr-CA" sz="900" b="1" dirty="0" smtClean="0">
                <a:solidFill>
                  <a:srgbClr val="FFFF00"/>
                </a:solidFill>
                <a:latin typeface="Tahoma" charset="0"/>
              </a:rPr>
              <a:t>Présence de facteurs aggravants</a:t>
            </a:r>
          </a:p>
          <a:p>
            <a:endParaRPr lang="fr-CA" sz="900" dirty="0">
              <a:solidFill>
                <a:schemeClr val="bg1"/>
              </a:solidFill>
              <a:latin typeface="Tahoma" charset="0"/>
            </a:endParaRPr>
          </a:p>
          <a:p>
            <a:pPr marL="171450" indent="-171450">
              <a:buFont typeface="Arial"/>
              <a:buChar char="•"/>
            </a:pPr>
            <a:r>
              <a:rPr lang="fr-CA" sz="900" dirty="0" smtClean="0">
                <a:solidFill>
                  <a:schemeClr val="bg1"/>
                </a:solidFill>
                <a:latin typeface="Tahoma" charset="0"/>
              </a:rPr>
              <a:t>Sévérité de la négligence</a:t>
            </a:r>
          </a:p>
          <a:p>
            <a:pPr marL="171450" indent="-171450">
              <a:buFont typeface="Arial"/>
              <a:buChar char="•"/>
            </a:pPr>
            <a:endParaRPr lang="fr-CA" sz="900" dirty="0" smtClean="0">
              <a:solidFill>
                <a:schemeClr val="bg1"/>
              </a:solidFill>
              <a:latin typeface="Tahoma" charset="0"/>
            </a:endParaRPr>
          </a:p>
          <a:p>
            <a:pPr marL="171450" indent="-171450">
              <a:buFont typeface="Arial"/>
              <a:buChar char="•"/>
            </a:pPr>
            <a:r>
              <a:rPr lang="fr-CA" sz="900" dirty="0" smtClean="0">
                <a:solidFill>
                  <a:schemeClr val="bg1"/>
                </a:solidFill>
                <a:latin typeface="Tahoma" charset="0"/>
              </a:rPr>
              <a:t>Durée prolongée de la négligence</a:t>
            </a:r>
          </a:p>
          <a:p>
            <a:pPr marL="171450" indent="-171450">
              <a:buFont typeface="Arial"/>
              <a:buChar char="•"/>
            </a:pPr>
            <a:endParaRPr lang="fr-CA" sz="900" dirty="0" smtClean="0">
              <a:solidFill>
                <a:schemeClr val="bg1"/>
              </a:solidFill>
              <a:latin typeface="Tahoma" charset="0"/>
            </a:endParaRPr>
          </a:p>
          <a:p>
            <a:pPr marL="171450" indent="-171450">
              <a:buFont typeface="Arial"/>
              <a:buChar char="•"/>
            </a:pPr>
            <a:r>
              <a:rPr lang="fr-CA" sz="900" dirty="0" smtClean="0">
                <a:solidFill>
                  <a:schemeClr val="bg1"/>
                </a:solidFill>
                <a:latin typeface="Tahoma" charset="0"/>
              </a:rPr>
              <a:t>Jeune âge de l’enfant</a:t>
            </a:r>
          </a:p>
          <a:p>
            <a:pPr marL="171450" indent="-171450">
              <a:buFont typeface="Arial"/>
              <a:buChar char="•"/>
            </a:pPr>
            <a:endParaRPr lang="fr-CA" sz="900" dirty="0" smtClean="0">
              <a:solidFill>
                <a:schemeClr val="bg1"/>
              </a:solidFill>
              <a:latin typeface="Tahoma" charset="0"/>
            </a:endParaRPr>
          </a:p>
          <a:p>
            <a:pPr marL="171450" indent="-171450">
              <a:buFont typeface="Arial"/>
              <a:buChar char="•"/>
            </a:pPr>
            <a:r>
              <a:rPr lang="fr-CA" sz="900" dirty="0" smtClean="0">
                <a:solidFill>
                  <a:schemeClr val="bg1"/>
                </a:solidFill>
                <a:latin typeface="Tahoma" charset="0"/>
              </a:rPr>
              <a:t>Cumul de facteurs de risques </a:t>
            </a:r>
          </a:p>
          <a:p>
            <a:r>
              <a:rPr lang="fr-CA" sz="900" dirty="0">
                <a:solidFill>
                  <a:schemeClr val="bg1"/>
                </a:solidFill>
                <a:latin typeface="Tahoma" charset="0"/>
              </a:rPr>
              <a:t> </a:t>
            </a:r>
            <a:r>
              <a:rPr lang="fr-CA" sz="900" dirty="0" smtClean="0">
                <a:solidFill>
                  <a:schemeClr val="bg1"/>
                </a:solidFill>
                <a:latin typeface="Tahoma" charset="0"/>
              </a:rPr>
              <a:t>   familiaux et environnementaux</a:t>
            </a:r>
          </a:p>
          <a:p>
            <a:endParaRPr lang="fr-CA" sz="900" dirty="0" smtClean="0">
              <a:solidFill>
                <a:schemeClr val="bg1"/>
              </a:solidFill>
              <a:latin typeface="Tahoma" charset="0"/>
            </a:endParaRPr>
          </a:p>
          <a:p>
            <a:pPr marL="171450" indent="-171450">
              <a:buFont typeface="Arial"/>
              <a:buChar char="•"/>
            </a:pPr>
            <a:r>
              <a:rPr lang="fr-CA" sz="900" dirty="0" smtClean="0">
                <a:solidFill>
                  <a:schemeClr val="bg1"/>
                </a:solidFill>
                <a:latin typeface="Tahoma" charset="0"/>
              </a:rPr>
              <a:t>Présence d’autres formes de </a:t>
            </a:r>
          </a:p>
          <a:p>
            <a:r>
              <a:rPr lang="fr-CA" sz="900" dirty="0">
                <a:solidFill>
                  <a:schemeClr val="bg1"/>
                </a:solidFill>
                <a:latin typeface="Tahoma" charset="0"/>
              </a:rPr>
              <a:t> </a:t>
            </a:r>
            <a:r>
              <a:rPr lang="fr-CA" sz="900" dirty="0" smtClean="0">
                <a:solidFill>
                  <a:schemeClr val="bg1"/>
                </a:solidFill>
                <a:latin typeface="Tahoma" charset="0"/>
              </a:rPr>
              <a:t>   mauvais traitement</a:t>
            </a:r>
            <a:endParaRPr lang="fr-CA" sz="900" dirty="0">
              <a:solidFill>
                <a:schemeClr val="bg1"/>
              </a:solidFill>
              <a:latin typeface="Tahoma" charset="0"/>
            </a:endParaRPr>
          </a:p>
          <a:p>
            <a:r>
              <a:rPr lang="fr-CA" sz="900" dirty="0">
                <a:solidFill>
                  <a:schemeClr val="bg1"/>
                </a:solidFill>
                <a:latin typeface="Tahoma" charset="0"/>
              </a:rPr>
              <a:t> </a:t>
            </a:r>
            <a:r>
              <a:rPr lang="fr-CA" sz="900" dirty="0" smtClean="0">
                <a:solidFill>
                  <a:schemeClr val="bg1"/>
                </a:solidFill>
                <a:latin typeface="Tahoma" charset="0"/>
              </a:rPr>
              <a:t>     - abus physique</a:t>
            </a:r>
          </a:p>
          <a:p>
            <a:r>
              <a:rPr lang="fr-CA" sz="900" dirty="0">
                <a:solidFill>
                  <a:schemeClr val="bg1"/>
                </a:solidFill>
                <a:latin typeface="Tahoma" charset="0"/>
              </a:rPr>
              <a:t> </a:t>
            </a:r>
            <a:r>
              <a:rPr lang="fr-CA" sz="900" dirty="0" smtClean="0">
                <a:solidFill>
                  <a:schemeClr val="bg1"/>
                </a:solidFill>
                <a:latin typeface="Tahoma" charset="0"/>
              </a:rPr>
              <a:t>     - abus sexuel</a:t>
            </a:r>
          </a:p>
          <a:p>
            <a:r>
              <a:rPr lang="fr-CA" sz="900" dirty="0">
                <a:solidFill>
                  <a:schemeClr val="bg1"/>
                </a:solidFill>
                <a:latin typeface="Tahoma" charset="0"/>
              </a:rPr>
              <a:t> </a:t>
            </a:r>
            <a:r>
              <a:rPr lang="fr-CA" sz="900" dirty="0" smtClean="0">
                <a:solidFill>
                  <a:schemeClr val="bg1"/>
                </a:solidFill>
                <a:latin typeface="Tahoma" charset="0"/>
              </a:rPr>
              <a:t>     - mauvais traitements </a:t>
            </a:r>
          </a:p>
          <a:p>
            <a:r>
              <a:rPr lang="fr-CA" sz="900" dirty="0">
                <a:solidFill>
                  <a:schemeClr val="bg1"/>
                </a:solidFill>
                <a:latin typeface="Tahoma" charset="0"/>
              </a:rPr>
              <a:t> </a:t>
            </a:r>
            <a:r>
              <a:rPr lang="fr-CA" sz="900" dirty="0" smtClean="0">
                <a:solidFill>
                  <a:schemeClr val="bg1"/>
                </a:solidFill>
                <a:latin typeface="Tahoma" charset="0"/>
              </a:rPr>
              <a:t>       psychologiques</a:t>
            </a:r>
          </a:p>
          <a:p>
            <a:r>
              <a:rPr lang="fr-CA" sz="900" dirty="0">
                <a:solidFill>
                  <a:schemeClr val="bg1"/>
                </a:solidFill>
                <a:latin typeface="Tahoma" charset="0"/>
              </a:rPr>
              <a:t> </a:t>
            </a:r>
            <a:r>
              <a:rPr lang="fr-CA" sz="900" dirty="0" smtClean="0">
                <a:solidFill>
                  <a:schemeClr val="bg1"/>
                </a:solidFill>
                <a:latin typeface="Tahoma" charset="0"/>
              </a:rPr>
              <a:t>     - exposition à la violence </a:t>
            </a:r>
          </a:p>
          <a:p>
            <a:r>
              <a:rPr lang="fr-CA" sz="900" dirty="0">
                <a:solidFill>
                  <a:schemeClr val="bg1"/>
                </a:solidFill>
                <a:latin typeface="Tahoma" charset="0"/>
              </a:rPr>
              <a:t> </a:t>
            </a:r>
            <a:r>
              <a:rPr lang="fr-CA" sz="900" dirty="0" smtClean="0">
                <a:solidFill>
                  <a:schemeClr val="bg1"/>
                </a:solidFill>
                <a:latin typeface="Tahoma" charset="0"/>
              </a:rPr>
              <a:t>       conjugale</a:t>
            </a:r>
          </a:p>
          <a:p>
            <a:endParaRPr lang="fr-CA" sz="900" dirty="0" smtClean="0">
              <a:solidFill>
                <a:schemeClr val="bg1"/>
              </a:solidFill>
              <a:latin typeface="Tahoma" charset="0"/>
            </a:endParaRPr>
          </a:p>
          <a:p>
            <a:pPr marL="171450" indent="-171450">
              <a:buFont typeface="Arial"/>
              <a:buChar char="•"/>
            </a:pPr>
            <a:r>
              <a:rPr lang="fr-CA" sz="900" dirty="0" smtClean="0">
                <a:solidFill>
                  <a:schemeClr val="bg1"/>
                </a:solidFill>
                <a:latin typeface="Tahoma" charset="0"/>
              </a:rPr>
              <a:t>Histoire d’alcoolisation fœtale</a:t>
            </a:r>
          </a:p>
          <a:p>
            <a:pPr marL="171450" indent="-171450">
              <a:buFont typeface="Arial"/>
              <a:buChar char="•"/>
            </a:pPr>
            <a:endParaRPr lang="fr-CA" sz="900" dirty="0" smtClean="0">
              <a:solidFill>
                <a:schemeClr val="bg1"/>
              </a:solidFill>
              <a:latin typeface="Tahoma" charset="0"/>
            </a:endParaRPr>
          </a:p>
          <a:p>
            <a:pPr marL="171450" indent="-171450">
              <a:buFont typeface="Arial"/>
              <a:buChar char="•"/>
            </a:pPr>
            <a:r>
              <a:rPr lang="fr-CA" sz="900" dirty="0" smtClean="0">
                <a:solidFill>
                  <a:schemeClr val="bg1"/>
                </a:solidFill>
                <a:latin typeface="Tahoma" charset="0"/>
              </a:rPr>
              <a:t>Test de toxicologie positif à la </a:t>
            </a:r>
          </a:p>
          <a:p>
            <a:pPr marL="180975"/>
            <a:r>
              <a:rPr lang="fr-CA" sz="900" dirty="0" smtClean="0">
                <a:solidFill>
                  <a:schemeClr val="bg1"/>
                </a:solidFill>
                <a:latin typeface="Tahoma" charset="0"/>
              </a:rPr>
              <a:t>naissance</a:t>
            </a:r>
          </a:p>
        </p:txBody>
      </p:sp>
      <p:sp>
        <p:nvSpPr>
          <p:cNvPr id="7" name="Rectangle 6"/>
          <p:cNvSpPr/>
          <p:nvPr/>
        </p:nvSpPr>
        <p:spPr>
          <a:xfrm>
            <a:off x="3719897" y="108258"/>
            <a:ext cx="1535773" cy="421698"/>
          </a:xfrm>
          <a:prstGeom prst="rect">
            <a:avLst/>
          </a:prstGeom>
          <a:solidFill>
            <a:srgbClr val="FFD319"/>
          </a:solidFill>
          <a:ln>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Caractéristiques</a:t>
            </a:r>
          </a:p>
          <a:p>
            <a:pPr algn="ct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de </a:t>
            </a:r>
            <a:r>
              <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rPr>
              <a:t>l’enfant</a:t>
            </a:r>
          </a:p>
        </p:txBody>
      </p:sp>
      <p:sp>
        <p:nvSpPr>
          <p:cNvPr id="8" name="Rectangle 7"/>
          <p:cNvSpPr/>
          <p:nvPr/>
        </p:nvSpPr>
        <p:spPr>
          <a:xfrm>
            <a:off x="3839717" y="4757838"/>
            <a:ext cx="1289032" cy="494264"/>
          </a:xfrm>
          <a:prstGeom prst="rect">
            <a:avLst/>
          </a:prstGeom>
          <a:solidFill>
            <a:srgbClr val="FFFF00"/>
          </a:solidFill>
          <a:ln w="28575" cmpd="sng">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rPr>
              <a:t>Concernant l’enfant négligé</a:t>
            </a:r>
          </a:p>
        </p:txBody>
      </p:sp>
      <p:sp>
        <p:nvSpPr>
          <p:cNvPr id="10" name="Rectangle 13"/>
          <p:cNvSpPr>
            <a:spLocks noChangeArrowheads="1"/>
          </p:cNvSpPr>
          <p:nvPr/>
        </p:nvSpPr>
        <p:spPr bwMode="auto">
          <a:xfrm>
            <a:off x="3852075" y="4128081"/>
            <a:ext cx="1290235" cy="517364"/>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 Histoire  </a:t>
            </a:r>
          </a:p>
          <a:p>
            <a:pPr algn="ctr"/>
            <a:r>
              <a:rPr lang="fr-CA" sz="800" b="1" dirty="0" smtClean="0">
                <a:solidFill>
                  <a:srgbClr val="FFFFFF"/>
                </a:solidFill>
                <a:latin typeface="Tahoma" charset="0"/>
              </a:rPr>
              <a:t>développementale </a:t>
            </a:r>
          </a:p>
          <a:p>
            <a:pPr algn="ctr"/>
            <a:r>
              <a:rPr lang="fr-CA" sz="800" b="1" dirty="0" smtClean="0">
                <a:solidFill>
                  <a:srgbClr val="FFFFFF"/>
                </a:solidFill>
                <a:latin typeface="Tahoma" charset="0"/>
              </a:rPr>
              <a:t>normale</a:t>
            </a:r>
            <a:endParaRPr lang="fr-CA" sz="800" b="1" dirty="0">
              <a:solidFill>
                <a:srgbClr val="FFFFFF"/>
              </a:solidFill>
              <a:latin typeface="Tahoma" charset="0"/>
            </a:endParaRPr>
          </a:p>
        </p:txBody>
      </p:sp>
      <p:sp>
        <p:nvSpPr>
          <p:cNvPr id="11" name="Rectangle 13"/>
          <p:cNvSpPr>
            <a:spLocks noChangeArrowheads="1"/>
          </p:cNvSpPr>
          <p:nvPr/>
        </p:nvSpPr>
        <p:spPr bwMode="auto">
          <a:xfrm>
            <a:off x="3853276" y="6635719"/>
            <a:ext cx="1289034" cy="557833"/>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latin typeface="Tahoma" charset="0"/>
              </a:rPr>
              <a:t> </a:t>
            </a:r>
            <a:r>
              <a:rPr lang="fr-CA" sz="800" b="1" dirty="0" smtClean="0">
                <a:solidFill>
                  <a:srgbClr val="FFFFFF"/>
                </a:solidFill>
                <a:latin typeface="Tahoma" charset="0"/>
              </a:rPr>
              <a:t>Problèmes</a:t>
            </a:r>
          </a:p>
          <a:p>
            <a:pPr algn="ctr"/>
            <a:r>
              <a:rPr lang="fr-CA" sz="800" b="1" dirty="0" smtClean="0">
                <a:solidFill>
                  <a:srgbClr val="FFFFFF"/>
                </a:solidFill>
                <a:latin typeface="Tahoma" charset="0"/>
              </a:rPr>
              <a:t>d’adaptation</a:t>
            </a:r>
            <a:endParaRPr lang="fr-CA" sz="800" b="1" dirty="0">
              <a:solidFill>
                <a:srgbClr val="FFFFFF"/>
              </a:solidFill>
              <a:latin typeface="Tahoma" charset="0"/>
            </a:endParaRPr>
          </a:p>
        </p:txBody>
      </p:sp>
      <p:sp>
        <p:nvSpPr>
          <p:cNvPr id="12" name="Rectangle 13"/>
          <p:cNvSpPr>
            <a:spLocks noChangeArrowheads="1"/>
          </p:cNvSpPr>
          <p:nvPr/>
        </p:nvSpPr>
        <p:spPr bwMode="auto">
          <a:xfrm>
            <a:off x="3859030" y="3714283"/>
            <a:ext cx="1290851" cy="342430"/>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en-US" sz="800" b="1" dirty="0">
                <a:latin typeface="Tahoma" charset="0"/>
              </a:rPr>
              <a:t> </a:t>
            </a:r>
            <a:r>
              <a:rPr lang="en-US" sz="800" b="1" dirty="0">
                <a:solidFill>
                  <a:schemeClr val="bg1"/>
                </a:solidFill>
                <a:latin typeface="Tahoma" charset="0"/>
              </a:rPr>
              <a:t>Bonne </a:t>
            </a:r>
            <a:r>
              <a:rPr lang="en-US" sz="800" b="1" dirty="0" smtClean="0">
                <a:solidFill>
                  <a:schemeClr val="bg1"/>
                </a:solidFill>
                <a:latin typeface="Tahoma" charset="0"/>
              </a:rPr>
              <a:t>santé</a:t>
            </a:r>
          </a:p>
          <a:p>
            <a:pPr algn="ctr"/>
            <a:r>
              <a:rPr lang="en-US" sz="800" b="1" dirty="0" smtClean="0">
                <a:solidFill>
                  <a:schemeClr val="bg1"/>
                </a:solidFill>
                <a:latin typeface="Tahoma" charset="0"/>
              </a:rPr>
              <a:t>physique</a:t>
            </a:r>
            <a:endParaRPr lang="en-US" sz="800" b="1" dirty="0">
              <a:solidFill>
                <a:schemeClr val="bg1"/>
              </a:solidFill>
              <a:latin typeface="Tahoma" charset="0"/>
            </a:endParaRPr>
          </a:p>
        </p:txBody>
      </p:sp>
      <p:sp>
        <p:nvSpPr>
          <p:cNvPr id="14" name="Rectangle 13"/>
          <p:cNvSpPr/>
          <p:nvPr/>
        </p:nvSpPr>
        <p:spPr>
          <a:xfrm>
            <a:off x="3729423" y="622301"/>
            <a:ext cx="1526248" cy="9310840"/>
          </a:xfrm>
          <a:prstGeom prst="rect">
            <a:avLst/>
          </a:prstGeom>
          <a:noFill/>
          <a:ln w="28575" cmpd="sng">
            <a:solidFill>
              <a:srgbClr val="0070C0"/>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endParaRPr lang="fr-FR" sz="800"/>
          </a:p>
        </p:txBody>
      </p:sp>
      <p:sp>
        <p:nvSpPr>
          <p:cNvPr id="15" name="Rectangle 13"/>
          <p:cNvSpPr>
            <a:spLocks noChangeArrowheads="1"/>
          </p:cNvSpPr>
          <p:nvPr/>
        </p:nvSpPr>
        <p:spPr bwMode="auto">
          <a:xfrm>
            <a:off x="3852075" y="2666206"/>
            <a:ext cx="1290850" cy="530813"/>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Enfant perçu comme</a:t>
            </a:r>
          </a:p>
          <a:p>
            <a:pPr algn="ctr"/>
            <a:r>
              <a:rPr lang="fr-CA" sz="800" b="1" dirty="0">
                <a:solidFill>
                  <a:srgbClr val="FFFFFF"/>
                </a:solidFill>
                <a:latin typeface="Tahoma" charset="0"/>
              </a:rPr>
              <a:t>f</a:t>
            </a:r>
            <a:r>
              <a:rPr lang="fr-CA" sz="800" b="1" dirty="0" smtClean="0">
                <a:solidFill>
                  <a:srgbClr val="FFFFFF"/>
                </a:solidFill>
                <a:latin typeface="Tahoma" charset="0"/>
              </a:rPr>
              <a:t>acile pour le parents</a:t>
            </a:r>
          </a:p>
          <a:p>
            <a:pPr algn="ctr"/>
            <a:endParaRPr lang="fr-CA" sz="800" b="1" dirty="0">
              <a:solidFill>
                <a:srgbClr val="FFFFFF"/>
              </a:solidFill>
              <a:latin typeface="Tahoma" charset="0"/>
            </a:endParaRPr>
          </a:p>
        </p:txBody>
      </p:sp>
      <p:sp>
        <p:nvSpPr>
          <p:cNvPr id="18" name="Rectangle 13"/>
          <p:cNvSpPr>
            <a:spLocks noChangeArrowheads="1"/>
          </p:cNvSpPr>
          <p:nvPr/>
        </p:nvSpPr>
        <p:spPr bwMode="auto">
          <a:xfrm>
            <a:off x="3859030" y="3274936"/>
            <a:ext cx="1290851" cy="385833"/>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Bonne capacité</a:t>
            </a:r>
          </a:p>
          <a:p>
            <a:pPr algn="ctr"/>
            <a:r>
              <a:rPr lang="fr-CA" sz="800" b="1" dirty="0">
                <a:solidFill>
                  <a:srgbClr val="FFFFFF"/>
                </a:solidFill>
                <a:latin typeface="Tahoma" charset="0"/>
              </a:rPr>
              <a:t>d</a:t>
            </a:r>
            <a:r>
              <a:rPr lang="fr-CA" sz="800" b="1" dirty="0" smtClean="0">
                <a:solidFill>
                  <a:srgbClr val="FFFFFF"/>
                </a:solidFill>
                <a:latin typeface="Tahoma" charset="0"/>
              </a:rPr>
              <a:t>’adaptation</a:t>
            </a:r>
            <a:endParaRPr lang="fr-CA" sz="800" b="1" i="1" dirty="0">
              <a:solidFill>
                <a:srgbClr val="FFFFFF"/>
              </a:solidFill>
              <a:latin typeface="Tahoma" charset="0"/>
            </a:endParaRPr>
          </a:p>
        </p:txBody>
      </p:sp>
      <p:sp>
        <p:nvSpPr>
          <p:cNvPr id="19" name="Rectangle 13"/>
          <p:cNvSpPr>
            <a:spLocks noChangeArrowheads="1"/>
          </p:cNvSpPr>
          <p:nvPr/>
        </p:nvSpPr>
        <p:spPr bwMode="auto">
          <a:xfrm>
            <a:off x="3853277" y="7268985"/>
            <a:ext cx="1289033" cy="581099"/>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chemeClr val="bg1"/>
                </a:solidFill>
                <a:latin typeface="Tahoma" charset="0"/>
              </a:rPr>
              <a:t> Jeune âge de </a:t>
            </a:r>
          </a:p>
          <a:p>
            <a:pPr algn="ctr"/>
            <a:r>
              <a:rPr lang="fr-CA" sz="800" b="1" dirty="0" smtClean="0">
                <a:solidFill>
                  <a:schemeClr val="bg1"/>
                </a:solidFill>
                <a:latin typeface="Tahoma" charset="0"/>
              </a:rPr>
              <a:t>l’enfant</a:t>
            </a:r>
            <a:endParaRPr lang="fr-CA" sz="800" b="1" dirty="0">
              <a:solidFill>
                <a:schemeClr val="bg1"/>
              </a:solidFill>
              <a:latin typeface="Tahoma" charset="0"/>
            </a:endParaRPr>
          </a:p>
        </p:txBody>
      </p:sp>
      <p:sp>
        <p:nvSpPr>
          <p:cNvPr id="20" name="Rectangle 13"/>
          <p:cNvSpPr>
            <a:spLocks noChangeArrowheads="1"/>
          </p:cNvSpPr>
          <p:nvPr/>
        </p:nvSpPr>
        <p:spPr bwMode="auto">
          <a:xfrm>
            <a:off x="3847288" y="7914455"/>
            <a:ext cx="1283280" cy="492079"/>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en-US" sz="800" b="1" dirty="0">
                <a:latin typeface="Tahoma" charset="0"/>
              </a:rPr>
              <a:t> </a:t>
            </a:r>
            <a:r>
              <a:rPr lang="en-US" sz="800" b="1" dirty="0">
                <a:solidFill>
                  <a:schemeClr val="bg1"/>
                </a:solidFill>
                <a:latin typeface="Tahoma" charset="0"/>
              </a:rPr>
              <a:t>Enfant </a:t>
            </a:r>
            <a:r>
              <a:rPr lang="en-US" sz="800" b="1" dirty="0" err="1">
                <a:solidFill>
                  <a:schemeClr val="bg1"/>
                </a:solidFill>
                <a:latin typeface="Tahoma" charset="0"/>
              </a:rPr>
              <a:t>perçu</a:t>
            </a:r>
            <a:endParaRPr lang="en-US" sz="800" b="1" dirty="0">
              <a:solidFill>
                <a:schemeClr val="bg1"/>
              </a:solidFill>
              <a:latin typeface="Tahoma" charset="0"/>
            </a:endParaRPr>
          </a:p>
          <a:p>
            <a:pPr algn="ctr"/>
            <a:r>
              <a:rPr lang="en-US" sz="800" b="1" dirty="0" err="1">
                <a:solidFill>
                  <a:schemeClr val="bg1"/>
                </a:solidFill>
                <a:latin typeface="Tahoma" charset="0"/>
              </a:rPr>
              <a:t>c</a:t>
            </a:r>
            <a:r>
              <a:rPr lang="en-US" sz="800" b="1" dirty="0" err="1" smtClean="0">
                <a:solidFill>
                  <a:schemeClr val="bg1"/>
                </a:solidFill>
                <a:latin typeface="Tahoma" charset="0"/>
              </a:rPr>
              <a:t>omme</a:t>
            </a:r>
            <a:r>
              <a:rPr lang="en-US" sz="800" b="1" dirty="0" smtClean="0">
                <a:solidFill>
                  <a:schemeClr val="bg1"/>
                </a:solidFill>
                <a:latin typeface="Tahoma" charset="0"/>
              </a:rPr>
              <a:t> </a:t>
            </a:r>
            <a:r>
              <a:rPr lang="en-US" sz="800" b="1" dirty="0" err="1" smtClean="0">
                <a:solidFill>
                  <a:schemeClr val="bg1"/>
                </a:solidFill>
                <a:latin typeface="Tahoma" charset="0"/>
              </a:rPr>
              <a:t>exigeant</a:t>
            </a:r>
            <a:endParaRPr lang="en-US" sz="800" b="1" dirty="0" smtClean="0">
              <a:solidFill>
                <a:schemeClr val="bg1"/>
              </a:solidFill>
              <a:latin typeface="Tahoma" charset="0"/>
            </a:endParaRPr>
          </a:p>
          <a:p>
            <a:pPr algn="ctr"/>
            <a:r>
              <a:rPr lang="en-US" sz="800" b="1" dirty="0">
                <a:solidFill>
                  <a:schemeClr val="bg1"/>
                </a:solidFill>
                <a:latin typeface="Tahoma" charset="0"/>
              </a:rPr>
              <a:t>p</a:t>
            </a:r>
            <a:r>
              <a:rPr lang="en-US" sz="800" b="1" dirty="0" smtClean="0">
                <a:solidFill>
                  <a:schemeClr val="bg1"/>
                </a:solidFill>
                <a:latin typeface="Tahoma" charset="0"/>
              </a:rPr>
              <a:t>ar le parent</a:t>
            </a:r>
            <a:endParaRPr lang="fr-CA" sz="800" b="1" dirty="0">
              <a:solidFill>
                <a:schemeClr val="bg1"/>
              </a:solidFill>
              <a:latin typeface="Tahoma" charset="0"/>
            </a:endParaRPr>
          </a:p>
        </p:txBody>
      </p:sp>
      <p:sp>
        <p:nvSpPr>
          <p:cNvPr id="21" name="Rectangle 13"/>
          <p:cNvSpPr>
            <a:spLocks noChangeArrowheads="1"/>
          </p:cNvSpPr>
          <p:nvPr/>
        </p:nvSpPr>
        <p:spPr bwMode="auto">
          <a:xfrm>
            <a:off x="3853276" y="5348221"/>
            <a:ext cx="1261559" cy="576859"/>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en-US" sz="800" b="1" dirty="0">
                <a:solidFill>
                  <a:srgbClr val="FFFFFF"/>
                </a:solidFill>
                <a:latin typeface="Tahoma" charset="0"/>
              </a:rPr>
              <a:t> </a:t>
            </a:r>
            <a:r>
              <a:rPr lang="fr-CA" sz="800" b="1" dirty="0" smtClean="0">
                <a:solidFill>
                  <a:srgbClr val="FFFFFF"/>
                </a:solidFill>
                <a:latin typeface="Tahoma" charset="0"/>
              </a:rPr>
              <a:t>Retards </a:t>
            </a:r>
          </a:p>
          <a:p>
            <a:pPr algn="ctr"/>
            <a:r>
              <a:rPr lang="fr-CA" sz="800" b="1" dirty="0" smtClean="0">
                <a:solidFill>
                  <a:srgbClr val="FFFFFF"/>
                </a:solidFill>
                <a:latin typeface="Tahoma" charset="0"/>
              </a:rPr>
              <a:t>développementaux</a:t>
            </a:r>
            <a:endParaRPr lang="fr-CA" sz="800" b="1" dirty="0">
              <a:latin typeface="Tahoma" charset="0"/>
            </a:endParaRPr>
          </a:p>
        </p:txBody>
      </p:sp>
      <p:sp>
        <p:nvSpPr>
          <p:cNvPr id="25" name="Rectangle 13"/>
          <p:cNvSpPr>
            <a:spLocks noChangeArrowheads="1"/>
          </p:cNvSpPr>
          <p:nvPr/>
        </p:nvSpPr>
        <p:spPr bwMode="auto">
          <a:xfrm>
            <a:off x="5487700" y="3620674"/>
            <a:ext cx="1239509" cy="434931"/>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Attachement</a:t>
            </a:r>
          </a:p>
          <a:p>
            <a:pPr algn="ctr"/>
            <a:r>
              <a:rPr lang="fr-CA" sz="800" b="1" dirty="0" smtClean="0">
                <a:solidFill>
                  <a:srgbClr val="FFFFFF"/>
                </a:solidFill>
                <a:latin typeface="Tahoma" charset="0"/>
              </a:rPr>
              <a:t>sécurisé</a:t>
            </a:r>
            <a:endParaRPr lang="fr-CA" sz="800" b="1" dirty="0">
              <a:solidFill>
                <a:srgbClr val="FFFFFF"/>
              </a:solidFill>
              <a:latin typeface="Tahoma" charset="0"/>
            </a:endParaRPr>
          </a:p>
        </p:txBody>
      </p:sp>
      <p:sp>
        <p:nvSpPr>
          <p:cNvPr id="26" name="Rectangle 13"/>
          <p:cNvSpPr>
            <a:spLocks noChangeArrowheads="1"/>
          </p:cNvSpPr>
          <p:nvPr/>
        </p:nvSpPr>
        <p:spPr bwMode="auto">
          <a:xfrm>
            <a:off x="5487700" y="3005841"/>
            <a:ext cx="1239509" cy="538189"/>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Bonne capacité</a:t>
            </a:r>
          </a:p>
          <a:p>
            <a:pPr algn="ctr"/>
            <a:r>
              <a:rPr lang="fr-CA" sz="800" b="1" dirty="0">
                <a:solidFill>
                  <a:srgbClr val="FFFFFF"/>
                </a:solidFill>
                <a:latin typeface="Tahoma" charset="0"/>
              </a:rPr>
              <a:t>de </a:t>
            </a:r>
            <a:r>
              <a:rPr lang="fr-CA" sz="800" b="1" i="1" dirty="0" err="1">
                <a:solidFill>
                  <a:srgbClr val="FFFFFF"/>
                </a:solidFill>
                <a:latin typeface="Tahoma" charset="0"/>
              </a:rPr>
              <a:t>coping</a:t>
            </a:r>
            <a:endParaRPr lang="fr-CA" sz="800" b="1" i="1" dirty="0">
              <a:solidFill>
                <a:srgbClr val="FFFFFF"/>
              </a:solidFill>
              <a:latin typeface="Tahoma" charset="0"/>
            </a:endParaRPr>
          </a:p>
        </p:txBody>
      </p:sp>
      <p:sp>
        <p:nvSpPr>
          <p:cNvPr id="27" name="Rectangle 13"/>
          <p:cNvSpPr>
            <a:spLocks noChangeArrowheads="1"/>
          </p:cNvSpPr>
          <p:nvPr/>
        </p:nvSpPr>
        <p:spPr bwMode="auto">
          <a:xfrm>
            <a:off x="5487700" y="1271968"/>
            <a:ext cx="1239509" cy="480280"/>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Compétences</a:t>
            </a:r>
          </a:p>
          <a:p>
            <a:pPr algn="ctr"/>
            <a:r>
              <a:rPr lang="fr-CA" sz="800" b="1" dirty="0">
                <a:solidFill>
                  <a:srgbClr val="FFFFFF"/>
                </a:solidFill>
                <a:latin typeface="Tahoma" charset="0"/>
              </a:rPr>
              <a:t>sociales</a:t>
            </a:r>
          </a:p>
        </p:txBody>
      </p:sp>
      <p:sp>
        <p:nvSpPr>
          <p:cNvPr id="28" name="Rectangle 13"/>
          <p:cNvSpPr>
            <a:spLocks noChangeArrowheads="1"/>
          </p:cNvSpPr>
          <p:nvPr/>
        </p:nvSpPr>
        <p:spPr bwMode="auto">
          <a:xfrm>
            <a:off x="6887059" y="4097765"/>
            <a:ext cx="1224406" cy="578027"/>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Réconciliation</a:t>
            </a:r>
          </a:p>
          <a:p>
            <a:pPr algn="ctr"/>
            <a:r>
              <a:rPr lang="fr-CA" sz="800" b="1" dirty="0">
                <a:solidFill>
                  <a:srgbClr val="FFFFFF"/>
                </a:solidFill>
                <a:latin typeface="Tahoma" charset="0"/>
              </a:rPr>
              <a:t>avec le passé de</a:t>
            </a:r>
          </a:p>
          <a:p>
            <a:pPr algn="ctr"/>
            <a:r>
              <a:rPr lang="fr-CA" sz="800" b="1" dirty="0">
                <a:solidFill>
                  <a:srgbClr val="FFFFFF"/>
                </a:solidFill>
                <a:latin typeface="Tahoma" charset="0"/>
              </a:rPr>
              <a:t>maltraitance</a:t>
            </a:r>
          </a:p>
        </p:txBody>
      </p:sp>
      <p:sp>
        <p:nvSpPr>
          <p:cNvPr id="29" name="Rectangle 28"/>
          <p:cNvSpPr/>
          <p:nvPr/>
        </p:nvSpPr>
        <p:spPr>
          <a:xfrm>
            <a:off x="5397421" y="622300"/>
            <a:ext cx="4231910" cy="9310840"/>
          </a:xfrm>
          <a:prstGeom prst="rect">
            <a:avLst/>
          </a:prstGeom>
          <a:noFill/>
          <a:ln w="28575" cmpd="sng">
            <a:solidFill>
              <a:srgbClr val="0070C0"/>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endParaRPr lang="fr-FR" sz="800"/>
          </a:p>
        </p:txBody>
      </p:sp>
      <p:sp>
        <p:nvSpPr>
          <p:cNvPr id="30" name="Rectangle 13"/>
          <p:cNvSpPr>
            <a:spLocks noChangeArrowheads="1"/>
          </p:cNvSpPr>
          <p:nvPr/>
        </p:nvSpPr>
        <p:spPr bwMode="auto">
          <a:xfrm>
            <a:off x="8304908" y="6440680"/>
            <a:ext cx="1239509" cy="524167"/>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Dépression ou</a:t>
            </a:r>
          </a:p>
          <a:p>
            <a:pPr algn="ctr"/>
            <a:r>
              <a:rPr lang="fr-CA" sz="800" b="1" dirty="0">
                <a:solidFill>
                  <a:srgbClr val="FFFFFF"/>
                </a:solidFill>
                <a:latin typeface="Tahoma" charset="0"/>
              </a:rPr>
              <a:t>t</a:t>
            </a:r>
            <a:r>
              <a:rPr lang="fr-CA" sz="800" b="1" dirty="0" smtClean="0">
                <a:solidFill>
                  <a:srgbClr val="FFFFFF"/>
                </a:solidFill>
                <a:latin typeface="Tahoma" charset="0"/>
              </a:rPr>
              <a:t>rouble de</a:t>
            </a:r>
          </a:p>
          <a:p>
            <a:pPr algn="ctr"/>
            <a:r>
              <a:rPr lang="fr-CA" sz="800" b="1" dirty="0" smtClean="0">
                <a:solidFill>
                  <a:srgbClr val="FFFFFF"/>
                </a:solidFill>
                <a:latin typeface="Tahoma" charset="0"/>
              </a:rPr>
              <a:t>personnalité</a:t>
            </a:r>
            <a:endParaRPr lang="fr-CA" sz="800" b="1" dirty="0">
              <a:solidFill>
                <a:srgbClr val="FFFFFF"/>
              </a:solidFill>
              <a:latin typeface="Tahoma" charset="0"/>
            </a:endParaRPr>
          </a:p>
        </p:txBody>
      </p:sp>
      <p:sp>
        <p:nvSpPr>
          <p:cNvPr id="31" name="Rectangle 13"/>
          <p:cNvSpPr>
            <a:spLocks noChangeArrowheads="1"/>
          </p:cNvSpPr>
          <p:nvPr/>
        </p:nvSpPr>
        <p:spPr bwMode="auto">
          <a:xfrm>
            <a:off x="5471554" y="5350853"/>
            <a:ext cx="1239509" cy="572206"/>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Déficit cognitif ou</a:t>
            </a:r>
          </a:p>
          <a:p>
            <a:pPr algn="ctr"/>
            <a:r>
              <a:rPr lang="fr-CA" sz="800" b="1" dirty="0" smtClean="0">
                <a:solidFill>
                  <a:srgbClr val="FFFFFF"/>
                </a:solidFill>
                <a:latin typeface="Tahoma" charset="0"/>
              </a:rPr>
              <a:t>déficience</a:t>
            </a:r>
            <a:endParaRPr lang="fr-CA" sz="800" b="1" dirty="0">
              <a:solidFill>
                <a:srgbClr val="FFFFFF"/>
              </a:solidFill>
              <a:latin typeface="Tahoma" charset="0"/>
            </a:endParaRPr>
          </a:p>
          <a:p>
            <a:pPr algn="ctr"/>
            <a:r>
              <a:rPr lang="fr-CA" sz="800" b="1" dirty="0">
                <a:solidFill>
                  <a:srgbClr val="FFFFFF"/>
                </a:solidFill>
                <a:latin typeface="Tahoma" charset="0"/>
              </a:rPr>
              <a:t>intellectuelle</a:t>
            </a:r>
          </a:p>
        </p:txBody>
      </p:sp>
      <p:sp>
        <p:nvSpPr>
          <p:cNvPr id="32" name="Rectangle 13"/>
          <p:cNvSpPr>
            <a:spLocks noChangeArrowheads="1"/>
          </p:cNvSpPr>
          <p:nvPr/>
        </p:nvSpPr>
        <p:spPr bwMode="auto">
          <a:xfrm>
            <a:off x="5478191" y="6008400"/>
            <a:ext cx="1239509" cy="483724"/>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Style d’attachement</a:t>
            </a:r>
            <a:endParaRPr lang="fr-CA" sz="800" b="1" dirty="0">
              <a:solidFill>
                <a:srgbClr val="FFFFFF"/>
              </a:solidFill>
              <a:latin typeface="Tahoma" charset="0"/>
            </a:endParaRPr>
          </a:p>
          <a:p>
            <a:pPr algn="ctr"/>
            <a:r>
              <a:rPr lang="fr-CA" sz="800" b="1" dirty="0" err="1">
                <a:solidFill>
                  <a:srgbClr val="FFFFFF"/>
                </a:solidFill>
                <a:latin typeface="Tahoma" charset="0"/>
              </a:rPr>
              <a:t>insécure</a:t>
            </a:r>
            <a:endParaRPr lang="fr-CA" sz="800" b="1" dirty="0">
              <a:solidFill>
                <a:srgbClr val="FFFFFF"/>
              </a:solidFill>
              <a:latin typeface="Tahoma" charset="0"/>
            </a:endParaRPr>
          </a:p>
        </p:txBody>
      </p:sp>
      <p:sp>
        <p:nvSpPr>
          <p:cNvPr id="33" name="Rectangle 13"/>
          <p:cNvSpPr>
            <a:spLocks noChangeArrowheads="1"/>
          </p:cNvSpPr>
          <p:nvPr/>
        </p:nvSpPr>
        <p:spPr bwMode="auto">
          <a:xfrm>
            <a:off x="5478191" y="7221381"/>
            <a:ext cx="1239509" cy="538333"/>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Problèmes de </a:t>
            </a:r>
            <a:r>
              <a:rPr lang="fr-CA" sz="800" b="1" dirty="0" smtClean="0">
                <a:solidFill>
                  <a:srgbClr val="FFFFFF"/>
                </a:solidFill>
                <a:latin typeface="Tahoma" charset="0"/>
              </a:rPr>
              <a:t>santé </a:t>
            </a:r>
          </a:p>
          <a:p>
            <a:pPr algn="ctr"/>
            <a:r>
              <a:rPr lang="fr-CA" sz="800" b="1" dirty="0">
                <a:solidFill>
                  <a:srgbClr val="FFFFFF"/>
                </a:solidFill>
                <a:latin typeface="Tahoma" charset="0"/>
              </a:rPr>
              <a:t>o</a:t>
            </a:r>
            <a:r>
              <a:rPr lang="fr-CA" sz="800" b="1" dirty="0" smtClean="0">
                <a:solidFill>
                  <a:srgbClr val="FFFFFF"/>
                </a:solidFill>
                <a:latin typeface="Tahoma" charset="0"/>
              </a:rPr>
              <a:t>u incapacités</a:t>
            </a:r>
          </a:p>
          <a:p>
            <a:pPr algn="ctr"/>
            <a:r>
              <a:rPr lang="fr-CA" sz="800" b="1" dirty="0" smtClean="0">
                <a:solidFill>
                  <a:srgbClr val="FFFFFF"/>
                </a:solidFill>
                <a:latin typeface="Tahoma" charset="0"/>
              </a:rPr>
              <a:t>physiques</a:t>
            </a:r>
            <a:endParaRPr lang="fr-CA" sz="800" b="1" dirty="0">
              <a:solidFill>
                <a:srgbClr val="FFFFFF"/>
              </a:solidFill>
              <a:latin typeface="Tahoma" charset="0"/>
            </a:endParaRPr>
          </a:p>
        </p:txBody>
      </p:sp>
      <p:sp>
        <p:nvSpPr>
          <p:cNvPr id="34" name="Rectangle 13"/>
          <p:cNvSpPr>
            <a:spLocks noChangeArrowheads="1"/>
          </p:cNvSpPr>
          <p:nvPr/>
        </p:nvSpPr>
        <p:spPr bwMode="auto">
          <a:xfrm>
            <a:off x="5478191" y="8339112"/>
            <a:ext cx="1239509" cy="448011"/>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Faibles habiletés </a:t>
            </a:r>
            <a:endParaRPr lang="fr-CA" sz="800" b="1" dirty="0">
              <a:solidFill>
                <a:srgbClr val="FFFFFF"/>
              </a:solidFill>
              <a:latin typeface="Tahoma" charset="0"/>
            </a:endParaRPr>
          </a:p>
          <a:p>
            <a:pPr algn="ctr"/>
            <a:r>
              <a:rPr lang="fr-CA" sz="800" b="1" dirty="0">
                <a:solidFill>
                  <a:srgbClr val="FFFFFF"/>
                </a:solidFill>
                <a:latin typeface="Tahoma" charset="0"/>
              </a:rPr>
              <a:t>sociales</a:t>
            </a:r>
          </a:p>
        </p:txBody>
      </p:sp>
      <p:sp>
        <p:nvSpPr>
          <p:cNvPr id="35" name="Rectangle 13"/>
          <p:cNvSpPr>
            <a:spLocks noChangeArrowheads="1"/>
          </p:cNvSpPr>
          <p:nvPr/>
        </p:nvSpPr>
        <p:spPr bwMode="auto">
          <a:xfrm>
            <a:off x="5469612" y="8852390"/>
            <a:ext cx="1239509" cy="590975"/>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Faible sentiment</a:t>
            </a:r>
            <a:endParaRPr lang="fr-CA" sz="800" b="1" dirty="0">
              <a:solidFill>
                <a:srgbClr val="FFFFFF"/>
              </a:solidFill>
              <a:latin typeface="Tahoma" charset="0"/>
            </a:endParaRPr>
          </a:p>
          <a:p>
            <a:pPr algn="ctr"/>
            <a:r>
              <a:rPr lang="fr-CA" sz="800" b="1" dirty="0">
                <a:solidFill>
                  <a:srgbClr val="FFFFFF"/>
                </a:solidFill>
                <a:latin typeface="Tahoma" charset="0"/>
              </a:rPr>
              <a:t>d</a:t>
            </a:r>
            <a:r>
              <a:rPr lang="fr-CA" sz="800" b="1" dirty="0" smtClean="0">
                <a:solidFill>
                  <a:srgbClr val="FFFFFF"/>
                </a:solidFill>
                <a:latin typeface="Tahoma" charset="0"/>
              </a:rPr>
              <a:t>e compétence </a:t>
            </a:r>
          </a:p>
          <a:p>
            <a:pPr algn="ctr"/>
            <a:r>
              <a:rPr lang="fr-CA" sz="800" b="1" dirty="0" smtClean="0">
                <a:solidFill>
                  <a:srgbClr val="FFFFFF"/>
                </a:solidFill>
                <a:latin typeface="Tahoma" charset="0"/>
              </a:rPr>
              <a:t>parentale</a:t>
            </a:r>
            <a:endParaRPr lang="fr-CA" sz="800" b="1" dirty="0">
              <a:solidFill>
                <a:srgbClr val="FFFFFF"/>
              </a:solidFill>
              <a:latin typeface="Tahoma" charset="0"/>
            </a:endParaRPr>
          </a:p>
        </p:txBody>
      </p:sp>
      <p:sp>
        <p:nvSpPr>
          <p:cNvPr id="36" name="Rectangle 13"/>
          <p:cNvSpPr>
            <a:spLocks noChangeArrowheads="1"/>
          </p:cNvSpPr>
          <p:nvPr/>
        </p:nvSpPr>
        <p:spPr bwMode="auto">
          <a:xfrm>
            <a:off x="8302497" y="5878353"/>
            <a:ext cx="1239509" cy="497719"/>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Problèmes de</a:t>
            </a:r>
          </a:p>
          <a:p>
            <a:pPr algn="ctr"/>
            <a:r>
              <a:rPr lang="fr-CA" sz="800" b="1" dirty="0">
                <a:solidFill>
                  <a:srgbClr val="FFFFFF"/>
                </a:solidFill>
                <a:latin typeface="Tahoma" charset="0"/>
              </a:rPr>
              <a:t>consommation</a:t>
            </a:r>
          </a:p>
        </p:txBody>
      </p:sp>
      <p:sp>
        <p:nvSpPr>
          <p:cNvPr id="37" name="Rectangle 13"/>
          <p:cNvSpPr>
            <a:spLocks noChangeArrowheads="1"/>
          </p:cNvSpPr>
          <p:nvPr/>
        </p:nvSpPr>
        <p:spPr bwMode="auto">
          <a:xfrm>
            <a:off x="8302497" y="5384338"/>
            <a:ext cx="1239509" cy="402115"/>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Criminalité</a:t>
            </a:r>
          </a:p>
        </p:txBody>
      </p:sp>
      <p:sp>
        <p:nvSpPr>
          <p:cNvPr id="38" name="Rectangle 13"/>
          <p:cNvSpPr>
            <a:spLocks noChangeArrowheads="1"/>
          </p:cNvSpPr>
          <p:nvPr/>
        </p:nvSpPr>
        <p:spPr bwMode="auto">
          <a:xfrm>
            <a:off x="8304908" y="7034415"/>
            <a:ext cx="1230490" cy="482042"/>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Colère ou</a:t>
            </a:r>
          </a:p>
          <a:p>
            <a:pPr algn="ctr"/>
            <a:r>
              <a:rPr lang="fr-CA" sz="800" b="1" dirty="0">
                <a:solidFill>
                  <a:srgbClr val="FFFFFF"/>
                </a:solidFill>
                <a:latin typeface="Tahoma" charset="0"/>
              </a:rPr>
              <a:t>h</a:t>
            </a:r>
            <a:r>
              <a:rPr lang="fr-CA" sz="800" b="1" dirty="0" smtClean="0">
                <a:solidFill>
                  <a:srgbClr val="FFFFFF"/>
                </a:solidFill>
                <a:latin typeface="Tahoma" charset="0"/>
              </a:rPr>
              <a:t>yperréactivité</a:t>
            </a:r>
            <a:endParaRPr lang="fr-CA" sz="800" b="1" dirty="0">
              <a:solidFill>
                <a:srgbClr val="FFFFFF"/>
              </a:solidFill>
              <a:latin typeface="Tahoma" charset="0"/>
            </a:endParaRPr>
          </a:p>
        </p:txBody>
      </p:sp>
      <p:sp>
        <p:nvSpPr>
          <p:cNvPr id="39" name="Rectangle 38"/>
          <p:cNvSpPr/>
          <p:nvPr/>
        </p:nvSpPr>
        <p:spPr>
          <a:xfrm>
            <a:off x="8299123" y="4759460"/>
            <a:ext cx="1267578" cy="480432"/>
          </a:xfrm>
          <a:prstGeom prst="rect">
            <a:avLst/>
          </a:prstGeom>
          <a:solidFill>
            <a:srgbClr val="FFFF00"/>
          </a:solidFill>
          <a:ln w="28575" cmpd="sng">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Problèmes d’adaptation</a:t>
            </a:r>
            <a:endPar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40" name="Rectangle 39"/>
          <p:cNvSpPr/>
          <p:nvPr/>
        </p:nvSpPr>
        <p:spPr>
          <a:xfrm>
            <a:off x="5487700" y="4757839"/>
            <a:ext cx="1267578" cy="494264"/>
          </a:xfrm>
          <a:prstGeom prst="rect">
            <a:avLst/>
          </a:prstGeom>
          <a:solidFill>
            <a:srgbClr val="FFFF00"/>
          </a:solidFill>
          <a:ln w="28575" cmpd="sng">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Vulnérabilités personnelles</a:t>
            </a:r>
            <a:endPar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41" name="Rectangle 13"/>
          <p:cNvSpPr>
            <a:spLocks noChangeArrowheads="1"/>
          </p:cNvSpPr>
          <p:nvPr/>
        </p:nvSpPr>
        <p:spPr bwMode="auto">
          <a:xfrm>
            <a:off x="5478191" y="6561155"/>
            <a:ext cx="1239509" cy="575973"/>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Faibles capacités</a:t>
            </a:r>
          </a:p>
          <a:p>
            <a:pPr algn="ctr"/>
            <a:r>
              <a:rPr lang="fr-CA" sz="800" b="1" dirty="0">
                <a:solidFill>
                  <a:srgbClr val="FFFFFF"/>
                </a:solidFill>
                <a:latin typeface="Tahoma" charset="0"/>
              </a:rPr>
              <a:t>d</a:t>
            </a:r>
            <a:r>
              <a:rPr lang="fr-CA" sz="800" b="1" dirty="0" smtClean="0">
                <a:solidFill>
                  <a:srgbClr val="FFFFFF"/>
                </a:solidFill>
                <a:latin typeface="Tahoma" charset="0"/>
              </a:rPr>
              <a:t>e résolution</a:t>
            </a:r>
          </a:p>
          <a:p>
            <a:pPr algn="ctr"/>
            <a:r>
              <a:rPr lang="fr-CA" sz="800" b="1" dirty="0">
                <a:solidFill>
                  <a:srgbClr val="FFFFFF"/>
                </a:solidFill>
                <a:latin typeface="Tahoma" charset="0"/>
              </a:rPr>
              <a:t>d</a:t>
            </a:r>
            <a:r>
              <a:rPr lang="fr-CA" sz="800" b="1" dirty="0" smtClean="0">
                <a:solidFill>
                  <a:srgbClr val="FFFFFF"/>
                </a:solidFill>
                <a:latin typeface="Tahoma" charset="0"/>
              </a:rPr>
              <a:t>e problèmes</a:t>
            </a:r>
            <a:endParaRPr lang="fr-CA" sz="800" b="1" dirty="0">
              <a:solidFill>
                <a:srgbClr val="FFFFFF"/>
              </a:solidFill>
              <a:latin typeface="Tahoma" charset="0"/>
            </a:endParaRPr>
          </a:p>
        </p:txBody>
      </p:sp>
      <p:sp>
        <p:nvSpPr>
          <p:cNvPr id="42" name="Rectangle 13"/>
          <p:cNvSpPr>
            <a:spLocks noChangeArrowheads="1"/>
          </p:cNvSpPr>
          <p:nvPr/>
        </p:nvSpPr>
        <p:spPr bwMode="auto">
          <a:xfrm>
            <a:off x="5478191" y="7811620"/>
            <a:ext cx="1239509" cy="456781"/>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Faible estime </a:t>
            </a:r>
          </a:p>
          <a:p>
            <a:pPr algn="ctr"/>
            <a:r>
              <a:rPr lang="fr-CA" sz="800" b="1" dirty="0" smtClean="0">
                <a:solidFill>
                  <a:srgbClr val="FFFFFF"/>
                </a:solidFill>
                <a:latin typeface="Tahoma" charset="0"/>
              </a:rPr>
              <a:t>de soi</a:t>
            </a:r>
            <a:endParaRPr lang="fr-CA" sz="800" b="1" dirty="0">
              <a:solidFill>
                <a:srgbClr val="FFFFFF"/>
              </a:solidFill>
              <a:latin typeface="Tahoma" charset="0"/>
            </a:endParaRPr>
          </a:p>
        </p:txBody>
      </p:sp>
      <p:sp>
        <p:nvSpPr>
          <p:cNvPr id="43" name="Rectangle 42"/>
          <p:cNvSpPr/>
          <p:nvPr/>
        </p:nvSpPr>
        <p:spPr>
          <a:xfrm>
            <a:off x="6898517" y="4754449"/>
            <a:ext cx="1220376" cy="485127"/>
          </a:xfrm>
          <a:prstGeom prst="rect">
            <a:avLst/>
          </a:prstGeom>
          <a:solidFill>
            <a:srgbClr val="FFFF00"/>
          </a:solidFill>
          <a:ln w="28575" cmpd="sng">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Histoire </a:t>
            </a:r>
          </a:p>
          <a:p>
            <a:pPr algn="ct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développementale</a:t>
            </a:r>
            <a:endPar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44" name="Rectangle 45"/>
          <p:cNvSpPr>
            <a:spLocks noChangeArrowheads="1"/>
          </p:cNvSpPr>
          <p:nvPr/>
        </p:nvSpPr>
        <p:spPr bwMode="auto">
          <a:xfrm>
            <a:off x="6874532" y="6663105"/>
            <a:ext cx="1262167" cy="564320"/>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Antécédents de</a:t>
            </a:r>
          </a:p>
          <a:p>
            <a:pPr algn="ctr"/>
            <a:r>
              <a:rPr lang="fr-CA" sz="800" b="1" dirty="0">
                <a:solidFill>
                  <a:schemeClr val="bg1"/>
                </a:solidFill>
                <a:latin typeface="Tahoma" charset="0"/>
              </a:rPr>
              <a:t>maltraitance ou</a:t>
            </a:r>
          </a:p>
          <a:p>
            <a:pPr algn="ctr"/>
            <a:r>
              <a:rPr lang="fr-CA" sz="800" b="1" dirty="0">
                <a:solidFill>
                  <a:schemeClr val="bg1"/>
                </a:solidFill>
                <a:latin typeface="Tahoma" charset="0"/>
              </a:rPr>
              <a:t>d’abus </a:t>
            </a:r>
            <a:r>
              <a:rPr lang="fr-CA" sz="800" b="1" dirty="0" smtClean="0">
                <a:solidFill>
                  <a:schemeClr val="bg1"/>
                </a:solidFill>
                <a:latin typeface="Tahoma" charset="0"/>
              </a:rPr>
              <a:t>sexuel</a:t>
            </a:r>
            <a:endParaRPr lang="fr-CA" sz="800" b="1" dirty="0">
              <a:solidFill>
                <a:schemeClr val="bg1"/>
              </a:solidFill>
              <a:latin typeface="Tahoma" charset="0"/>
            </a:endParaRPr>
          </a:p>
        </p:txBody>
      </p:sp>
      <p:sp>
        <p:nvSpPr>
          <p:cNvPr id="45" name="Rectangle 45"/>
          <p:cNvSpPr>
            <a:spLocks noChangeArrowheads="1"/>
          </p:cNvSpPr>
          <p:nvPr/>
        </p:nvSpPr>
        <p:spPr bwMode="auto">
          <a:xfrm>
            <a:off x="6887059" y="6100120"/>
            <a:ext cx="1239509" cy="492943"/>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Expériences </a:t>
            </a:r>
          </a:p>
          <a:p>
            <a:pPr algn="ctr"/>
            <a:r>
              <a:rPr lang="fr-CA" sz="800" b="1" dirty="0">
                <a:solidFill>
                  <a:schemeClr val="bg1"/>
                </a:solidFill>
                <a:latin typeface="Tahoma" charset="0"/>
              </a:rPr>
              <a:t>traumatiques </a:t>
            </a:r>
            <a:endParaRPr lang="fr-CA" sz="800" b="1" dirty="0" smtClean="0">
              <a:solidFill>
                <a:schemeClr val="bg1"/>
              </a:solidFill>
              <a:latin typeface="Tahoma" charset="0"/>
            </a:endParaRPr>
          </a:p>
          <a:p>
            <a:pPr algn="ctr"/>
            <a:r>
              <a:rPr lang="fr-CA" sz="800" b="1" dirty="0" smtClean="0">
                <a:solidFill>
                  <a:schemeClr val="bg1"/>
                </a:solidFill>
                <a:latin typeface="Tahoma" charset="0"/>
              </a:rPr>
              <a:t>vécues</a:t>
            </a:r>
            <a:endParaRPr lang="fr-CA" sz="800" b="1" dirty="0">
              <a:solidFill>
                <a:schemeClr val="bg1"/>
              </a:solidFill>
              <a:latin typeface="Tahoma" charset="0"/>
            </a:endParaRPr>
          </a:p>
        </p:txBody>
      </p:sp>
      <p:sp>
        <p:nvSpPr>
          <p:cNvPr id="46" name="Rectangle 48"/>
          <p:cNvSpPr>
            <a:spLocks noChangeArrowheads="1"/>
          </p:cNvSpPr>
          <p:nvPr/>
        </p:nvSpPr>
        <p:spPr bwMode="auto">
          <a:xfrm>
            <a:off x="6874533" y="7299507"/>
            <a:ext cx="1262167" cy="596573"/>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Histoire de </a:t>
            </a:r>
            <a:endParaRPr lang="fr-CA" sz="800" b="1" dirty="0" smtClean="0">
              <a:solidFill>
                <a:schemeClr val="bg1"/>
              </a:solidFill>
              <a:latin typeface="Tahoma" charset="0"/>
            </a:endParaRPr>
          </a:p>
          <a:p>
            <a:pPr algn="ctr"/>
            <a:r>
              <a:rPr lang="fr-CA" sz="800" b="1" dirty="0" smtClean="0">
                <a:solidFill>
                  <a:schemeClr val="bg1"/>
                </a:solidFill>
                <a:latin typeface="Tahoma" charset="0"/>
              </a:rPr>
              <a:t>placement</a:t>
            </a:r>
            <a:endParaRPr lang="fr-CA" sz="800" b="1" dirty="0">
              <a:solidFill>
                <a:schemeClr val="bg1"/>
              </a:solidFill>
              <a:latin typeface="Tahoma" charset="0"/>
            </a:endParaRPr>
          </a:p>
          <a:p>
            <a:pPr algn="ctr"/>
            <a:r>
              <a:rPr lang="fr-CA" sz="800" b="1" dirty="0">
                <a:solidFill>
                  <a:schemeClr val="bg1"/>
                </a:solidFill>
                <a:latin typeface="Tahoma" charset="0"/>
              </a:rPr>
              <a:t> difficile en milieu </a:t>
            </a:r>
            <a:endParaRPr lang="fr-CA" sz="800" b="1" dirty="0" smtClean="0">
              <a:solidFill>
                <a:schemeClr val="bg1"/>
              </a:solidFill>
              <a:latin typeface="Tahoma" charset="0"/>
            </a:endParaRPr>
          </a:p>
          <a:p>
            <a:pPr algn="ctr"/>
            <a:r>
              <a:rPr lang="fr-CA" sz="800" b="1" dirty="0" smtClean="0">
                <a:solidFill>
                  <a:schemeClr val="bg1"/>
                </a:solidFill>
                <a:latin typeface="Tahoma" charset="0"/>
              </a:rPr>
              <a:t>substitut</a:t>
            </a:r>
            <a:endParaRPr lang="fr-CA" sz="800" b="1" dirty="0">
              <a:solidFill>
                <a:schemeClr val="bg1"/>
              </a:solidFill>
              <a:latin typeface="Tahoma" charset="0"/>
            </a:endParaRPr>
          </a:p>
        </p:txBody>
      </p:sp>
      <p:sp>
        <p:nvSpPr>
          <p:cNvPr id="47" name="Rectangle 46"/>
          <p:cNvSpPr>
            <a:spLocks noChangeArrowheads="1"/>
          </p:cNvSpPr>
          <p:nvPr/>
        </p:nvSpPr>
        <p:spPr bwMode="auto">
          <a:xfrm>
            <a:off x="6899585" y="5359011"/>
            <a:ext cx="1220376" cy="657125"/>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Jeune âge des </a:t>
            </a:r>
          </a:p>
          <a:p>
            <a:pPr algn="ctr"/>
            <a:r>
              <a:rPr lang="fr-CA" sz="800" b="1" dirty="0">
                <a:solidFill>
                  <a:schemeClr val="bg1"/>
                </a:solidFill>
                <a:latin typeface="Tahoma" charset="0"/>
              </a:rPr>
              <a:t>p</a:t>
            </a:r>
            <a:r>
              <a:rPr lang="fr-CA" sz="800" b="1" dirty="0" smtClean="0">
                <a:solidFill>
                  <a:schemeClr val="bg1"/>
                </a:solidFill>
                <a:latin typeface="Tahoma" charset="0"/>
              </a:rPr>
              <a:t>arents à </a:t>
            </a:r>
            <a:r>
              <a:rPr lang="fr-CA" sz="800" b="1" dirty="0">
                <a:solidFill>
                  <a:schemeClr val="bg1"/>
                </a:solidFill>
                <a:latin typeface="Tahoma" charset="0"/>
              </a:rPr>
              <a:t>la </a:t>
            </a:r>
            <a:endParaRPr lang="fr-CA" sz="800" b="1" dirty="0" smtClean="0">
              <a:solidFill>
                <a:schemeClr val="bg1"/>
              </a:solidFill>
              <a:latin typeface="Tahoma" charset="0"/>
            </a:endParaRPr>
          </a:p>
          <a:p>
            <a:pPr algn="ctr"/>
            <a:r>
              <a:rPr lang="fr-CA" sz="800" b="1" dirty="0" smtClean="0">
                <a:solidFill>
                  <a:schemeClr val="bg1"/>
                </a:solidFill>
                <a:latin typeface="Tahoma" charset="0"/>
              </a:rPr>
              <a:t>naissance </a:t>
            </a:r>
            <a:endParaRPr lang="fr-CA" sz="800" b="1" dirty="0">
              <a:solidFill>
                <a:schemeClr val="bg1"/>
              </a:solidFill>
              <a:latin typeface="Tahoma" charset="0"/>
            </a:endParaRPr>
          </a:p>
          <a:p>
            <a:pPr algn="ctr"/>
            <a:r>
              <a:rPr lang="fr-CA" sz="800" b="1" dirty="0">
                <a:solidFill>
                  <a:schemeClr val="bg1"/>
                </a:solidFill>
                <a:latin typeface="Tahoma" charset="0"/>
              </a:rPr>
              <a:t>de l’enfant</a:t>
            </a:r>
          </a:p>
        </p:txBody>
      </p:sp>
      <p:sp>
        <p:nvSpPr>
          <p:cNvPr id="48" name="Rectangle 47"/>
          <p:cNvSpPr/>
          <p:nvPr/>
        </p:nvSpPr>
        <p:spPr>
          <a:xfrm>
            <a:off x="5397421" y="73910"/>
            <a:ext cx="4231909" cy="421698"/>
          </a:xfrm>
          <a:prstGeom prst="rect">
            <a:avLst/>
          </a:prstGeom>
          <a:solidFill>
            <a:srgbClr val="FF6600"/>
          </a:solidFill>
          <a:ln>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Caractéristiques du ou des parents</a:t>
            </a:r>
            <a:endPar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49" name="Rectangle 48"/>
          <p:cNvSpPr/>
          <p:nvPr/>
        </p:nvSpPr>
        <p:spPr>
          <a:xfrm>
            <a:off x="9723732" y="100521"/>
            <a:ext cx="2611688" cy="430792"/>
          </a:xfrm>
          <a:prstGeom prst="rect">
            <a:avLst/>
          </a:prstGeom>
          <a:solidFill>
            <a:srgbClr val="FF6600"/>
          </a:solidFill>
          <a:ln>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rPr>
              <a:t>Ressources familiales</a:t>
            </a:r>
          </a:p>
        </p:txBody>
      </p:sp>
      <p:sp>
        <p:nvSpPr>
          <p:cNvPr id="50" name="Rectangle 49"/>
          <p:cNvSpPr/>
          <p:nvPr/>
        </p:nvSpPr>
        <p:spPr>
          <a:xfrm>
            <a:off x="11137180" y="4331109"/>
            <a:ext cx="1163607" cy="560281"/>
          </a:xfrm>
          <a:prstGeom prst="rect">
            <a:avLst/>
          </a:prstGeom>
          <a:solidFill>
            <a:srgbClr val="FFFF00"/>
          </a:solidFill>
          <a:ln w="28575" cmpd="sng">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Concernant le fonctionnement</a:t>
            </a:r>
          </a:p>
          <a:p>
            <a:pPr algn="ctr"/>
            <a:r>
              <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rPr>
              <a:t>f</a:t>
            </a: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amilial et conjugal</a:t>
            </a:r>
            <a:endPar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51" name="Rectangle 13"/>
          <p:cNvSpPr>
            <a:spLocks noChangeArrowheads="1"/>
          </p:cNvSpPr>
          <p:nvPr/>
        </p:nvSpPr>
        <p:spPr bwMode="auto">
          <a:xfrm>
            <a:off x="9891749" y="3780709"/>
            <a:ext cx="1129188" cy="462193"/>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Engagement</a:t>
            </a:r>
          </a:p>
          <a:p>
            <a:pPr algn="ctr"/>
            <a:r>
              <a:rPr lang="fr-CA" sz="800" b="1" dirty="0">
                <a:solidFill>
                  <a:srgbClr val="FFFFFF"/>
                </a:solidFill>
                <a:latin typeface="Tahoma" charset="0"/>
              </a:rPr>
              <a:t>relationnel face </a:t>
            </a:r>
          </a:p>
          <a:p>
            <a:pPr algn="ctr"/>
            <a:r>
              <a:rPr lang="fr-CA" sz="800" b="1" dirty="0">
                <a:solidFill>
                  <a:srgbClr val="FFFFFF"/>
                </a:solidFill>
                <a:latin typeface="Tahoma" charset="0"/>
              </a:rPr>
              <a:t>aux enfants</a:t>
            </a:r>
          </a:p>
        </p:txBody>
      </p:sp>
      <p:sp>
        <p:nvSpPr>
          <p:cNvPr id="52" name="Rectangle 13"/>
          <p:cNvSpPr>
            <a:spLocks noChangeArrowheads="1"/>
          </p:cNvSpPr>
          <p:nvPr/>
        </p:nvSpPr>
        <p:spPr bwMode="auto">
          <a:xfrm>
            <a:off x="11137180" y="3838140"/>
            <a:ext cx="1161152" cy="405582"/>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Cohésion </a:t>
            </a:r>
          </a:p>
          <a:p>
            <a:pPr algn="ctr"/>
            <a:r>
              <a:rPr lang="fr-CA" sz="800" b="1" dirty="0">
                <a:solidFill>
                  <a:srgbClr val="FFFFFF"/>
                </a:solidFill>
                <a:latin typeface="Tahoma" charset="0"/>
              </a:rPr>
              <a:t>familiale</a:t>
            </a:r>
          </a:p>
        </p:txBody>
      </p:sp>
      <p:sp>
        <p:nvSpPr>
          <p:cNvPr id="53" name="Rectangle 13"/>
          <p:cNvSpPr>
            <a:spLocks noChangeArrowheads="1"/>
          </p:cNvSpPr>
          <p:nvPr/>
        </p:nvSpPr>
        <p:spPr bwMode="auto">
          <a:xfrm>
            <a:off x="11137180" y="3317247"/>
            <a:ext cx="1139168" cy="474594"/>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Empathie entre</a:t>
            </a:r>
          </a:p>
          <a:p>
            <a:pPr algn="ctr"/>
            <a:r>
              <a:rPr lang="fr-CA" sz="800" b="1" dirty="0">
                <a:solidFill>
                  <a:srgbClr val="FFFFFF"/>
                </a:solidFill>
                <a:latin typeface="Tahoma" charset="0"/>
              </a:rPr>
              <a:t>l</a:t>
            </a:r>
            <a:r>
              <a:rPr lang="fr-CA" sz="800" b="1" dirty="0" smtClean="0">
                <a:solidFill>
                  <a:srgbClr val="FFFFFF"/>
                </a:solidFill>
                <a:latin typeface="Tahoma" charset="0"/>
              </a:rPr>
              <a:t>es membres de </a:t>
            </a:r>
          </a:p>
          <a:p>
            <a:pPr algn="ctr"/>
            <a:r>
              <a:rPr lang="fr-CA" sz="800" b="1" dirty="0" smtClean="0">
                <a:solidFill>
                  <a:srgbClr val="FFFFFF"/>
                </a:solidFill>
                <a:latin typeface="Tahoma" charset="0"/>
              </a:rPr>
              <a:t>la famille</a:t>
            </a:r>
            <a:endParaRPr lang="fr-CA" sz="800" b="1" dirty="0">
              <a:solidFill>
                <a:srgbClr val="FFFFFF"/>
              </a:solidFill>
              <a:latin typeface="Tahoma" charset="0"/>
            </a:endParaRPr>
          </a:p>
        </p:txBody>
      </p:sp>
      <p:sp>
        <p:nvSpPr>
          <p:cNvPr id="54" name="Rectangle 13"/>
          <p:cNvSpPr>
            <a:spLocks noChangeArrowheads="1"/>
          </p:cNvSpPr>
          <p:nvPr/>
        </p:nvSpPr>
        <p:spPr bwMode="auto">
          <a:xfrm>
            <a:off x="9901522" y="3336515"/>
            <a:ext cx="1119415" cy="356864"/>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Parents</a:t>
            </a:r>
          </a:p>
          <a:p>
            <a:pPr algn="ctr"/>
            <a:r>
              <a:rPr lang="fr-CA" sz="800" b="1" dirty="0">
                <a:solidFill>
                  <a:srgbClr val="FFFFFF"/>
                </a:solidFill>
                <a:latin typeface="Tahoma" charset="0"/>
              </a:rPr>
              <a:t>chaleureux</a:t>
            </a:r>
          </a:p>
        </p:txBody>
      </p:sp>
      <p:sp>
        <p:nvSpPr>
          <p:cNvPr id="55" name="Rectangle 13"/>
          <p:cNvSpPr>
            <a:spLocks noChangeArrowheads="1"/>
          </p:cNvSpPr>
          <p:nvPr/>
        </p:nvSpPr>
        <p:spPr bwMode="auto">
          <a:xfrm>
            <a:off x="9901522" y="2617875"/>
            <a:ext cx="1119415" cy="642156"/>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Constance dans</a:t>
            </a:r>
          </a:p>
          <a:p>
            <a:pPr algn="ctr"/>
            <a:r>
              <a:rPr lang="fr-CA" sz="800" b="1" dirty="0">
                <a:solidFill>
                  <a:srgbClr val="FFFFFF"/>
                </a:solidFill>
                <a:latin typeface="Tahoma" charset="0"/>
              </a:rPr>
              <a:t>les pratiques</a:t>
            </a:r>
          </a:p>
          <a:p>
            <a:pPr algn="ctr"/>
            <a:r>
              <a:rPr lang="fr-CA" sz="800" b="1" dirty="0">
                <a:solidFill>
                  <a:srgbClr val="FFFFFF"/>
                </a:solidFill>
                <a:latin typeface="Tahoma" charset="0"/>
              </a:rPr>
              <a:t>éducatives et </a:t>
            </a:r>
          </a:p>
          <a:p>
            <a:pPr algn="ctr"/>
            <a:r>
              <a:rPr lang="fr-CA" sz="800" b="1" dirty="0">
                <a:solidFill>
                  <a:srgbClr val="FFFFFF"/>
                </a:solidFill>
                <a:latin typeface="Tahoma" charset="0"/>
              </a:rPr>
              <a:t>disciplinaires</a:t>
            </a:r>
          </a:p>
        </p:txBody>
      </p:sp>
      <p:sp>
        <p:nvSpPr>
          <p:cNvPr id="56" name="Rectangle 13"/>
          <p:cNvSpPr>
            <a:spLocks noChangeArrowheads="1"/>
          </p:cNvSpPr>
          <p:nvPr/>
        </p:nvSpPr>
        <p:spPr bwMode="auto">
          <a:xfrm>
            <a:off x="11137179" y="2814875"/>
            <a:ext cx="1146291" cy="428463"/>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Présence d’un </a:t>
            </a:r>
          </a:p>
          <a:p>
            <a:pPr algn="ctr"/>
            <a:r>
              <a:rPr lang="fr-CA" sz="800" b="1" dirty="0" smtClean="0">
                <a:solidFill>
                  <a:srgbClr val="FFFFFF"/>
                </a:solidFill>
                <a:latin typeface="Tahoma" charset="0"/>
              </a:rPr>
              <a:t>partenaire</a:t>
            </a:r>
            <a:endParaRPr lang="fr-CA" sz="800" b="1" dirty="0">
              <a:solidFill>
                <a:srgbClr val="FFFFFF"/>
              </a:solidFill>
              <a:latin typeface="Tahoma" charset="0"/>
            </a:endParaRPr>
          </a:p>
        </p:txBody>
      </p:sp>
      <p:sp>
        <p:nvSpPr>
          <p:cNvPr id="57" name="Rectangle 56"/>
          <p:cNvSpPr/>
          <p:nvPr/>
        </p:nvSpPr>
        <p:spPr>
          <a:xfrm>
            <a:off x="9770301" y="622301"/>
            <a:ext cx="2617940" cy="9310839"/>
          </a:xfrm>
          <a:prstGeom prst="rect">
            <a:avLst/>
          </a:prstGeom>
          <a:noFill/>
          <a:ln w="28575" cmpd="sng">
            <a:solidFill>
              <a:srgbClr val="0070C0"/>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endParaRPr lang="fr-FR" sz="800"/>
          </a:p>
        </p:txBody>
      </p:sp>
      <p:sp>
        <p:nvSpPr>
          <p:cNvPr id="58" name="Rectangle 13"/>
          <p:cNvSpPr>
            <a:spLocks noChangeArrowheads="1"/>
          </p:cNvSpPr>
          <p:nvPr/>
        </p:nvSpPr>
        <p:spPr bwMode="auto">
          <a:xfrm>
            <a:off x="9868751" y="5473000"/>
            <a:ext cx="1142661" cy="588869"/>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Pratiques</a:t>
            </a:r>
          </a:p>
          <a:p>
            <a:pPr algn="ctr"/>
            <a:r>
              <a:rPr lang="fr-CA" sz="800" b="1" dirty="0">
                <a:solidFill>
                  <a:srgbClr val="FFFFFF"/>
                </a:solidFill>
                <a:latin typeface="Tahoma" charset="0"/>
              </a:rPr>
              <a:t>éducatives et</a:t>
            </a:r>
          </a:p>
          <a:p>
            <a:pPr algn="ctr"/>
            <a:r>
              <a:rPr lang="fr-CA" sz="800" b="1" dirty="0">
                <a:solidFill>
                  <a:srgbClr val="FFFFFF"/>
                </a:solidFill>
                <a:latin typeface="Tahoma" charset="0"/>
              </a:rPr>
              <a:t>disciplinaires</a:t>
            </a:r>
          </a:p>
          <a:p>
            <a:pPr algn="ctr"/>
            <a:r>
              <a:rPr lang="fr-CA" sz="800" b="1" dirty="0">
                <a:solidFill>
                  <a:srgbClr val="FFFFFF"/>
                </a:solidFill>
                <a:latin typeface="Tahoma" charset="0"/>
              </a:rPr>
              <a:t>inconstantes</a:t>
            </a:r>
          </a:p>
        </p:txBody>
      </p:sp>
      <p:sp>
        <p:nvSpPr>
          <p:cNvPr id="59" name="Rectangle 13"/>
          <p:cNvSpPr>
            <a:spLocks noChangeArrowheads="1"/>
          </p:cNvSpPr>
          <p:nvPr/>
        </p:nvSpPr>
        <p:spPr bwMode="auto">
          <a:xfrm>
            <a:off x="9864803" y="6676614"/>
            <a:ext cx="1132888" cy="454678"/>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Faible </a:t>
            </a:r>
          </a:p>
          <a:p>
            <a:pPr algn="ctr"/>
            <a:r>
              <a:rPr lang="fr-CA" sz="800" b="1" dirty="0">
                <a:solidFill>
                  <a:srgbClr val="FFFFFF"/>
                </a:solidFill>
                <a:latin typeface="Tahoma" charset="0"/>
              </a:rPr>
              <a:t>engagement </a:t>
            </a:r>
          </a:p>
          <a:p>
            <a:pPr algn="ctr"/>
            <a:r>
              <a:rPr lang="fr-CA" sz="800" b="1" dirty="0">
                <a:solidFill>
                  <a:srgbClr val="FFFFFF"/>
                </a:solidFill>
                <a:latin typeface="Tahoma" charset="0"/>
              </a:rPr>
              <a:t>relationnel</a:t>
            </a:r>
          </a:p>
        </p:txBody>
      </p:sp>
      <p:sp>
        <p:nvSpPr>
          <p:cNvPr id="60" name="Rectangle 13"/>
          <p:cNvSpPr>
            <a:spLocks noChangeArrowheads="1"/>
          </p:cNvSpPr>
          <p:nvPr/>
        </p:nvSpPr>
        <p:spPr bwMode="auto">
          <a:xfrm>
            <a:off x="9864803" y="7579583"/>
            <a:ext cx="1156362" cy="334458"/>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Peu</a:t>
            </a:r>
          </a:p>
          <a:p>
            <a:pPr algn="ctr"/>
            <a:r>
              <a:rPr lang="fr-CA" sz="800" b="1" dirty="0">
                <a:solidFill>
                  <a:srgbClr val="FFFFFF"/>
                </a:solidFill>
                <a:latin typeface="Tahoma" charset="0"/>
              </a:rPr>
              <a:t>d’affection</a:t>
            </a:r>
          </a:p>
        </p:txBody>
      </p:sp>
      <p:sp>
        <p:nvSpPr>
          <p:cNvPr id="61" name="Rectangle 13"/>
          <p:cNvSpPr>
            <a:spLocks noChangeArrowheads="1"/>
          </p:cNvSpPr>
          <p:nvPr/>
        </p:nvSpPr>
        <p:spPr bwMode="auto">
          <a:xfrm>
            <a:off x="9878504" y="9391009"/>
            <a:ext cx="1142661" cy="486106"/>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Méconnaissance</a:t>
            </a:r>
          </a:p>
          <a:p>
            <a:pPr algn="ctr"/>
            <a:r>
              <a:rPr lang="fr-CA" sz="800" b="1" dirty="0">
                <a:solidFill>
                  <a:srgbClr val="FFFFFF"/>
                </a:solidFill>
                <a:latin typeface="Tahoma" charset="0"/>
              </a:rPr>
              <a:t>des besoins</a:t>
            </a:r>
          </a:p>
          <a:p>
            <a:pPr algn="ctr"/>
            <a:r>
              <a:rPr lang="fr-CA" sz="800" b="1" dirty="0">
                <a:solidFill>
                  <a:srgbClr val="FFFFFF"/>
                </a:solidFill>
                <a:latin typeface="Tahoma" charset="0"/>
              </a:rPr>
              <a:t>de l’enfant</a:t>
            </a:r>
          </a:p>
        </p:txBody>
      </p:sp>
      <p:sp>
        <p:nvSpPr>
          <p:cNvPr id="62" name="Rectangle 13"/>
          <p:cNvSpPr>
            <a:spLocks noChangeArrowheads="1"/>
          </p:cNvSpPr>
          <p:nvPr/>
        </p:nvSpPr>
        <p:spPr bwMode="auto">
          <a:xfrm>
            <a:off x="9864803" y="7177186"/>
            <a:ext cx="1142661" cy="356588"/>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Punitions</a:t>
            </a:r>
          </a:p>
          <a:p>
            <a:pPr algn="ctr"/>
            <a:r>
              <a:rPr lang="fr-CA" sz="800" b="1" dirty="0">
                <a:solidFill>
                  <a:srgbClr val="FFFFFF"/>
                </a:solidFill>
                <a:latin typeface="Tahoma" charset="0"/>
              </a:rPr>
              <a:t>excessives</a:t>
            </a:r>
          </a:p>
        </p:txBody>
      </p:sp>
      <p:sp>
        <p:nvSpPr>
          <p:cNvPr id="63" name="Rectangle 13"/>
          <p:cNvSpPr>
            <a:spLocks noChangeArrowheads="1"/>
          </p:cNvSpPr>
          <p:nvPr/>
        </p:nvSpPr>
        <p:spPr bwMode="auto">
          <a:xfrm>
            <a:off x="9879408" y="8876444"/>
            <a:ext cx="1141757" cy="464313"/>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Connaissances</a:t>
            </a:r>
          </a:p>
          <a:p>
            <a:pPr algn="ctr"/>
            <a:r>
              <a:rPr lang="fr-CA" sz="800" b="1" dirty="0">
                <a:solidFill>
                  <a:srgbClr val="FFFFFF"/>
                </a:solidFill>
                <a:latin typeface="Tahoma" charset="0"/>
              </a:rPr>
              <a:t>lacunaires du </a:t>
            </a:r>
          </a:p>
          <a:p>
            <a:pPr algn="ctr"/>
            <a:r>
              <a:rPr lang="fr-CA" sz="800" b="1" dirty="0">
                <a:solidFill>
                  <a:srgbClr val="FFFFFF"/>
                </a:solidFill>
                <a:latin typeface="Tahoma" charset="0"/>
              </a:rPr>
              <a:t>développement</a:t>
            </a:r>
          </a:p>
        </p:txBody>
      </p:sp>
      <p:sp>
        <p:nvSpPr>
          <p:cNvPr id="64" name="Rectangle 13"/>
          <p:cNvSpPr>
            <a:spLocks noChangeArrowheads="1"/>
          </p:cNvSpPr>
          <p:nvPr/>
        </p:nvSpPr>
        <p:spPr bwMode="auto">
          <a:xfrm>
            <a:off x="11137180" y="7972655"/>
            <a:ext cx="1146291" cy="393767"/>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Conflits </a:t>
            </a:r>
          </a:p>
          <a:p>
            <a:pPr algn="ctr"/>
            <a:r>
              <a:rPr lang="fr-CA" sz="800" b="1" dirty="0">
                <a:solidFill>
                  <a:srgbClr val="FFFFFF"/>
                </a:solidFill>
                <a:latin typeface="Tahoma" charset="0"/>
              </a:rPr>
              <a:t>conjugaux</a:t>
            </a:r>
          </a:p>
        </p:txBody>
      </p:sp>
      <p:sp>
        <p:nvSpPr>
          <p:cNvPr id="65" name="Rectangle 13"/>
          <p:cNvSpPr>
            <a:spLocks noChangeArrowheads="1"/>
          </p:cNvSpPr>
          <p:nvPr/>
        </p:nvSpPr>
        <p:spPr bwMode="auto">
          <a:xfrm>
            <a:off x="11137180" y="8439319"/>
            <a:ext cx="1161751" cy="442319"/>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Instabilité</a:t>
            </a:r>
          </a:p>
          <a:p>
            <a:pPr algn="ctr"/>
            <a:r>
              <a:rPr lang="fr-CA" sz="800" b="1" dirty="0">
                <a:solidFill>
                  <a:srgbClr val="FFFFFF"/>
                </a:solidFill>
                <a:latin typeface="Tahoma" charset="0"/>
              </a:rPr>
              <a:t>conjugale</a:t>
            </a:r>
          </a:p>
        </p:txBody>
      </p:sp>
      <p:sp>
        <p:nvSpPr>
          <p:cNvPr id="66" name="Rectangle 13"/>
          <p:cNvSpPr>
            <a:spLocks noChangeArrowheads="1"/>
          </p:cNvSpPr>
          <p:nvPr/>
        </p:nvSpPr>
        <p:spPr bwMode="auto">
          <a:xfrm>
            <a:off x="11135326" y="5934896"/>
            <a:ext cx="1157670" cy="356864"/>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Cohésion </a:t>
            </a:r>
          </a:p>
          <a:p>
            <a:pPr algn="ctr"/>
            <a:r>
              <a:rPr lang="fr-CA" sz="800" b="1" dirty="0">
                <a:solidFill>
                  <a:srgbClr val="FFFFFF"/>
                </a:solidFill>
                <a:latin typeface="Tahoma" charset="0"/>
              </a:rPr>
              <a:t>lacunaire</a:t>
            </a:r>
          </a:p>
        </p:txBody>
      </p:sp>
      <p:sp>
        <p:nvSpPr>
          <p:cNvPr id="67" name="Rectangle 13"/>
          <p:cNvSpPr>
            <a:spLocks noChangeArrowheads="1"/>
          </p:cNvSpPr>
          <p:nvPr/>
        </p:nvSpPr>
        <p:spPr bwMode="auto">
          <a:xfrm>
            <a:off x="11135326" y="8957723"/>
            <a:ext cx="1163007" cy="485643"/>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Présence de </a:t>
            </a:r>
          </a:p>
          <a:p>
            <a:pPr algn="ctr"/>
            <a:r>
              <a:rPr lang="fr-CA" sz="800" b="1" dirty="0" smtClean="0">
                <a:solidFill>
                  <a:srgbClr val="FFFFFF"/>
                </a:solidFill>
                <a:latin typeface="Tahoma" charset="0"/>
              </a:rPr>
              <a:t>violence </a:t>
            </a:r>
          </a:p>
          <a:p>
            <a:pPr algn="ctr"/>
            <a:r>
              <a:rPr lang="fr-CA" sz="800" b="1" dirty="0" smtClean="0">
                <a:solidFill>
                  <a:srgbClr val="FFFFFF"/>
                </a:solidFill>
                <a:latin typeface="Tahoma" charset="0"/>
              </a:rPr>
              <a:t>familiale</a:t>
            </a:r>
            <a:endParaRPr lang="fr-CA" sz="800" b="1" dirty="0">
              <a:solidFill>
                <a:srgbClr val="FFFFFF"/>
              </a:solidFill>
              <a:latin typeface="Tahoma" charset="0"/>
            </a:endParaRPr>
          </a:p>
        </p:txBody>
      </p:sp>
      <p:sp>
        <p:nvSpPr>
          <p:cNvPr id="68" name="Rectangle 13"/>
          <p:cNvSpPr>
            <a:spLocks noChangeArrowheads="1"/>
          </p:cNvSpPr>
          <p:nvPr/>
        </p:nvSpPr>
        <p:spPr bwMode="auto">
          <a:xfrm>
            <a:off x="11119864" y="4975887"/>
            <a:ext cx="1137434" cy="331555"/>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Monoparentalité</a:t>
            </a:r>
          </a:p>
        </p:txBody>
      </p:sp>
      <p:sp>
        <p:nvSpPr>
          <p:cNvPr id="69" name="Rectangle 13"/>
          <p:cNvSpPr>
            <a:spLocks noChangeArrowheads="1"/>
          </p:cNvSpPr>
          <p:nvPr/>
        </p:nvSpPr>
        <p:spPr bwMode="auto">
          <a:xfrm>
            <a:off x="11137180" y="7399770"/>
            <a:ext cx="1146291" cy="489559"/>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Faible </a:t>
            </a:r>
          </a:p>
          <a:p>
            <a:pPr algn="ctr"/>
            <a:r>
              <a:rPr lang="fr-CA" sz="800" b="1" dirty="0">
                <a:solidFill>
                  <a:srgbClr val="FFFFFF"/>
                </a:solidFill>
                <a:latin typeface="Tahoma" charset="0"/>
              </a:rPr>
              <a:t>expression des</a:t>
            </a:r>
          </a:p>
          <a:p>
            <a:pPr algn="ctr"/>
            <a:r>
              <a:rPr lang="fr-CA" sz="800" b="1" dirty="0">
                <a:solidFill>
                  <a:srgbClr val="FFFFFF"/>
                </a:solidFill>
                <a:latin typeface="Tahoma" charset="0"/>
              </a:rPr>
              <a:t>a</a:t>
            </a:r>
            <a:r>
              <a:rPr lang="fr-CA" sz="800" b="1" dirty="0" smtClean="0">
                <a:solidFill>
                  <a:srgbClr val="FFFFFF"/>
                </a:solidFill>
                <a:latin typeface="Tahoma" charset="0"/>
              </a:rPr>
              <a:t>ffects positifs</a:t>
            </a:r>
            <a:endParaRPr lang="fr-CA" sz="800" b="1" dirty="0">
              <a:solidFill>
                <a:srgbClr val="FFFFFF"/>
              </a:solidFill>
              <a:latin typeface="Tahoma" charset="0"/>
            </a:endParaRPr>
          </a:p>
        </p:txBody>
      </p:sp>
      <p:sp>
        <p:nvSpPr>
          <p:cNvPr id="70" name="Rectangle 13"/>
          <p:cNvSpPr>
            <a:spLocks noChangeArrowheads="1"/>
          </p:cNvSpPr>
          <p:nvPr/>
        </p:nvSpPr>
        <p:spPr bwMode="auto">
          <a:xfrm>
            <a:off x="9878276" y="7966535"/>
            <a:ext cx="1151300" cy="339339"/>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Interactions</a:t>
            </a:r>
          </a:p>
          <a:p>
            <a:pPr algn="ctr"/>
            <a:r>
              <a:rPr lang="fr-CA" sz="800" b="1" dirty="0" smtClean="0">
                <a:solidFill>
                  <a:srgbClr val="FFFFFF"/>
                </a:solidFill>
                <a:latin typeface="Tahoma" charset="0"/>
              </a:rPr>
              <a:t>négatives</a:t>
            </a:r>
            <a:endParaRPr lang="fr-CA" sz="800" b="1" dirty="0">
              <a:solidFill>
                <a:srgbClr val="FFFFFF"/>
              </a:solidFill>
              <a:latin typeface="Tahoma" charset="0"/>
            </a:endParaRPr>
          </a:p>
        </p:txBody>
      </p:sp>
      <p:sp>
        <p:nvSpPr>
          <p:cNvPr id="71" name="Rectangle 13"/>
          <p:cNvSpPr>
            <a:spLocks noChangeArrowheads="1"/>
          </p:cNvSpPr>
          <p:nvPr/>
        </p:nvSpPr>
        <p:spPr bwMode="auto">
          <a:xfrm>
            <a:off x="11137180" y="6978377"/>
            <a:ext cx="1146291" cy="349980"/>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Faible </a:t>
            </a:r>
            <a:r>
              <a:rPr lang="fr-CA" sz="800" b="1" dirty="0" smtClean="0">
                <a:solidFill>
                  <a:srgbClr val="FFFFFF"/>
                </a:solidFill>
                <a:latin typeface="Tahoma" charset="0"/>
              </a:rPr>
              <a:t>empathie</a:t>
            </a:r>
            <a:endParaRPr lang="fr-CA" sz="800" b="1" dirty="0">
              <a:solidFill>
                <a:srgbClr val="FFFFFF"/>
              </a:solidFill>
              <a:latin typeface="Tahoma" charset="0"/>
            </a:endParaRPr>
          </a:p>
        </p:txBody>
      </p:sp>
      <p:sp>
        <p:nvSpPr>
          <p:cNvPr id="72" name="Rectangle 13"/>
          <p:cNvSpPr>
            <a:spLocks noChangeArrowheads="1"/>
          </p:cNvSpPr>
          <p:nvPr/>
        </p:nvSpPr>
        <p:spPr bwMode="auto">
          <a:xfrm>
            <a:off x="11137180" y="6350301"/>
            <a:ext cx="1146291" cy="560909"/>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Fonctionnement</a:t>
            </a:r>
          </a:p>
          <a:p>
            <a:pPr algn="ctr"/>
            <a:r>
              <a:rPr lang="fr-CA" sz="800" b="1" dirty="0">
                <a:solidFill>
                  <a:srgbClr val="FFFFFF"/>
                </a:solidFill>
                <a:latin typeface="Tahoma" charset="0"/>
              </a:rPr>
              <a:t>f</a:t>
            </a:r>
            <a:r>
              <a:rPr lang="fr-CA" sz="800" b="1" dirty="0" smtClean="0">
                <a:solidFill>
                  <a:srgbClr val="FFFFFF"/>
                </a:solidFill>
                <a:latin typeface="Tahoma" charset="0"/>
              </a:rPr>
              <a:t>amilial</a:t>
            </a:r>
          </a:p>
          <a:p>
            <a:pPr algn="ctr"/>
            <a:r>
              <a:rPr lang="fr-CA" sz="800" b="1" dirty="0" smtClean="0">
                <a:solidFill>
                  <a:srgbClr val="FFFFFF"/>
                </a:solidFill>
                <a:latin typeface="Tahoma" charset="0"/>
              </a:rPr>
              <a:t>chaotique</a:t>
            </a:r>
            <a:endParaRPr lang="fr-CA" sz="800" b="1" dirty="0">
              <a:solidFill>
                <a:srgbClr val="FFFFFF"/>
              </a:solidFill>
              <a:latin typeface="Tahoma" charset="0"/>
            </a:endParaRPr>
          </a:p>
        </p:txBody>
      </p:sp>
      <p:sp>
        <p:nvSpPr>
          <p:cNvPr id="73" name="Rectangle 13"/>
          <p:cNvSpPr>
            <a:spLocks noChangeArrowheads="1"/>
          </p:cNvSpPr>
          <p:nvPr/>
        </p:nvSpPr>
        <p:spPr bwMode="auto">
          <a:xfrm>
            <a:off x="11137179" y="2401068"/>
            <a:ext cx="1161153" cy="356864"/>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Stabilité familiale</a:t>
            </a:r>
            <a:endParaRPr lang="fr-CA" sz="800" b="1" dirty="0">
              <a:solidFill>
                <a:srgbClr val="FFFFFF"/>
              </a:solidFill>
              <a:latin typeface="Tahoma" charset="0"/>
            </a:endParaRPr>
          </a:p>
        </p:txBody>
      </p:sp>
      <p:sp>
        <p:nvSpPr>
          <p:cNvPr id="74" name="Rectangle 13"/>
          <p:cNvSpPr>
            <a:spLocks noChangeArrowheads="1"/>
          </p:cNvSpPr>
          <p:nvPr/>
        </p:nvSpPr>
        <p:spPr bwMode="auto">
          <a:xfrm>
            <a:off x="9888049" y="1949056"/>
            <a:ext cx="1119415" cy="598184"/>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Bonne </a:t>
            </a:r>
          </a:p>
          <a:p>
            <a:pPr algn="ctr"/>
            <a:r>
              <a:rPr lang="fr-CA" sz="800" b="1" dirty="0">
                <a:solidFill>
                  <a:srgbClr val="FFFFFF"/>
                </a:solidFill>
                <a:latin typeface="Tahoma" charset="0"/>
              </a:rPr>
              <a:t>c</a:t>
            </a:r>
            <a:r>
              <a:rPr lang="fr-CA" sz="800" b="1" dirty="0" smtClean="0">
                <a:solidFill>
                  <a:srgbClr val="FFFFFF"/>
                </a:solidFill>
                <a:latin typeface="Tahoma" charset="0"/>
              </a:rPr>
              <a:t>onnaissance des</a:t>
            </a:r>
          </a:p>
          <a:p>
            <a:pPr algn="ctr"/>
            <a:r>
              <a:rPr lang="fr-CA" sz="800" b="1" dirty="0">
                <a:solidFill>
                  <a:srgbClr val="FFFFFF"/>
                </a:solidFill>
                <a:latin typeface="Tahoma" charset="0"/>
              </a:rPr>
              <a:t>b</a:t>
            </a:r>
            <a:r>
              <a:rPr lang="fr-CA" sz="800" b="1" dirty="0" smtClean="0">
                <a:solidFill>
                  <a:srgbClr val="FFFFFF"/>
                </a:solidFill>
                <a:latin typeface="Tahoma" charset="0"/>
              </a:rPr>
              <a:t>esoins de </a:t>
            </a:r>
          </a:p>
          <a:p>
            <a:pPr algn="ctr"/>
            <a:r>
              <a:rPr lang="fr-CA" sz="800" b="1" dirty="0">
                <a:solidFill>
                  <a:srgbClr val="FFFFFF"/>
                </a:solidFill>
                <a:latin typeface="Tahoma" charset="0"/>
              </a:rPr>
              <a:t>l</a:t>
            </a:r>
            <a:r>
              <a:rPr lang="fr-CA" sz="800" b="1" dirty="0" smtClean="0">
                <a:solidFill>
                  <a:srgbClr val="FFFFFF"/>
                </a:solidFill>
                <a:latin typeface="Tahoma" charset="0"/>
              </a:rPr>
              <a:t>’enfant</a:t>
            </a:r>
            <a:endParaRPr lang="fr-CA" sz="800" b="1" dirty="0">
              <a:solidFill>
                <a:srgbClr val="FFFFFF"/>
              </a:solidFill>
              <a:latin typeface="Tahoma" charset="0"/>
            </a:endParaRPr>
          </a:p>
        </p:txBody>
      </p:sp>
      <p:sp>
        <p:nvSpPr>
          <p:cNvPr id="75" name="Rectangle 13"/>
          <p:cNvSpPr>
            <a:spLocks noChangeArrowheads="1"/>
          </p:cNvSpPr>
          <p:nvPr/>
        </p:nvSpPr>
        <p:spPr bwMode="auto">
          <a:xfrm>
            <a:off x="11137179" y="1752248"/>
            <a:ext cx="1163607" cy="594789"/>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Bonne entente</a:t>
            </a:r>
          </a:p>
          <a:p>
            <a:pPr algn="ctr"/>
            <a:r>
              <a:rPr lang="fr-CA" sz="800" b="1" dirty="0">
                <a:solidFill>
                  <a:srgbClr val="FFFFFF"/>
                </a:solidFill>
                <a:latin typeface="Tahoma" charset="0"/>
              </a:rPr>
              <a:t>c</a:t>
            </a:r>
            <a:r>
              <a:rPr lang="fr-CA" sz="800" b="1" dirty="0" smtClean="0">
                <a:solidFill>
                  <a:srgbClr val="FFFFFF"/>
                </a:solidFill>
                <a:latin typeface="Tahoma" charset="0"/>
              </a:rPr>
              <a:t>onjugale et</a:t>
            </a:r>
          </a:p>
          <a:p>
            <a:pPr algn="ctr"/>
            <a:r>
              <a:rPr lang="fr-CA" sz="800" b="1" dirty="0" smtClean="0">
                <a:solidFill>
                  <a:srgbClr val="FFFFFF"/>
                </a:solidFill>
                <a:latin typeface="Tahoma" charset="0"/>
              </a:rPr>
              <a:t>familiale</a:t>
            </a:r>
            <a:endParaRPr lang="fr-CA" sz="800" b="1" dirty="0">
              <a:solidFill>
                <a:srgbClr val="FFFFFF"/>
              </a:solidFill>
              <a:latin typeface="Tahoma" charset="0"/>
            </a:endParaRPr>
          </a:p>
        </p:txBody>
      </p:sp>
      <p:sp>
        <p:nvSpPr>
          <p:cNvPr id="76" name="Rectangle 75"/>
          <p:cNvSpPr/>
          <p:nvPr/>
        </p:nvSpPr>
        <p:spPr>
          <a:xfrm>
            <a:off x="9877483" y="4332526"/>
            <a:ext cx="1116280" cy="560281"/>
          </a:xfrm>
          <a:prstGeom prst="rect">
            <a:avLst/>
          </a:prstGeom>
          <a:solidFill>
            <a:srgbClr val="FFFF00"/>
          </a:solidFill>
          <a:ln w="28575" cmpd="sng">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Concernant les pratiques parentales</a:t>
            </a:r>
            <a:endPar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77" name="Rectangle 13"/>
          <p:cNvSpPr>
            <a:spLocks noChangeArrowheads="1"/>
          </p:cNvSpPr>
          <p:nvPr/>
        </p:nvSpPr>
        <p:spPr bwMode="auto">
          <a:xfrm>
            <a:off x="9864803" y="4959875"/>
            <a:ext cx="1142661" cy="475055"/>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Parents font passer</a:t>
            </a:r>
          </a:p>
          <a:p>
            <a:pPr algn="ctr"/>
            <a:r>
              <a:rPr lang="fr-CA" sz="800" b="1" dirty="0">
                <a:solidFill>
                  <a:srgbClr val="FFFFFF"/>
                </a:solidFill>
                <a:latin typeface="Tahoma" charset="0"/>
              </a:rPr>
              <a:t>l</a:t>
            </a:r>
            <a:r>
              <a:rPr lang="fr-CA" sz="800" b="1" dirty="0" smtClean="0">
                <a:solidFill>
                  <a:srgbClr val="FFFFFF"/>
                </a:solidFill>
                <a:latin typeface="Tahoma" charset="0"/>
              </a:rPr>
              <a:t>eurs besoins </a:t>
            </a:r>
          </a:p>
          <a:p>
            <a:pPr algn="ctr"/>
            <a:r>
              <a:rPr lang="fr-CA" sz="800" b="1" dirty="0">
                <a:solidFill>
                  <a:srgbClr val="FFFFFF"/>
                </a:solidFill>
                <a:latin typeface="Tahoma" charset="0"/>
              </a:rPr>
              <a:t>e</a:t>
            </a:r>
            <a:r>
              <a:rPr lang="fr-CA" sz="800" b="1" dirty="0" smtClean="0">
                <a:solidFill>
                  <a:srgbClr val="FFFFFF"/>
                </a:solidFill>
                <a:latin typeface="Tahoma" charset="0"/>
              </a:rPr>
              <a:t>n premier</a:t>
            </a:r>
            <a:endParaRPr lang="fr-CA" sz="800" b="1" dirty="0">
              <a:solidFill>
                <a:srgbClr val="FFFFFF"/>
              </a:solidFill>
              <a:latin typeface="Tahoma" charset="0"/>
            </a:endParaRPr>
          </a:p>
        </p:txBody>
      </p:sp>
      <p:sp>
        <p:nvSpPr>
          <p:cNvPr id="78" name="Rectangle 13"/>
          <p:cNvSpPr>
            <a:spLocks noChangeArrowheads="1"/>
          </p:cNvSpPr>
          <p:nvPr/>
        </p:nvSpPr>
        <p:spPr bwMode="auto">
          <a:xfrm>
            <a:off x="9864803" y="6110570"/>
            <a:ext cx="1142661" cy="516391"/>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Mauvaises </a:t>
            </a:r>
          </a:p>
          <a:p>
            <a:pPr algn="ctr"/>
            <a:r>
              <a:rPr lang="fr-CA" sz="800" b="1" dirty="0">
                <a:solidFill>
                  <a:srgbClr val="FFFFFF"/>
                </a:solidFill>
                <a:latin typeface="Tahoma" charset="0"/>
              </a:rPr>
              <a:t>i</a:t>
            </a:r>
            <a:r>
              <a:rPr lang="fr-CA" sz="800" b="1" dirty="0" smtClean="0">
                <a:solidFill>
                  <a:srgbClr val="FFFFFF"/>
                </a:solidFill>
                <a:latin typeface="Tahoma" charset="0"/>
              </a:rPr>
              <a:t>nterprétations des</a:t>
            </a:r>
          </a:p>
          <a:p>
            <a:pPr algn="ctr"/>
            <a:r>
              <a:rPr lang="fr-CA" sz="800" b="1" dirty="0">
                <a:solidFill>
                  <a:srgbClr val="FFFFFF"/>
                </a:solidFill>
                <a:latin typeface="Tahoma" charset="0"/>
              </a:rPr>
              <a:t>s</a:t>
            </a:r>
            <a:r>
              <a:rPr lang="fr-CA" sz="800" b="1" dirty="0" smtClean="0">
                <a:solidFill>
                  <a:srgbClr val="FFFFFF"/>
                </a:solidFill>
                <a:latin typeface="Tahoma" charset="0"/>
              </a:rPr>
              <a:t>ignaux de l’enfant</a:t>
            </a:r>
            <a:endParaRPr lang="fr-CA" sz="800" b="1" dirty="0">
              <a:solidFill>
                <a:srgbClr val="FFFFFF"/>
              </a:solidFill>
              <a:latin typeface="Tahoma" charset="0"/>
            </a:endParaRPr>
          </a:p>
        </p:txBody>
      </p:sp>
      <p:sp>
        <p:nvSpPr>
          <p:cNvPr id="79" name="Rectangle 13"/>
          <p:cNvSpPr>
            <a:spLocks noChangeArrowheads="1"/>
          </p:cNvSpPr>
          <p:nvPr/>
        </p:nvSpPr>
        <p:spPr bwMode="auto">
          <a:xfrm>
            <a:off x="9878504" y="8360962"/>
            <a:ext cx="1142661" cy="481667"/>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Peu de disponibilité</a:t>
            </a:r>
          </a:p>
          <a:p>
            <a:pPr algn="ctr"/>
            <a:r>
              <a:rPr lang="fr-CA" sz="800" b="1" dirty="0">
                <a:solidFill>
                  <a:srgbClr val="FFFFFF"/>
                </a:solidFill>
                <a:latin typeface="Tahoma" charset="0"/>
              </a:rPr>
              <a:t>a</a:t>
            </a:r>
            <a:r>
              <a:rPr lang="fr-CA" sz="800" b="1" dirty="0" smtClean="0">
                <a:solidFill>
                  <a:srgbClr val="FFFFFF"/>
                </a:solidFill>
                <a:latin typeface="Tahoma" charset="0"/>
              </a:rPr>
              <a:t>ux signaux de</a:t>
            </a:r>
          </a:p>
          <a:p>
            <a:pPr algn="ctr"/>
            <a:r>
              <a:rPr lang="fr-CA" sz="800" b="1" dirty="0" smtClean="0">
                <a:solidFill>
                  <a:srgbClr val="FFFFFF"/>
                </a:solidFill>
                <a:latin typeface="Tahoma" charset="0"/>
              </a:rPr>
              <a:t> l’enfant</a:t>
            </a:r>
            <a:endParaRPr lang="fr-CA" sz="800" b="1" dirty="0">
              <a:solidFill>
                <a:srgbClr val="FFFFFF"/>
              </a:solidFill>
              <a:latin typeface="Tahoma" charset="0"/>
            </a:endParaRPr>
          </a:p>
        </p:txBody>
      </p:sp>
      <p:sp>
        <p:nvSpPr>
          <p:cNvPr id="80" name="Rectangle 13"/>
          <p:cNvSpPr>
            <a:spLocks noChangeArrowheads="1"/>
          </p:cNvSpPr>
          <p:nvPr/>
        </p:nvSpPr>
        <p:spPr bwMode="auto">
          <a:xfrm>
            <a:off x="11137180" y="5394654"/>
            <a:ext cx="1139168" cy="474952"/>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Nombreux </a:t>
            </a:r>
          </a:p>
          <a:p>
            <a:pPr algn="ctr"/>
            <a:r>
              <a:rPr lang="fr-CA" sz="800" b="1" dirty="0" smtClean="0">
                <a:solidFill>
                  <a:srgbClr val="FFFFFF"/>
                </a:solidFill>
                <a:latin typeface="Tahoma" charset="0"/>
              </a:rPr>
              <a:t>enfants</a:t>
            </a:r>
            <a:endParaRPr lang="fr-CA" sz="800" b="1" dirty="0">
              <a:solidFill>
                <a:srgbClr val="FFFFFF"/>
              </a:solidFill>
              <a:latin typeface="Tahoma" charset="0"/>
            </a:endParaRPr>
          </a:p>
        </p:txBody>
      </p:sp>
      <p:sp>
        <p:nvSpPr>
          <p:cNvPr id="81" name="Rectangle 80"/>
          <p:cNvSpPr/>
          <p:nvPr/>
        </p:nvSpPr>
        <p:spPr>
          <a:xfrm>
            <a:off x="12501258" y="108257"/>
            <a:ext cx="1452055" cy="421699"/>
          </a:xfrm>
          <a:prstGeom prst="rect">
            <a:avLst/>
          </a:prstGeom>
          <a:solidFill>
            <a:srgbClr val="0070C0"/>
          </a:solidFill>
          <a:ln>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a:latin typeface="Tahoma" panose="020B0604030504040204" pitchFamily="34" charset="0"/>
                <a:ea typeface="Tahoma" panose="020B0604030504040204" pitchFamily="34" charset="0"/>
                <a:cs typeface="Tahoma" panose="020B0604030504040204" pitchFamily="34" charset="0"/>
              </a:rPr>
              <a:t>Ressources </a:t>
            </a:r>
            <a:r>
              <a:rPr lang="fr-FR" sz="800" b="1" dirty="0" smtClean="0">
                <a:latin typeface="Tahoma" panose="020B0604030504040204" pitchFamily="34" charset="0"/>
                <a:ea typeface="Tahoma" panose="020B0604030504040204" pitchFamily="34" charset="0"/>
                <a:cs typeface="Tahoma" panose="020B0604030504040204" pitchFamily="34" charset="0"/>
              </a:rPr>
              <a:t>sociales et</a:t>
            </a:r>
          </a:p>
          <a:p>
            <a:pPr algn="ctr"/>
            <a:r>
              <a:rPr lang="fr-FR" sz="800" b="1" dirty="0" smtClean="0">
                <a:latin typeface="Tahoma" panose="020B0604030504040204" pitchFamily="34" charset="0"/>
                <a:ea typeface="Tahoma" panose="020B0604030504040204" pitchFamily="34" charset="0"/>
                <a:cs typeface="Tahoma" panose="020B0604030504040204" pitchFamily="34" charset="0"/>
              </a:rPr>
              <a:t>économiques</a:t>
            </a:r>
            <a:endParaRPr lang="fr-FR" sz="800" b="1" dirty="0">
              <a:latin typeface="Tahoma" panose="020B0604030504040204" pitchFamily="34" charset="0"/>
              <a:ea typeface="Tahoma" panose="020B0604030504040204" pitchFamily="34" charset="0"/>
              <a:cs typeface="Tahoma" panose="020B0604030504040204" pitchFamily="34" charset="0"/>
            </a:endParaRPr>
          </a:p>
        </p:txBody>
      </p:sp>
      <p:sp>
        <p:nvSpPr>
          <p:cNvPr id="82" name="Rectangle 81"/>
          <p:cNvSpPr/>
          <p:nvPr/>
        </p:nvSpPr>
        <p:spPr>
          <a:xfrm>
            <a:off x="12593145" y="4368209"/>
            <a:ext cx="1189893" cy="463766"/>
          </a:xfrm>
          <a:prstGeom prst="rect">
            <a:avLst/>
          </a:prstGeom>
          <a:solidFill>
            <a:srgbClr val="FFFF00"/>
          </a:solidFill>
          <a:ln w="28575" cmpd="sng">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rPr>
              <a:t>Concernant les ressources du milieu</a:t>
            </a:r>
          </a:p>
        </p:txBody>
      </p:sp>
      <p:sp>
        <p:nvSpPr>
          <p:cNvPr id="83" name="Rectangle 36"/>
          <p:cNvSpPr>
            <a:spLocks noChangeArrowheads="1"/>
          </p:cNvSpPr>
          <p:nvPr/>
        </p:nvSpPr>
        <p:spPr bwMode="auto">
          <a:xfrm>
            <a:off x="12593145" y="3838140"/>
            <a:ext cx="1189886" cy="440568"/>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Ressources </a:t>
            </a:r>
          </a:p>
          <a:p>
            <a:pPr algn="ctr"/>
            <a:r>
              <a:rPr lang="fr-CA" sz="800" b="1" dirty="0">
                <a:solidFill>
                  <a:srgbClr val="FFFFFF"/>
                </a:solidFill>
                <a:latin typeface="Tahoma" charset="0"/>
              </a:rPr>
              <a:t>é</a:t>
            </a:r>
            <a:r>
              <a:rPr lang="fr-CA" sz="800" b="1" dirty="0" smtClean="0">
                <a:solidFill>
                  <a:srgbClr val="FFFFFF"/>
                </a:solidFill>
                <a:latin typeface="Tahoma" charset="0"/>
              </a:rPr>
              <a:t>conomiques</a:t>
            </a:r>
          </a:p>
          <a:p>
            <a:pPr algn="ctr"/>
            <a:r>
              <a:rPr lang="fr-CA" sz="800" b="1" dirty="0" smtClean="0">
                <a:solidFill>
                  <a:srgbClr val="FFFFFF"/>
                </a:solidFill>
                <a:latin typeface="Tahoma" charset="0"/>
              </a:rPr>
              <a:t>suffisantes</a:t>
            </a:r>
            <a:endParaRPr lang="fr-CA" sz="800" b="1" dirty="0">
              <a:solidFill>
                <a:srgbClr val="FFFFFF"/>
              </a:solidFill>
              <a:latin typeface="Tahoma" charset="0"/>
            </a:endParaRPr>
          </a:p>
        </p:txBody>
      </p:sp>
      <p:sp>
        <p:nvSpPr>
          <p:cNvPr id="84" name="Rectangle 36"/>
          <p:cNvSpPr>
            <a:spLocks noChangeArrowheads="1"/>
          </p:cNvSpPr>
          <p:nvPr/>
        </p:nvSpPr>
        <p:spPr bwMode="auto">
          <a:xfrm>
            <a:off x="12593140" y="3220890"/>
            <a:ext cx="1189897" cy="533814"/>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Relations </a:t>
            </a:r>
            <a:r>
              <a:rPr lang="fr-CA" sz="800" b="1" dirty="0" smtClean="0">
                <a:solidFill>
                  <a:srgbClr val="FFFFFF"/>
                </a:solidFill>
                <a:latin typeface="Tahoma" charset="0"/>
              </a:rPr>
              <a:t>positives </a:t>
            </a:r>
          </a:p>
          <a:p>
            <a:pPr algn="ctr"/>
            <a:r>
              <a:rPr lang="fr-CA" sz="800" b="1" dirty="0">
                <a:solidFill>
                  <a:srgbClr val="FFFFFF"/>
                </a:solidFill>
                <a:latin typeface="Tahoma" charset="0"/>
              </a:rPr>
              <a:t>a</a:t>
            </a:r>
            <a:r>
              <a:rPr lang="fr-CA" sz="800" b="1" dirty="0" smtClean="0">
                <a:solidFill>
                  <a:srgbClr val="FFFFFF"/>
                </a:solidFill>
                <a:latin typeface="Tahoma" charset="0"/>
              </a:rPr>
              <a:t>vec familles </a:t>
            </a:r>
          </a:p>
          <a:p>
            <a:pPr algn="ctr"/>
            <a:r>
              <a:rPr lang="fr-CA" sz="800" b="1" dirty="0" smtClean="0">
                <a:solidFill>
                  <a:srgbClr val="FFFFFF"/>
                </a:solidFill>
                <a:latin typeface="Tahoma" charset="0"/>
              </a:rPr>
              <a:t>d’origine</a:t>
            </a:r>
            <a:endParaRPr lang="fr-CA" sz="800" b="1" dirty="0">
              <a:solidFill>
                <a:srgbClr val="FFFFFF"/>
              </a:solidFill>
              <a:latin typeface="Tahoma" charset="0"/>
            </a:endParaRPr>
          </a:p>
        </p:txBody>
      </p:sp>
      <p:sp>
        <p:nvSpPr>
          <p:cNvPr id="85" name="Rectangle 36"/>
          <p:cNvSpPr>
            <a:spLocks noChangeArrowheads="1"/>
          </p:cNvSpPr>
          <p:nvPr/>
        </p:nvSpPr>
        <p:spPr bwMode="auto">
          <a:xfrm>
            <a:off x="12593141" y="2722939"/>
            <a:ext cx="1213288" cy="437102"/>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Conditions de </a:t>
            </a:r>
          </a:p>
          <a:p>
            <a:pPr algn="ctr"/>
            <a:r>
              <a:rPr lang="fr-CA" sz="800" b="1" dirty="0">
                <a:solidFill>
                  <a:srgbClr val="FFFFFF"/>
                </a:solidFill>
                <a:latin typeface="Tahoma" charset="0"/>
              </a:rPr>
              <a:t>l</a:t>
            </a:r>
            <a:r>
              <a:rPr lang="fr-CA" sz="800" b="1" dirty="0" smtClean="0">
                <a:solidFill>
                  <a:srgbClr val="FFFFFF"/>
                </a:solidFill>
                <a:latin typeface="Tahoma" charset="0"/>
              </a:rPr>
              <a:t>ogements</a:t>
            </a:r>
          </a:p>
          <a:p>
            <a:pPr algn="ctr"/>
            <a:r>
              <a:rPr lang="fr-CA" sz="800" b="1" dirty="0" smtClean="0">
                <a:solidFill>
                  <a:srgbClr val="FFFFFF"/>
                </a:solidFill>
                <a:latin typeface="Tahoma" charset="0"/>
              </a:rPr>
              <a:t>favorables</a:t>
            </a:r>
            <a:endParaRPr lang="fr-CA" sz="800" b="1" dirty="0">
              <a:solidFill>
                <a:srgbClr val="FFFFFF"/>
              </a:solidFill>
              <a:latin typeface="Tahoma" charset="0"/>
            </a:endParaRPr>
          </a:p>
        </p:txBody>
      </p:sp>
      <p:sp>
        <p:nvSpPr>
          <p:cNvPr id="86" name="Rectangle 85"/>
          <p:cNvSpPr/>
          <p:nvPr/>
        </p:nvSpPr>
        <p:spPr>
          <a:xfrm>
            <a:off x="12506247" y="622301"/>
            <a:ext cx="1447066" cy="9310839"/>
          </a:xfrm>
          <a:prstGeom prst="rect">
            <a:avLst/>
          </a:prstGeom>
          <a:noFill/>
          <a:ln w="28575" cmpd="sng">
            <a:solidFill>
              <a:srgbClr val="0070C0"/>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endParaRPr lang="fr-FR" sz="800"/>
          </a:p>
        </p:txBody>
      </p:sp>
      <p:sp>
        <p:nvSpPr>
          <p:cNvPr id="87" name="Rectangle 33"/>
          <p:cNvSpPr>
            <a:spLocks noChangeArrowheads="1"/>
          </p:cNvSpPr>
          <p:nvPr/>
        </p:nvSpPr>
        <p:spPr bwMode="auto">
          <a:xfrm>
            <a:off x="12593145" y="4911307"/>
            <a:ext cx="1213283" cy="344013"/>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Pauvreté</a:t>
            </a:r>
          </a:p>
        </p:txBody>
      </p:sp>
      <p:sp>
        <p:nvSpPr>
          <p:cNvPr id="88" name="Rectangle 33"/>
          <p:cNvSpPr>
            <a:spLocks noChangeArrowheads="1"/>
          </p:cNvSpPr>
          <p:nvPr/>
        </p:nvSpPr>
        <p:spPr bwMode="auto">
          <a:xfrm>
            <a:off x="12593146" y="7056136"/>
            <a:ext cx="1213283" cy="380408"/>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Isolement</a:t>
            </a:r>
          </a:p>
          <a:p>
            <a:pPr algn="ctr"/>
            <a:r>
              <a:rPr lang="fr-CA" sz="800" b="1" dirty="0">
                <a:solidFill>
                  <a:schemeClr val="bg1"/>
                </a:solidFill>
                <a:latin typeface="Tahoma" charset="0"/>
              </a:rPr>
              <a:t>social</a:t>
            </a:r>
          </a:p>
        </p:txBody>
      </p:sp>
      <p:sp>
        <p:nvSpPr>
          <p:cNvPr id="89" name="Rectangle 33"/>
          <p:cNvSpPr>
            <a:spLocks noChangeArrowheads="1"/>
          </p:cNvSpPr>
          <p:nvPr/>
        </p:nvSpPr>
        <p:spPr bwMode="auto">
          <a:xfrm>
            <a:off x="12593138" y="8509854"/>
            <a:ext cx="1213283" cy="431132"/>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Faible soutien</a:t>
            </a:r>
          </a:p>
          <a:p>
            <a:pPr algn="ctr"/>
            <a:r>
              <a:rPr lang="fr-CA" sz="800" b="1" dirty="0">
                <a:solidFill>
                  <a:schemeClr val="bg1"/>
                </a:solidFill>
                <a:latin typeface="Tahoma" charset="0"/>
              </a:rPr>
              <a:t>de la </a:t>
            </a:r>
          </a:p>
          <a:p>
            <a:pPr algn="ctr"/>
            <a:r>
              <a:rPr lang="fr-CA" sz="800" b="1" dirty="0">
                <a:solidFill>
                  <a:schemeClr val="bg1"/>
                </a:solidFill>
                <a:latin typeface="Tahoma" charset="0"/>
              </a:rPr>
              <a:t>communauté</a:t>
            </a:r>
          </a:p>
        </p:txBody>
      </p:sp>
      <p:sp>
        <p:nvSpPr>
          <p:cNvPr id="90" name="Rectangle 33"/>
          <p:cNvSpPr>
            <a:spLocks noChangeArrowheads="1"/>
          </p:cNvSpPr>
          <p:nvPr/>
        </p:nvSpPr>
        <p:spPr bwMode="auto">
          <a:xfrm>
            <a:off x="12593146" y="8989950"/>
            <a:ext cx="1213283" cy="557133"/>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Faible accès</a:t>
            </a:r>
          </a:p>
          <a:p>
            <a:pPr algn="ctr"/>
            <a:r>
              <a:rPr lang="fr-CA" sz="800" b="1" dirty="0">
                <a:solidFill>
                  <a:schemeClr val="bg1"/>
                </a:solidFill>
                <a:latin typeface="Tahoma" charset="0"/>
              </a:rPr>
              <a:t>aux soins de</a:t>
            </a:r>
          </a:p>
          <a:p>
            <a:pPr algn="ctr"/>
            <a:r>
              <a:rPr lang="fr-CA" sz="800" b="1" dirty="0">
                <a:solidFill>
                  <a:schemeClr val="bg1"/>
                </a:solidFill>
                <a:latin typeface="Tahoma" charset="0"/>
              </a:rPr>
              <a:t>santé et services</a:t>
            </a:r>
          </a:p>
          <a:p>
            <a:pPr algn="ctr"/>
            <a:r>
              <a:rPr lang="fr-CA" sz="800" b="1" dirty="0">
                <a:solidFill>
                  <a:schemeClr val="bg1"/>
                </a:solidFill>
                <a:latin typeface="Tahoma" charset="0"/>
              </a:rPr>
              <a:t>sociaux</a:t>
            </a:r>
          </a:p>
        </p:txBody>
      </p:sp>
      <p:sp>
        <p:nvSpPr>
          <p:cNvPr id="91" name="Rectangle 36"/>
          <p:cNvSpPr>
            <a:spLocks noChangeArrowheads="1"/>
          </p:cNvSpPr>
          <p:nvPr/>
        </p:nvSpPr>
        <p:spPr bwMode="auto">
          <a:xfrm>
            <a:off x="12593138" y="7959486"/>
            <a:ext cx="1213283" cy="492721"/>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Faible relation</a:t>
            </a:r>
          </a:p>
          <a:p>
            <a:pPr algn="ctr"/>
            <a:r>
              <a:rPr lang="fr-CA" sz="800" b="1" dirty="0">
                <a:solidFill>
                  <a:srgbClr val="FFFFFF"/>
                </a:solidFill>
                <a:latin typeface="Tahoma" charset="0"/>
              </a:rPr>
              <a:t>avec la famille </a:t>
            </a:r>
          </a:p>
          <a:p>
            <a:pPr algn="ctr"/>
            <a:r>
              <a:rPr lang="fr-CA" sz="800" b="1" dirty="0">
                <a:solidFill>
                  <a:srgbClr val="FFFFFF"/>
                </a:solidFill>
                <a:latin typeface="Tahoma" charset="0"/>
              </a:rPr>
              <a:t>d’origine </a:t>
            </a:r>
          </a:p>
        </p:txBody>
      </p:sp>
      <p:sp>
        <p:nvSpPr>
          <p:cNvPr id="92" name="Rectangle 33"/>
          <p:cNvSpPr>
            <a:spLocks noChangeArrowheads="1"/>
          </p:cNvSpPr>
          <p:nvPr/>
        </p:nvSpPr>
        <p:spPr bwMode="auto">
          <a:xfrm>
            <a:off x="12593146" y="6610603"/>
            <a:ext cx="1213283" cy="390733"/>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Sous-</a:t>
            </a:r>
            <a:r>
              <a:rPr lang="fr-CA" sz="800" b="1" dirty="0" smtClean="0">
                <a:solidFill>
                  <a:schemeClr val="bg1"/>
                </a:solidFill>
                <a:latin typeface="Tahoma" charset="0"/>
              </a:rPr>
              <a:t>emploi</a:t>
            </a:r>
          </a:p>
          <a:p>
            <a:pPr algn="ctr"/>
            <a:r>
              <a:rPr lang="fr-CA" sz="800" b="1" dirty="0">
                <a:solidFill>
                  <a:schemeClr val="bg1"/>
                </a:solidFill>
                <a:latin typeface="Tahoma" charset="0"/>
              </a:rPr>
              <a:t>o</a:t>
            </a:r>
            <a:r>
              <a:rPr lang="fr-CA" sz="800" b="1" dirty="0" smtClean="0">
                <a:solidFill>
                  <a:schemeClr val="bg1"/>
                </a:solidFill>
                <a:latin typeface="Tahoma" charset="0"/>
              </a:rPr>
              <a:t>u non-emploi</a:t>
            </a:r>
            <a:endParaRPr lang="fr-CA" sz="800" b="1" dirty="0">
              <a:solidFill>
                <a:schemeClr val="bg1"/>
              </a:solidFill>
              <a:latin typeface="Tahoma" charset="0"/>
            </a:endParaRPr>
          </a:p>
        </p:txBody>
      </p:sp>
      <p:sp>
        <p:nvSpPr>
          <p:cNvPr id="93" name="Rectangle 13"/>
          <p:cNvSpPr>
            <a:spLocks noChangeArrowheads="1"/>
          </p:cNvSpPr>
          <p:nvPr/>
        </p:nvSpPr>
        <p:spPr bwMode="auto">
          <a:xfrm>
            <a:off x="12593145" y="5680282"/>
            <a:ext cx="1213283" cy="347108"/>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rgbClr val="FFFFFF"/>
                </a:solidFill>
                <a:latin typeface="Tahoma" charset="0"/>
              </a:rPr>
              <a:t>Faible scolarité</a:t>
            </a:r>
          </a:p>
        </p:txBody>
      </p:sp>
      <p:sp>
        <p:nvSpPr>
          <p:cNvPr id="94" name="Rectangle 33"/>
          <p:cNvSpPr>
            <a:spLocks noChangeArrowheads="1"/>
          </p:cNvSpPr>
          <p:nvPr/>
        </p:nvSpPr>
        <p:spPr bwMode="auto">
          <a:xfrm>
            <a:off x="12593146" y="9591715"/>
            <a:ext cx="1213283" cy="265727"/>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chemeClr val="bg1"/>
                </a:solidFill>
                <a:latin typeface="Tahoma" charset="0"/>
              </a:rPr>
              <a:t>Quartier défavorisé</a:t>
            </a:r>
            <a:endParaRPr lang="fr-CA" sz="800" b="1" dirty="0">
              <a:solidFill>
                <a:schemeClr val="bg1"/>
              </a:solidFill>
              <a:latin typeface="Tahoma" charset="0"/>
            </a:endParaRPr>
          </a:p>
        </p:txBody>
      </p:sp>
      <p:sp>
        <p:nvSpPr>
          <p:cNvPr id="95" name="Rectangle 33"/>
          <p:cNvSpPr>
            <a:spLocks noChangeArrowheads="1"/>
          </p:cNvSpPr>
          <p:nvPr/>
        </p:nvSpPr>
        <p:spPr bwMode="auto">
          <a:xfrm>
            <a:off x="12593146" y="7491942"/>
            <a:ext cx="1213283" cy="408947"/>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Faible soutien </a:t>
            </a:r>
          </a:p>
          <a:p>
            <a:pPr algn="ctr"/>
            <a:r>
              <a:rPr lang="fr-CA" sz="800" b="1" dirty="0">
                <a:solidFill>
                  <a:schemeClr val="bg1"/>
                </a:solidFill>
                <a:latin typeface="Tahoma" charset="0"/>
              </a:rPr>
              <a:t>social</a:t>
            </a:r>
          </a:p>
        </p:txBody>
      </p:sp>
      <p:sp>
        <p:nvSpPr>
          <p:cNvPr id="96" name="Rectangle 33"/>
          <p:cNvSpPr>
            <a:spLocks noChangeArrowheads="1"/>
          </p:cNvSpPr>
          <p:nvPr/>
        </p:nvSpPr>
        <p:spPr bwMode="auto">
          <a:xfrm>
            <a:off x="12593145" y="6089648"/>
            <a:ext cx="1213284" cy="480013"/>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chemeClr val="bg1"/>
                </a:solidFill>
                <a:latin typeface="Tahoma" charset="0"/>
              </a:rPr>
              <a:t>Conditions de </a:t>
            </a:r>
          </a:p>
          <a:p>
            <a:pPr algn="ctr"/>
            <a:r>
              <a:rPr lang="fr-CA" sz="800" b="1" dirty="0">
                <a:solidFill>
                  <a:schemeClr val="bg1"/>
                </a:solidFill>
                <a:latin typeface="Tahoma" charset="0"/>
              </a:rPr>
              <a:t>l</a:t>
            </a:r>
            <a:r>
              <a:rPr lang="fr-CA" sz="800" b="1" dirty="0" smtClean="0">
                <a:solidFill>
                  <a:schemeClr val="bg1"/>
                </a:solidFill>
                <a:latin typeface="Tahoma" charset="0"/>
              </a:rPr>
              <a:t>ogement</a:t>
            </a:r>
          </a:p>
          <a:p>
            <a:pPr algn="ctr"/>
            <a:r>
              <a:rPr lang="fr-CA" sz="800" b="1" dirty="0" smtClean="0">
                <a:solidFill>
                  <a:schemeClr val="bg1"/>
                </a:solidFill>
                <a:latin typeface="Tahoma" charset="0"/>
              </a:rPr>
              <a:t>défavorables</a:t>
            </a:r>
            <a:endParaRPr lang="fr-CA" sz="800" b="1" dirty="0">
              <a:solidFill>
                <a:schemeClr val="bg1"/>
              </a:solidFill>
              <a:latin typeface="Tahoma" charset="0"/>
            </a:endParaRPr>
          </a:p>
        </p:txBody>
      </p:sp>
      <p:sp>
        <p:nvSpPr>
          <p:cNvPr id="97" name="Rectangle 36"/>
          <p:cNvSpPr>
            <a:spLocks noChangeArrowheads="1"/>
          </p:cNvSpPr>
          <p:nvPr/>
        </p:nvSpPr>
        <p:spPr bwMode="auto">
          <a:xfrm>
            <a:off x="12593138" y="2261796"/>
            <a:ext cx="1189893" cy="404410"/>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Accès aux services</a:t>
            </a:r>
            <a:endParaRPr lang="fr-CA" sz="800" b="1" dirty="0">
              <a:solidFill>
                <a:srgbClr val="FFFFFF"/>
              </a:solidFill>
              <a:latin typeface="Tahoma" charset="0"/>
            </a:endParaRPr>
          </a:p>
        </p:txBody>
      </p:sp>
      <p:sp>
        <p:nvSpPr>
          <p:cNvPr id="98" name="Rectangle 36"/>
          <p:cNvSpPr>
            <a:spLocks noChangeArrowheads="1"/>
          </p:cNvSpPr>
          <p:nvPr/>
        </p:nvSpPr>
        <p:spPr bwMode="auto">
          <a:xfrm>
            <a:off x="12593138" y="1765018"/>
            <a:ext cx="1189893" cy="436995"/>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Insertion dans la</a:t>
            </a:r>
          </a:p>
          <a:p>
            <a:pPr algn="ctr"/>
            <a:r>
              <a:rPr lang="fr-CA" sz="800" b="1" dirty="0" smtClean="0">
                <a:solidFill>
                  <a:srgbClr val="FFFFFF"/>
                </a:solidFill>
                <a:latin typeface="Tahoma" charset="0"/>
              </a:rPr>
              <a:t>communauté</a:t>
            </a:r>
            <a:endParaRPr lang="fr-CA" sz="800" b="1" dirty="0">
              <a:solidFill>
                <a:srgbClr val="FFFFFF"/>
              </a:solidFill>
              <a:latin typeface="Tahoma" charset="0"/>
            </a:endParaRPr>
          </a:p>
        </p:txBody>
      </p:sp>
      <p:sp>
        <p:nvSpPr>
          <p:cNvPr id="99" name="Rectangle 33"/>
          <p:cNvSpPr>
            <a:spLocks noChangeArrowheads="1"/>
          </p:cNvSpPr>
          <p:nvPr/>
        </p:nvSpPr>
        <p:spPr bwMode="auto">
          <a:xfrm>
            <a:off x="12593145" y="5328376"/>
            <a:ext cx="1213283" cy="290118"/>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chemeClr val="bg1"/>
                </a:solidFill>
                <a:latin typeface="Tahoma" charset="0"/>
              </a:rPr>
              <a:t>Aide sociale</a:t>
            </a:r>
            <a:endParaRPr lang="fr-CA" sz="800" b="1" dirty="0">
              <a:solidFill>
                <a:schemeClr val="bg1"/>
              </a:solidFill>
              <a:latin typeface="Tahoma" charset="0"/>
            </a:endParaRPr>
          </a:p>
        </p:txBody>
      </p:sp>
      <p:sp>
        <p:nvSpPr>
          <p:cNvPr id="100" name="Rectangle 48"/>
          <p:cNvSpPr>
            <a:spLocks noChangeArrowheads="1"/>
          </p:cNvSpPr>
          <p:nvPr/>
        </p:nvSpPr>
        <p:spPr bwMode="auto">
          <a:xfrm>
            <a:off x="14125605" y="4930060"/>
            <a:ext cx="1206449" cy="450158"/>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smtClean="0">
                <a:solidFill>
                  <a:schemeClr val="bg1"/>
                </a:solidFill>
                <a:latin typeface="Tahoma" charset="0"/>
              </a:rPr>
              <a:t>Stress dans</a:t>
            </a:r>
          </a:p>
          <a:p>
            <a:pPr algn="ctr"/>
            <a:r>
              <a:rPr lang="fr-CA" sz="800" b="1" dirty="0">
                <a:solidFill>
                  <a:schemeClr val="bg1"/>
                </a:solidFill>
                <a:latin typeface="Tahoma" charset="0"/>
              </a:rPr>
              <a:t>l</a:t>
            </a:r>
            <a:r>
              <a:rPr lang="fr-CA" sz="800" b="1" dirty="0" smtClean="0">
                <a:solidFill>
                  <a:schemeClr val="bg1"/>
                </a:solidFill>
                <a:latin typeface="Tahoma" charset="0"/>
              </a:rPr>
              <a:t>’exercice de </a:t>
            </a:r>
          </a:p>
          <a:p>
            <a:pPr algn="ctr"/>
            <a:r>
              <a:rPr lang="fr-CA" sz="800" b="1" dirty="0">
                <a:solidFill>
                  <a:schemeClr val="bg1"/>
                </a:solidFill>
                <a:latin typeface="Tahoma" charset="0"/>
              </a:rPr>
              <a:t>l</a:t>
            </a:r>
            <a:r>
              <a:rPr lang="fr-CA" sz="800" b="1" dirty="0" smtClean="0">
                <a:solidFill>
                  <a:schemeClr val="bg1"/>
                </a:solidFill>
                <a:latin typeface="Tahoma" charset="0"/>
              </a:rPr>
              <a:t>a parentalité</a:t>
            </a:r>
            <a:endParaRPr lang="fr-CA" sz="800" b="1" dirty="0">
              <a:solidFill>
                <a:schemeClr val="bg1"/>
              </a:solidFill>
              <a:latin typeface="Tahoma" charset="0"/>
            </a:endParaRPr>
          </a:p>
        </p:txBody>
      </p:sp>
      <p:sp>
        <p:nvSpPr>
          <p:cNvPr id="101" name="Rectangle 100"/>
          <p:cNvSpPr/>
          <p:nvPr/>
        </p:nvSpPr>
        <p:spPr>
          <a:xfrm>
            <a:off x="14125605" y="4386763"/>
            <a:ext cx="1206449" cy="453852"/>
          </a:xfrm>
          <a:prstGeom prst="rect">
            <a:avLst/>
          </a:prstGeom>
          <a:solidFill>
            <a:srgbClr val="FFFF00"/>
          </a:solidFill>
          <a:ln w="28575" cmpd="sng">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Autres facteurs</a:t>
            </a:r>
          </a:p>
          <a:p>
            <a:pPr algn="ctr"/>
            <a:r>
              <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rPr>
              <a:t>d</a:t>
            </a:r>
            <a:r>
              <a:rPr lang="fr-FR" sz="8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e risque</a:t>
            </a:r>
            <a:endParaRPr lang="fr-FR" sz="800" b="1"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102" name="Rectangle 48"/>
          <p:cNvSpPr>
            <a:spLocks noChangeArrowheads="1"/>
          </p:cNvSpPr>
          <p:nvPr/>
        </p:nvSpPr>
        <p:spPr bwMode="auto">
          <a:xfrm>
            <a:off x="14125604" y="5459982"/>
            <a:ext cx="1206449" cy="427202"/>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Récurrence des </a:t>
            </a:r>
          </a:p>
          <a:p>
            <a:pPr algn="ctr"/>
            <a:r>
              <a:rPr lang="fr-CA" sz="800" b="1" dirty="0">
                <a:solidFill>
                  <a:schemeClr val="bg1"/>
                </a:solidFill>
                <a:latin typeface="Tahoma" charset="0"/>
              </a:rPr>
              <a:t>signalements</a:t>
            </a:r>
          </a:p>
        </p:txBody>
      </p:sp>
      <p:sp>
        <p:nvSpPr>
          <p:cNvPr id="103" name="Rectangle 48"/>
          <p:cNvSpPr>
            <a:spLocks noChangeArrowheads="1"/>
          </p:cNvSpPr>
          <p:nvPr/>
        </p:nvSpPr>
        <p:spPr bwMode="auto">
          <a:xfrm>
            <a:off x="14125606" y="5954050"/>
            <a:ext cx="1206449" cy="714608"/>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fr-CA" sz="800" b="1" dirty="0">
                <a:solidFill>
                  <a:schemeClr val="bg1"/>
                </a:solidFill>
                <a:latin typeface="Tahoma" charset="0"/>
              </a:rPr>
              <a:t>Chronicité de</a:t>
            </a:r>
          </a:p>
          <a:p>
            <a:pPr algn="ctr"/>
            <a:r>
              <a:rPr lang="fr-CA" sz="800" b="1" dirty="0">
                <a:solidFill>
                  <a:schemeClr val="bg1"/>
                </a:solidFill>
                <a:latin typeface="Tahoma" charset="0"/>
              </a:rPr>
              <a:t>la négligence du</a:t>
            </a:r>
          </a:p>
          <a:p>
            <a:pPr algn="ctr"/>
            <a:r>
              <a:rPr lang="fr-CA" sz="800" b="1" dirty="0">
                <a:solidFill>
                  <a:schemeClr val="bg1"/>
                </a:solidFill>
                <a:latin typeface="Tahoma" charset="0"/>
              </a:rPr>
              <a:t>ou des parents</a:t>
            </a:r>
          </a:p>
          <a:p>
            <a:pPr algn="ctr"/>
            <a:r>
              <a:rPr lang="fr-CA" sz="800" b="1" dirty="0">
                <a:solidFill>
                  <a:schemeClr val="bg1"/>
                </a:solidFill>
                <a:latin typeface="Tahoma" charset="0"/>
              </a:rPr>
              <a:t>avec d’autres</a:t>
            </a:r>
          </a:p>
          <a:p>
            <a:pPr algn="ctr"/>
            <a:r>
              <a:rPr lang="fr-CA" sz="800" b="1" dirty="0">
                <a:solidFill>
                  <a:schemeClr val="bg1"/>
                </a:solidFill>
                <a:latin typeface="Tahoma" charset="0"/>
              </a:rPr>
              <a:t>enfants</a:t>
            </a:r>
          </a:p>
        </p:txBody>
      </p:sp>
      <p:sp>
        <p:nvSpPr>
          <p:cNvPr id="104" name="Rectangle 103"/>
          <p:cNvSpPr/>
          <p:nvPr/>
        </p:nvSpPr>
        <p:spPr>
          <a:xfrm>
            <a:off x="14033455" y="622301"/>
            <a:ext cx="1424568" cy="6095343"/>
          </a:xfrm>
          <a:prstGeom prst="rect">
            <a:avLst/>
          </a:prstGeom>
          <a:noFill/>
          <a:ln w="28575" cmpd="sng">
            <a:solidFill>
              <a:srgbClr val="0070C0"/>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endParaRPr lang="fr-FR" sz="800"/>
          </a:p>
        </p:txBody>
      </p:sp>
      <p:sp>
        <p:nvSpPr>
          <p:cNvPr id="105" name="Rectangle 104"/>
          <p:cNvSpPr/>
          <p:nvPr/>
        </p:nvSpPr>
        <p:spPr>
          <a:xfrm>
            <a:off x="14008465" y="95509"/>
            <a:ext cx="1437305" cy="421700"/>
          </a:xfrm>
          <a:prstGeom prst="rect">
            <a:avLst/>
          </a:prstGeom>
          <a:solidFill>
            <a:srgbClr val="0070C0"/>
          </a:solidFill>
          <a:ln>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800" b="1" dirty="0" smtClean="0">
                <a:latin typeface="Tahoma" panose="020B0604030504040204" pitchFamily="34" charset="0"/>
                <a:ea typeface="Tahoma" panose="020B0604030504040204" pitchFamily="34" charset="0"/>
                <a:cs typeface="Tahoma" panose="020B0604030504040204" pitchFamily="34" charset="0"/>
              </a:rPr>
              <a:t>Autres facteurs de risque</a:t>
            </a:r>
            <a:endParaRPr lang="fr-FR" sz="800" b="1" dirty="0">
              <a:latin typeface="Tahoma" panose="020B0604030504040204" pitchFamily="34" charset="0"/>
              <a:ea typeface="Tahoma" panose="020B0604030504040204" pitchFamily="34" charset="0"/>
              <a:cs typeface="Tahoma" panose="020B0604030504040204" pitchFamily="34" charset="0"/>
            </a:endParaRPr>
          </a:p>
        </p:txBody>
      </p:sp>
      <p:sp>
        <p:nvSpPr>
          <p:cNvPr id="106" name="Rectangle 105"/>
          <p:cNvSpPr/>
          <p:nvPr/>
        </p:nvSpPr>
        <p:spPr>
          <a:xfrm>
            <a:off x="14033455" y="7230271"/>
            <a:ext cx="1424568" cy="1069885"/>
          </a:xfrm>
          <a:prstGeom prst="rect">
            <a:avLst/>
          </a:prstGeom>
          <a:solidFill>
            <a:srgbClr val="FF0000"/>
          </a:solidFill>
          <a:ln>
            <a:solidFill>
              <a:schemeClr val="tx1"/>
            </a:solidFill>
          </a:ln>
        </p:spPr>
        <p:style>
          <a:lnRef idx="1">
            <a:schemeClr val="accent1"/>
          </a:lnRef>
          <a:fillRef idx="3">
            <a:schemeClr val="accent1"/>
          </a:fillRef>
          <a:effectRef idx="2">
            <a:schemeClr val="accent1"/>
          </a:effectRef>
          <a:fontRef idx="minor">
            <a:schemeClr val="lt1"/>
          </a:fontRef>
        </p:style>
        <p:txBody>
          <a:bodyPr lIns="45090" tIns="22545" rIns="45090" bIns="22545" rtlCol="0" anchor="ctr"/>
          <a:lstStyle/>
          <a:p>
            <a:pPr algn="ctr"/>
            <a:r>
              <a:rPr lang="fr-FR" sz="1100" b="1" dirty="0" smtClean="0">
                <a:solidFill>
                  <a:srgbClr val="FFFF00"/>
                </a:solidFill>
                <a:latin typeface="Tahoma" panose="020B0604030504040204" pitchFamily="34" charset="0"/>
                <a:ea typeface="Tahoma" panose="020B0604030504040204" pitchFamily="34" charset="0"/>
                <a:cs typeface="Tahoma" panose="020B0604030504040204" pitchFamily="34" charset="0"/>
              </a:rPr>
              <a:t>Décision concernant la compromission</a:t>
            </a:r>
          </a:p>
        </p:txBody>
      </p:sp>
      <p:sp>
        <p:nvSpPr>
          <p:cNvPr id="107" name="ZoneTexte 106"/>
          <p:cNvSpPr txBox="1"/>
          <p:nvPr/>
        </p:nvSpPr>
        <p:spPr>
          <a:xfrm>
            <a:off x="100583" y="100338"/>
            <a:ext cx="3344076" cy="1039499"/>
          </a:xfrm>
          <a:prstGeom prst="rect">
            <a:avLst/>
          </a:prstGeom>
          <a:noFill/>
        </p:spPr>
        <p:txBody>
          <a:bodyPr wrap="square" lIns="54085" tIns="27043" rIns="54085" bIns="27043" rtlCol="0">
            <a:spAutoFit/>
          </a:bodyPr>
          <a:lstStyle/>
          <a:p>
            <a:pPr>
              <a:spcAft>
                <a:spcPts val="300"/>
              </a:spcAft>
            </a:pPr>
            <a:r>
              <a:rPr lang="fr-FR" sz="1600" b="1" dirty="0" smtClean="0">
                <a:latin typeface="Tahoma" panose="020B0604030504040204" pitchFamily="34" charset="0"/>
                <a:ea typeface="Tahoma" panose="020B0604030504040204" pitchFamily="34" charset="0"/>
                <a:cs typeface="Tahoma" panose="020B0604030504040204" pitchFamily="34" charset="0"/>
              </a:rPr>
              <a:t>Étape 3: Faire le bilan de l’évaluation et prendre la décision concernant la compromission de l’enfant. </a:t>
            </a:r>
          </a:p>
        </p:txBody>
      </p:sp>
      <p:sp>
        <p:nvSpPr>
          <p:cNvPr id="108" name="ZoneTexte 107"/>
          <p:cNvSpPr txBox="1"/>
          <p:nvPr/>
        </p:nvSpPr>
        <p:spPr>
          <a:xfrm>
            <a:off x="14518020" y="9547083"/>
            <a:ext cx="927750" cy="307777"/>
          </a:xfrm>
          <a:prstGeom prst="rect">
            <a:avLst/>
          </a:prstGeom>
          <a:noFill/>
          <a:ln w="12700">
            <a:solidFill>
              <a:schemeClr val="tx1"/>
            </a:solidFill>
            <a:prstDash val="solid"/>
          </a:ln>
        </p:spPr>
        <p:txBody>
          <a:bodyPr wrap="square" rtlCol="0">
            <a:spAutoFit/>
          </a:bodyPr>
          <a:lstStyle/>
          <a:p>
            <a:pPr algn="ctr"/>
            <a:r>
              <a:rPr lang="fr-FR" sz="1400" b="1" dirty="0" smtClean="0">
                <a:latin typeface="Tahoma" panose="020B0604030504040204" pitchFamily="34" charset="0"/>
                <a:ea typeface="Tahoma" panose="020B0604030504040204" pitchFamily="34" charset="0"/>
                <a:cs typeface="Tahoma" panose="020B0604030504040204" pitchFamily="34" charset="0"/>
              </a:rPr>
              <a:t>Carte </a:t>
            </a:r>
            <a:r>
              <a:rPr lang="fr-FR" sz="1400" b="1" dirty="0">
                <a:latin typeface="Tahoma" panose="020B0604030504040204" pitchFamily="34" charset="0"/>
                <a:ea typeface="Tahoma" panose="020B0604030504040204" pitchFamily="34" charset="0"/>
                <a:cs typeface="Tahoma" panose="020B0604030504040204" pitchFamily="34" charset="0"/>
              </a:rPr>
              <a:t>5</a:t>
            </a:r>
          </a:p>
        </p:txBody>
      </p:sp>
      <p:sp>
        <p:nvSpPr>
          <p:cNvPr id="109" name="Rectangle 108"/>
          <p:cNvSpPr/>
          <p:nvPr/>
        </p:nvSpPr>
        <p:spPr>
          <a:xfrm>
            <a:off x="87882" y="4342255"/>
            <a:ext cx="1407543" cy="2331981"/>
          </a:xfrm>
          <a:prstGeom prst="rect">
            <a:avLst/>
          </a:prstGeom>
          <a:solidFill>
            <a:srgbClr val="FF0000"/>
          </a:solidFill>
          <a:ln>
            <a:solidFill>
              <a:schemeClr val="tx1"/>
            </a:solidFill>
          </a:ln>
        </p:spPr>
        <p:style>
          <a:lnRef idx="1">
            <a:schemeClr val="accent1"/>
          </a:lnRef>
          <a:fillRef idx="3">
            <a:schemeClr val="accent1"/>
          </a:fillRef>
          <a:effectRef idx="2">
            <a:schemeClr val="accent1"/>
          </a:effectRef>
          <a:fontRef idx="minor">
            <a:schemeClr val="lt1"/>
          </a:fontRef>
        </p:style>
        <p:txBody>
          <a:bodyPr lIns="45086" tIns="22543" rIns="45086" bIns="22543" rtlCol="0" anchor="ctr"/>
          <a:lstStyle/>
          <a:p>
            <a:pPr algn="ctr">
              <a:spcAft>
                <a:spcPts val="717"/>
              </a:spcAft>
            </a:pPr>
            <a:r>
              <a:rPr lang="fr-FR" sz="900" b="1" dirty="0" smtClean="0">
                <a:solidFill>
                  <a:srgbClr val="FFFF00"/>
                </a:solidFill>
                <a:latin typeface="Tahoma" panose="020B0604030504040204" pitchFamily="34" charset="0"/>
                <a:ea typeface="Tahoma" panose="020B0604030504040204" pitchFamily="34" charset="0"/>
                <a:cs typeface="Tahoma" panose="020B0604030504040204" pitchFamily="34" charset="0"/>
              </a:rPr>
              <a:t>Négligence </a:t>
            </a:r>
            <a:r>
              <a:rPr lang="fr-FR" sz="900" b="1" dirty="0">
                <a:solidFill>
                  <a:srgbClr val="FFFF00"/>
                </a:solidFill>
                <a:latin typeface="Tahoma" panose="020B0604030504040204" pitchFamily="34" charset="0"/>
                <a:ea typeface="Tahoma" panose="020B0604030504040204" pitchFamily="34" charset="0"/>
                <a:cs typeface="Tahoma" panose="020B0604030504040204" pitchFamily="34" charset="0"/>
              </a:rPr>
              <a:t>sur le plan éducatif</a:t>
            </a:r>
          </a:p>
          <a:p>
            <a:pPr algn="ctr"/>
            <a:endParaRPr lang="fr-FR" sz="900" b="1" dirty="0" smtClean="0">
              <a:solidFill>
                <a:srgbClr val="FFFF00"/>
              </a:solidFill>
              <a:latin typeface="Tahoma" panose="020B0604030504040204" pitchFamily="34" charset="0"/>
              <a:ea typeface="Tahoma" panose="020B0604030504040204" pitchFamily="34" charset="0"/>
              <a:cs typeface="Tahoma" panose="020B0604030504040204" pitchFamily="34" charset="0"/>
            </a:endParaRPr>
          </a:p>
          <a:p>
            <a:pPr algn="ctr"/>
            <a:r>
              <a:rPr lang="fr-FR" sz="900" b="1" dirty="0" smtClean="0">
                <a:solidFill>
                  <a:srgbClr val="FFFF00"/>
                </a:solidFill>
                <a:latin typeface="Tahoma" panose="020B0604030504040204" pitchFamily="34" charset="0"/>
                <a:ea typeface="Tahoma" panose="020B0604030504040204" pitchFamily="34" charset="0"/>
                <a:cs typeface="Tahoma" panose="020B0604030504040204" pitchFamily="34" charset="0"/>
              </a:rPr>
              <a:t>Négligence </a:t>
            </a:r>
            <a:r>
              <a:rPr lang="fr-FR" sz="900" b="1" dirty="0">
                <a:solidFill>
                  <a:srgbClr val="FFFF00"/>
                </a:solidFill>
                <a:latin typeface="Tahoma" panose="020B0604030504040204" pitchFamily="34" charset="0"/>
                <a:ea typeface="Tahoma" panose="020B0604030504040204" pitchFamily="34" charset="0"/>
                <a:cs typeface="Tahoma" panose="020B0604030504040204" pitchFamily="34" charset="0"/>
              </a:rPr>
              <a:t>sur le plan de la </a:t>
            </a:r>
            <a:r>
              <a:rPr lang="fr-FR" sz="900" b="1" dirty="0" smtClean="0">
                <a:solidFill>
                  <a:srgbClr val="FFFF00"/>
                </a:solidFill>
                <a:latin typeface="Tahoma" panose="020B0604030504040204" pitchFamily="34" charset="0"/>
                <a:ea typeface="Tahoma" panose="020B0604030504040204" pitchFamily="34" charset="0"/>
                <a:cs typeface="Tahoma" panose="020B0604030504040204" pitchFamily="34" charset="0"/>
              </a:rPr>
              <a:t>santé</a:t>
            </a:r>
          </a:p>
          <a:p>
            <a:pPr algn="ctr"/>
            <a:endParaRPr lang="fr-FR" sz="900" b="1" dirty="0" smtClean="0">
              <a:solidFill>
                <a:srgbClr val="FFFF00"/>
              </a:solidFill>
              <a:latin typeface="Tahoma" panose="020B0604030504040204" pitchFamily="34" charset="0"/>
              <a:ea typeface="Tahoma" panose="020B0604030504040204" pitchFamily="34" charset="0"/>
              <a:cs typeface="Tahoma" panose="020B0604030504040204" pitchFamily="34" charset="0"/>
            </a:endParaRPr>
          </a:p>
          <a:p>
            <a:pPr algn="ctr"/>
            <a:r>
              <a:rPr lang="fr-FR" sz="900" b="1" dirty="0" smtClean="0">
                <a:solidFill>
                  <a:srgbClr val="FFFF00"/>
                </a:solidFill>
                <a:latin typeface="Tahoma" panose="020B0604030504040204" pitchFamily="34" charset="0"/>
                <a:ea typeface="Tahoma" panose="020B0604030504040204" pitchFamily="34" charset="0"/>
                <a:cs typeface="Tahoma" panose="020B0604030504040204" pitchFamily="34" charset="0"/>
              </a:rPr>
              <a:t>Négligence </a:t>
            </a:r>
            <a:r>
              <a:rPr lang="fr-FR" sz="900" b="1" dirty="0">
                <a:solidFill>
                  <a:srgbClr val="FFFF00"/>
                </a:solidFill>
                <a:latin typeface="Tahoma" panose="020B0604030504040204" pitchFamily="34" charset="0"/>
                <a:ea typeface="Tahoma" panose="020B0604030504040204" pitchFamily="34" charset="0"/>
                <a:cs typeface="Tahoma" panose="020B0604030504040204" pitchFamily="34" charset="0"/>
              </a:rPr>
              <a:t>sur le plan </a:t>
            </a:r>
            <a:r>
              <a:rPr lang="fr-FR" sz="900" b="1" dirty="0" smtClean="0">
                <a:solidFill>
                  <a:srgbClr val="FFFF00"/>
                </a:solidFill>
                <a:latin typeface="Tahoma" panose="020B0604030504040204" pitchFamily="34" charset="0"/>
                <a:ea typeface="Tahoma" panose="020B0604030504040204" pitchFamily="34" charset="0"/>
                <a:cs typeface="Tahoma" panose="020B0604030504040204" pitchFamily="34" charset="0"/>
              </a:rPr>
              <a:t>physique</a:t>
            </a:r>
          </a:p>
          <a:p>
            <a:pPr algn="ctr"/>
            <a:endParaRPr lang="fr-FR" sz="900" b="1" dirty="0">
              <a:solidFill>
                <a:srgbClr val="FFFF00"/>
              </a:solidFill>
              <a:latin typeface="Tahoma" panose="020B0604030504040204" pitchFamily="34" charset="0"/>
              <a:ea typeface="Tahoma" panose="020B0604030504040204" pitchFamily="34" charset="0"/>
              <a:cs typeface="Tahoma" panose="020B0604030504040204" pitchFamily="34" charset="0"/>
            </a:endParaRPr>
          </a:p>
          <a:p>
            <a:pPr algn="ctr"/>
            <a:r>
              <a:rPr lang="fr-FR" sz="900" b="1" dirty="0">
                <a:solidFill>
                  <a:srgbClr val="FFFF00"/>
                </a:solidFill>
                <a:latin typeface="Tahoma" panose="020B0604030504040204" pitchFamily="34" charset="0"/>
                <a:ea typeface="Tahoma" panose="020B0604030504040204" pitchFamily="34" charset="0"/>
                <a:cs typeface="Tahoma" panose="020B0604030504040204" pitchFamily="34" charset="0"/>
              </a:rPr>
              <a:t>Risque sérieux de négligence </a:t>
            </a:r>
            <a:r>
              <a:rPr lang="fr-FR" sz="900" dirty="0">
                <a:latin typeface="Tahoma" panose="020B0604030504040204" pitchFamily="34" charset="0"/>
                <a:ea typeface="Tahoma" panose="020B0604030504040204" pitchFamily="34" charset="0"/>
                <a:cs typeface="Tahoma" panose="020B0604030504040204" pitchFamily="34" charset="0"/>
              </a:rPr>
              <a:t>(problématique chez le parent ou la personne qui en a la garde</a:t>
            </a:r>
            <a:r>
              <a:rPr lang="fr-FR" sz="900" dirty="0" smtClean="0">
                <a:latin typeface="Tahoma" panose="020B0604030504040204" pitchFamily="34" charset="0"/>
                <a:ea typeface="Tahoma" panose="020B0604030504040204" pitchFamily="34" charset="0"/>
                <a:cs typeface="Tahoma" panose="020B0604030504040204" pitchFamily="34" charset="0"/>
              </a:rPr>
              <a:t>)</a:t>
            </a:r>
            <a:endParaRPr lang="fr-FR" sz="1000" b="1" dirty="0">
              <a:latin typeface="Tahoma" panose="020B0604030504040204" pitchFamily="34" charset="0"/>
              <a:ea typeface="Tahoma" panose="020B0604030504040204" pitchFamily="34" charset="0"/>
              <a:cs typeface="Tahoma" panose="020B0604030504040204" pitchFamily="34" charset="0"/>
            </a:endParaRPr>
          </a:p>
          <a:p>
            <a:pPr marL="140894" indent="-140894" algn="ctr">
              <a:buFont typeface="Arial"/>
              <a:buChar char="•"/>
            </a:pPr>
            <a:endParaRPr lang="fr-FR" sz="1000" dirty="0">
              <a:latin typeface="Tahoma" panose="020B0604030504040204" pitchFamily="34" charset="0"/>
              <a:ea typeface="Tahoma" panose="020B0604030504040204" pitchFamily="34" charset="0"/>
              <a:cs typeface="Tahoma" panose="020B0604030504040204" pitchFamily="34" charset="0"/>
            </a:endParaRPr>
          </a:p>
        </p:txBody>
      </p:sp>
      <p:sp>
        <p:nvSpPr>
          <p:cNvPr id="110" name="Rectangle 13"/>
          <p:cNvSpPr>
            <a:spLocks noChangeArrowheads="1"/>
          </p:cNvSpPr>
          <p:nvPr/>
        </p:nvSpPr>
        <p:spPr bwMode="auto">
          <a:xfrm>
            <a:off x="3853276" y="5984296"/>
            <a:ext cx="1261559" cy="576859"/>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en-US" sz="800" b="1" dirty="0">
                <a:solidFill>
                  <a:srgbClr val="FFFFFF"/>
                </a:solidFill>
                <a:latin typeface="Tahoma" charset="0"/>
              </a:rPr>
              <a:t> </a:t>
            </a:r>
            <a:r>
              <a:rPr lang="fr-CA" sz="800" b="1" dirty="0" smtClean="0">
                <a:solidFill>
                  <a:srgbClr val="FFFFFF"/>
                </a:solidFill>
                <a:latin typeface="Tahoma" charset="0"/>
              </a:rPr>
              <a:t>Problèmes de santé </a:t>
            </a:r>
          </a:p>
          <a:p>
            <a:pPr algn="ctr"/>
            <a:r>
              <a:rPr lang="fr-CA" sz="800" b="1" dirty="0" smtClean="0">
                <a:solidFill>
                  <a:srgbClr val="FFFFFF"/>
                </a:solidFill>
                <a:latin typeface="Tahoma" charset="0"/>
              </a:rPr>
              <a:t>physique</a:t>
            </a:r>
            <a:endParaRPr lang="fr-CA" sz="800" b="1" dirty="0">
              <a:latin typeface="Tahoma" charset="0"/>
            </a:endParaRPr>
          </a:p>
        </p:txBody>
      </p:sp>
      <p:sp>
        <p:nvSpPr>
          <p:cNvPr id="111" name="Rectangle 13"/>
          <p:cNvSpPr>
            <a:spLocks noChangeArrowheads="1"/>
          </p:cNvSpPr>
          <p:nvPr/>
        </p:nvSpPr>
        <p:spPr bwMode="auto">
          <a:xfrm>
            <a:off x="3859030" y="8497871"/>
            <a:ext cx="1283280" cy="492079"/>
          </a:xfrm>
          <a:prstGeom prst="rect">
            <a:avLst/>
          </a:prstGeom>
          <a:solidFill>
            <a:srgbClr val="FF0000"/>
          </a:solidFill>
          <a:ln w="9525">
            <a:solidFill>
              <a:schemeClr val="tx1"/>
            </a:solidFill>
            <a:miter lim="800000"/>
            <a:headEnd/>
            <a:tailEnd/>
          </a:ln>
        </p:spPr>
        <p:txBody>
          <a:bodyPr wrap="none" lIns="114118" tIns="57060" rIns="114118" bIns="57060" anchor="ctr"/>
          <a:lstStyle/>
          <a:p>
            <a:pPr algn="ctr"/>
            <a:r>
              <a:rPr lang="en-US" sz="800" b="1" dirty="0">
                <a:latin typeface="Tahoma" charset="0"/>
              </a:rPr>
              <a:t> </a:t>
            </a:r>
            <a:r>
              <a:rPr lang="fr-CA" sz="800" b="1" dirty="0" smtClean="0">
                <a:solidFill>
                  <a:srgbClr val="FFFFFF"/>
                </a:solidFill>
                <a:latin typeface="Tahoma" charset="0"/>
              </a:rPr>
              <a:t>Conditions</a:t>
            </a:r>
          </a:p>
          <a:p>
            <a:pPr algn="ctr"/>
            <a:r>
              <a:rPr lang="fr-CA" sz="800" b="1" dirty="0" smtClean="0">
                <a:solidFill>
                  <a:srgbClr val="FFFFFF"/>
                </a:solidFill>
                <a:latin typeface="Tahoma" charset="0"/>
              </a:rPr>
              <a:t>périnatales</a:t>
            </a:r>
          </a:p>
          <a:p>
            <a:pPr algn="ctr"/>
            <a:r>
              <a:rPr lang="fr-CA" sz="800" b="1" dirty="0" smtClean="0">
                <a:solidFill>
                  <a:srgbClr val="FFFFFF"/>
                </a:solidFill>
                <a:latin typeface="Tahoma" charset="0"/>
              </a:rPr>
              <a:t>défavorables</a:t>
            </a:r>
            <a:endParaRPr lang="fr-CA" sz="800" b="1" dirty="0">
              <a:solidFill>
                <a:srgbClr val="FFFFFF"/>
              </a:solidFill>
              <a:latin typeface="Tahoma" charset="0"/>
            </a:endParaRPr>
          </a:p>
        </p:txBody>
      </p:sp>
      <p:sp>
        <p:nvSpPr>
          <p:cNvPr id="112" name="Rectangle 13"/>
          <p:cNvSpPr>
            <a:spLocks noChangeArrowheads="1"/>
          </p:cNvSpPr>
          <p:nvPr/>
        </p:nvSpPr>
        <p:spPr bwMode="auto">
          <a:xfrm>
            <a:off x="5487700" y="2371463"/>
            <a:ext cx="1239509" cy="538189"/>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Bonne santé</a:t>
            </a:r>
          </a:p>
          <a:p>
            <a:pPr algn="ctr"/>
            <a:r>
              <a:rPr lang="fr-CA" sz="800" b="1" dirty="0" smtClean="0">
                <a:solidFill>
                  <a:srgbClr val="FFFFFF"/>
                </a:solidFill>
                <a:latin typeface="Tahoma" charset="0"/>
              </a:rPr>
              <a:t>physique</a:t>
            </a:r>
            <a:endParaRPr lang="fr-CA" sz="800" b="1" dirty="0">
              <a:solidFill>
                <a:srgbClr val="FFFFFF"/>
              </a:solidFill>
              <a:latin typeface="Tahoma" charset="0"/>
            </a:endParaRPr>
          </a:p>
        </p:txBody>
      </p:sp>
      <p:sp>
        <p:nvSpPr>
          <p:cNvPr id="113" name="Rectangle 13"/>
          <p:cNvSpPr>
            <a:spLocks noChangeArrowheads="1"/>
          </p:cNvSpPr>
          <p:nvPr/>
        </p:nvSpPr>
        <p:spPr bwMode="auto">
          <a:xfrm>
            <a:off x="5478191" y="686801"/>
            <a:ext cx="1239509" cy="538189"/>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Compétences</a:t>
            </a:r>
          </a:p>
          <a:p>
            <a:pPr algn="ctr"/>
            <a:r>
              <a:rPr lang="fr-CA" sz="800" b="1" dirty="0" smtClean="0">
                <a:solidFill>
                  <a:srgbClr val="FFFFFF"/>
                </a:solidFill>
                <a:latin typeface="Tahoma" charset="0"/>
              </a:rPr>
              <a:t>parentales</a:t>
            </a:r>
            <a:endParaRPr lang="fr-CA" sz="800" b="1" dirty="0">
              <a:solidFill>
                <a:srgbClr val="FFFFFF"/>
              </a:solidFill>
              <a:latin typeface="Tahoma" charset="0"/>
            </a:endParaRPr>
          </a:p>
        </p:txBody>
      </p:sp>
      <p:sp>
        <p:nvSpPr>
          <p:cNvPr id="114" name="Rectangle 13"/>
          <p:cNvSpPr>
            <a:spLocks noChangeArrowheads="1"/>
          </p:cNvSpPr>
          <p:nvPr/>
        </p:nvSpPr>
        <p:spPr bwMode="auto">
          <a:xfrm>
            <a:off x="5478191" y="4128081"/>
            <a:ext cx="1239509" cy="538189"/>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Ressources</a:t>
            </a:r>
          </a:p>
          <a:p>
            <a:pPr algn="ctr"/>
            <a:r>
              <a:rPr lang="fr-CA" sz="800" b="1" dirty="0">
                <a:solidFill>
                  <a:srgbClr val="FFFFFF"/>
                </a:solidFill>
                <a:latin typeface="Tahoma" charset="0"/>
              </a:rPr>
              <a:t>p</a:t>
            </a:r>
            <a:r>
              <a:rPr lang="fr-CA" sz="800" b="1" dirty="0" smtClean="0">
                <a:solidFill>
                  <a:srgbClr val="FFFFFF"/>
                </a:solidFill>
                <a:latin typeface="Tahoma" charset="0"/>
              </a:rPr>
              <a:t>ersonnelles et </a:t>
            </a:r>
          </a:p>
          <a:p>
            <a:pPr algn="ctr"/>
            <a:r>
              <a:rPr lang="fr-CA" sz="800" b="1" dirty="0" smtClean="0">
                <a:solidFill>
                  <a:srgbClr val="FFFFFF"/>
                </a:solidFill>
                <a:latin typeface="Tahoma" charset="0"/>
              </a:rPr>
              <a:t>cognitives</a:t>
            </a:r>
            <a:endParaRPr lang="fr-CA" sz="800" b="1" dirty="0">
              <a:solidFill>
                <a:srgbClr val="FFFFFF"/>
              </a:solidFill>
              <a:latin typeface="Tahoma" charset="0"/>
            </a:endParaRPr>
          </a:p>
        </p:txBody>
      </p:sp>
      <p:sp>
        <p:nvSpPr>
          <p:cNvPr id="115" name="Rectangle 13"/>
          <p:cNvSpPr>
            <a:spLocks noChangeArrowheads="1"/>
          </p:cNvSpPr>
          <p:nvPr/>
        </p:nvSpPr>
        <p:spPr bwMode="auto">
          <a:xfrm>
            <a:off x="6912294" y="3392404"/>
            <a:ext cx="1224406" cy="578027"/>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Absence d’histoire</a:t>
            </a:r>
          </a:p>
          <a:p>
            <a:pPr algn="ctr"/>
            <a:r>
              <a:rPr lang="fr-CA" sz="800" b="1" dirty="0">
                <a:solidFill>
                  <a:srgbClr val="FFFFFF"/>
                </a:solidFill>
                <a:latin typeface="Tahoma" charset="0"/>
              </a:rPr>
              <a:t>d</a:t>
            </a:r>
            <a:r>
              <a:rPr lang="fr-CA" sz="800" b="1" dirty="0" smtClean="0">
                <a:solidFill>
                  <a:srgbClr val="FFFFFF"/>
                </a:solidFill>
                <a:latin typeface="Tahoma" charset="0"/>
              </a:rPr>
              <a:t>e maltraitance</a:t>
            </a:r>
            <a:endParaRPr lang="fr-CA" sz="800" b="1" dirty="0">
              <a:solidFill>
                <a:srgbClr val="FFFFFF"/>
              </a:solidFill>
              <a:latin typeface="Tahoma" charset="0"/>
            </a:endParaRPr>
          </a:p>
        </p:txBody>
      </p:sp>
      <p:sp>
        <p:nvSpPr>
          <p:cNvPr id="116" name="Rectangle 13"/>
          <p:cNvSpPr>
            <a:spLocks noChangeArrowheads="1"/>
          </p:cNvSpPr>
          <p:nvPr/>
        </p:nvSpPr>
        <p:spPr bwMode="auto">
          <a:xfrm>
            <a:off x="8295889" y="4210514"/>
            <a:ext cx="1239509" cy="434931"/>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Bonne adaptation</a:t>
            </a:r>
          </a:p>
          <a:p>
            <a:pPr algn="ctr"/>
            <a:r>
              <a:rPr lang="fr-CA" sz="800" b="1" dirty="0" smtClean="0">
                <a:solidFill>
                  <a:srgbClr val="FFFFFF"/>
                </a:solidFill>
                <a:latin typeface="Tahoma" charset="0"/>
              </a:rPr>
              <a:t>psychologique</a:t>
            </a:r>
            <a:endParaRPr lang="fr-CA" sz="800" b="1" dirty="0">
              <a:solidFill>
                <a:srgbClr val="FFFFFF"/>
              </a:solidFill>
              <a:latin typeface="Tahoma" charset="0"/>
            </a:endParaRPr>
          </a:p>
        </p:txBody>
      </p:sp>
      <p:sp>
        <p:nvSpPr>
          <p:cNvPr id="117" name="Rectangle 13"/>
          <p:cNvSpPr>
            <a:spLocks noChangeArrowheads="1"/>
          </p:cNvSpPr>
          <p:nvPr/>
        </p:nvSpPr>
        <p:spPr bwMode="auto">
          <a:xfrm>
            <a:off x="3859031" y="2081630"/>
            <a:ext cx="1290850" cy="530813"/>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Conditions périnatales</a:t>
            </a:r>
          </a:p>
          <a:p>
            <a:pPr algn="ctr"/>
            <a:r>
              <a:rPr lang="fr-CA" sz="800" b="1" dirty="0" smtClean="0">
                <a:solidFill>
                  <a:srgbClr val="FFFFFF"/>
                </a:solidFill>
                <a:latin typeface="Tahoma" charset="0"/>
              </a:rPr>
              <a:t>normales</a:t>
            </a:r>
            <a:endParaRPr lang="fr-CA" sz="800" b="1" dirty="0">
              <a:solidFill>
                <a:srgbClr val="FFFFFF"/>
              </a:solidFill>
              <a:latin typeface="Tahoma" charset="0"/>
            </a:endParaRPr>
          </a:p>
        </p:txBody>
      </p:sp>
      <p:sp>
        <p:nvSpPr>
          <p:cNvPr id="120" name="Rectangle 13"/>
          <p:cNvSpPr>
            <a:spLocks noChangeArrowheads="1"/>
          </p:cNvSpPr>
          <p:nvPr/>
        </p:nvSpPr>
        <p:spPr bwMode="auto">
          <a:xfrm>
            <a:off x="5471554" y="1811147"/>
            <a:ext cx="1239509" cy="480280"/>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Image positive</a:t>
            </a:r>
          </a:p>
          <a:p>
            <a:pPr algn="ctr"/>
            <a:r>
              <a:rPr lang="fr-CA" sz="800" b="1" dirty="0">
                <a:solidFill>
                  <a:srgbClr val="FFFFFF"/>
                </a:solidFill>
                <a:latin typeface="Tahoma" charset="0"/>
              </a:rPr>
              <a:t>d</a:t>
            </a:r>
            <a:r>
              <a:rPr lang="fr-CA" sz="800" b="1" dirty="0" smtClean="0">
                <a:solidFill>
                  <a:srgbClr val="FFFFFF"/>
                </a:solidFill>
                <a:latin typeface="Tahoma" charset="0"/>
              </a:rPr>
              <a:t>e soi</a:t>
            </a:r>
            <a:endParaRPr lang="fr-CA" sz="800" b="1" dirty="0">
              <a:solidFill>
                <a:srgbClr val="FFFFFF"/>
              </a:solidFill>
              <a:latin typeface="Tahoma" charset="0"/>
            </a:endParaRPr>
          </a:p>
        </p:txBody>
      </p:sp>
      <p:sp>
        <p:nvSpPr>
          <p:cNvPr id="121" name="Rectangle 36"/>
          <p:cNvSpPr>
            <a:spLocks noChangeArrowheads="1"/>
          </p:cNvSpPr>
          <p:nvPr/>
        </p:nvSpPr>
        <p:spPr bwMode="auto">
          <a:xfrm>
            <a:off x="12593138" y="1250108"/>
            <a:ext cx="1189893" cy="436995"/>
          </a:xfrm>
          <a:prstGeom prst="rect">
            <a:avLst/>
          </a:prstGeom>
          <a:solidFill>
            <a:srgbClr val="418B2C"/>
          </a:solidFill>
          <a:ln w="9525">
            <a:solidFill>
              <a:schemeClr val="tx1"/>
            </a:solidFill>
            <a:miter lim="800000"/>
            <a:headEnd/>
            <a:tailEnd/>
          </a:ln>
        </p:spPr>
        <p:txBody>
          <a:bodyPr wrap="none" lIns="114118" tIns="57060" rIns="114118" bIns="57060" anchor="ctr"/>
          <a:lstStyle/>
          <a:p>
            <a:pPr algn="ctr"/>
            <a:r>
              <a:rPr lang="fr-CA" sz="800" b="1" dirty="0" smtClean="0">
                <a:solidFill>
                  <a:srgbClr val="FFFFFF"/>
                </a:solidFill>
                <a:latin typeface="Tahoma" charset="0"/>
              </a:rPr>
              <a:t>Bon réseau social</a:t>
            </a:r>
          </a:p>
          <a:p>
            <a:pPr algn="ctr"/>
            <a:r>
              <a:rPr lang="fr-CA" sz="800" b="1" dirty="0">
                <a:solidFill>
                  <a:srgbClr val="FFFFFF"/>
                </a:solidFill>
                <a:latin typeface="Tahoma" charset="0"/>
              </a:rPr>
              <a:t>d</a:t>
            </a:r>
            <a:r>
              <a:rPr lang="fr-CA" sz="800" b="1" dirty="0" smtClean="0">
                <a:solidFill>
                  <a:srgbClr val="FFFFFF"/>
                </a:solidFill>
                <a:latin typeface="Tahoma" charset="0"/>
              </a:rPr>
              <a:t>e soutien</a:t>
            </a:r>
            <a:endParaRPr lang="fr-CA" sz="800" b="1" dirty="0">
              <a:solidFill>
                <a:srgbClr val="FFFFFF"/>
              </a:solidFill>
              <a:latin typeface="Tahoma" charset="0"/>
            </a:endParaRPr>
          </a:p>
        </p:txBody>
      </p:sp>
    </p:spTree>
    <p:extLst>
      <p:ext uri="{BB962C8B-B14F-4D97-AF65-F5344CB8AC3E}">
        <p14:creationId xmlns:p14="http://schemas.microsoft.com/office/powerpoint/2010/main" val="1864887402"/>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225535" y="106803"/>
            <a:ext cx="14995099" cy="584776"/>
          </a:xfrm>
          <a:prstGeom prst="rect">
            <a:avLst/>
          </a:prstGeom>
          <a:noFill/>
        </p:spPr>
        <p:txBody>
          <a:bodyPr wrap="square" rtlCol="0">
            <a:spAutoFit/>
          </a:bodyPr>
          <a:lstStyle/>
          <a:p>
            <a:r>
              <a:rPr lang="fr-FR" sz="1600" b="1" dirty="0" smtClean="0">
                <a:latin typeface="Tahoma" panose="020B0604030504040204" pitchFamily="34" charset="0"/>
                <a:ea typeface="Tahoma" panose="020B0604030504040204" pitchFamily="34" charset="0"/>
                <a:cs typeface="Tahoma" panose="020B0604030504040204" pitchFamily="34" charset="0"/>
              </a:rPr>
              <a:t>Étape </a:t>
            </a:r>
            <a:r>
              <a:rPr lang="fr-FR" sz="1600" b="1" dirty="0">
                <a:latin typeface="Tahoma" panose="020B0604030504040204" pitchFamily="34" charset="0"/>
                <a:ea typeface="Tahoma" panose="020B0604030504040204" pitchFamily="34" charset="0"/>
                <a:cs typeface="Tahoma" panose="020B0604030504040204" pitchFamily="34" charset="0"/>
              </a:rPr>
              <a:t>4</a:t>
            </a:r>
            <a:r>
              <a:rPr lang="fr-FR" sz="1600" b="1" dirty="0" smtClean="0">
                <a:latin typeface="Tahoma" panose="020B0604030504040204" pitchFamily="34" charset="0"/>
                <a:ea typeface="Tahoma" panose="020B0604030504040204" pitchFamily="34" charset="0"/>
                <a:cs typeface="Tahoma" panose="020B0604030504040204" pitchFamily="34" charset="0"/>
              </a:rPr>
              <a:t> : Planifier l’intervention en tenant compte des facteurs de risque et de protection identifiés préalablement. </a:t>
            </a:r>
          </a:p>
          <a:p>
            <a:r>
              <a:rPr lang="fr-FR" sz="1400" b="1" dirty="0" smtClean="0">
                <a:latin typeface="Tahoma" panose="020B0604030504040204" pitchFamily="34" charset="0"/>
                <a:ea typeface="Tahoma" panose="020B0604030504040204" pitchFamily="34" charset="0"/>
                <a:cs typeface="Tahoma" panose="020B0604030504040204" pitchFamily="34" charset="0"/>
              </a:rPr>
              <a:t>(Il est suggéré d’identifier 3-4 facteurs de risque les plus déterminants sur lesquels intervenir pour maximiser l’effet de l’intervention</a:t>
            </a:r>
            <a:r>
              <a:rPr lang="fr-FR" sz="1600" b="1" dirty="0" smtClean="0">
                <a:latin typeface="Tahoma" panose="020B0604030504040204" pitchFamily="34" charset="0"/>
                <a:ea typeface="Tahoma" panose="020B0604030504040204" pitchFamily="34" charset="0"/>
                <a:cs typeface="Tahoma" panose="020B0604030504040204" pitchFamily="34" charset="0"/>
              </a:rPr>
              <a:t>.)</a:t>
            </a:r>
            <a:endParaRPr lang="fr-FR" sz="1600" b="1" dirty="0">
              <a:latin typeface="Tahoma" panose="020B0604030504040204" pitchFamily="34" charset="0"/>
              <a:ea typeface="Tahoma" panose="020B0604030504040204" pitchFamily="34" charset="0"/>
              <a:cs typeface="Tahoma" panose="020B0604030504040204" pitchFamily="34" charset="0"/>
            </a:endParaRPr>
          </a:p>
        </p:txBody>
      </p:sp>
      <p:sp>
        <p:nvSpPr>
          <p:cNvPr id="3" name="Rectangle 2"/>
          <p:cNvSpPr/>
          <p:nvPr/>
        </p:nvSpPr>
        <p:spPr>
          <a:xfrm>
            <a:off x="273244" y="1065144"/>
            <a:ext cx="6295070" cy="8612256"/>
          </a:xfrm>
          <a:prstGeom prst="rect">
            <a:avLst/>
          </a:prstGeom>
          <a:ln>
            <a:solidFill>
              <a:schemeClr val="tx1"/>
            </a:solidFill>
          </a:ln>
        </p:spPr>
        <p:style>
          <a:lnRef idx="2">
            <a:schemeClr val="dk1"/>
          </a:lnRef>
          <a:fillRef idx="1">
            <a:schemeClr val="lt1"/>
          </a:fillRef>
          <a:effectRef idx="0">
            <a:schemeClr val="dk1"/>
          </a:effectRef>
          <a:fontRef idx="minor">
            <a:schemeClr val="dk1"/>
          </a:fontRef>
        </p:style>
        <p:txBody>
          <a:bodyPr rtlCol="0" anchor="ctr"/>
          <a:lstStyle/>
          <a:p>
            <a:endParaRPr lang="fr-FR" sz="1100" b="1" dirty="0" smtClean="0">
              <a:solidFill>
                <a:schemeClr val="tx1"/>
              </a:solidFill>
              <a:latin typeface="Tahoma" panose="020B0604030504040204" pitchFamily="34" charset="0"/>
              <a:ea typeface="Tahoma" panose="020B0604030504040204" pitchFamily="34" charset="0"/>
              <a:cs typeface="Tahoma" panose="020B0604030504040204" pitchFamily="34" charset="0"/>
            </a:endParaRPr>
          </a:p>
          <a:p>
            <a:pPr>
              <a:spcAft>
                <a:spcPts val="1200"/>
              </a:spcAft>
            </a:pPr>
            <a:r>
              <a:rPr lang="fr-FR" sz="1100" b="1" dirty="0" smtClean="0">
                <a:solidFill>
                  <a:schemeClr val="tx1"/>
                </a:solidFill>
                <a:latin typeface="Tahoma" panose="020B0604030504040204" pitchFamily="34" charset="0"/>
                <a:ea typeface="Tahoma" panose="020B0604030504040204" pitchFamily="34" charset="0"/>
                <a:cs typeface="Tahoma" panose="020B0604030504040204" pitchFamily="34" charset="0"/>
              </a:rPr>
              <a:t>Le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cadre général de </a:t>
            </a:r>
            <a:r>
              <a:rPr lang="fr-FR" sz="1100" b="1" dirty="0" smtClean="0">
                <a:solidFill>
                  <a:schemeClr val="tx1"/>
                </a:solidFill>
                <a:latin typeface="Tahoma" panose="020B0604030504040204" pitchFamily="34" charset="0"/>
                <a:ea typeface="Tahoma" panose="020B0604030504040204" pitchFamily="34" charset="0"/>
                <a:cs typeface="Tahoma" panose="020B0604030504040204" pitchFamily="34" charset="0"/>
              </a:rPr>
              <a:t>l’intervention</a:t>
            </a:r>
            <a:endParaRPr lang="fr-CA" sz="1100" b="1"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600"/>
              </a:spcAft>
              <a:buFont typeface="Arial"/>
              <a:buChar char="•"/>
            </a:pP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Préconiser des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interventions multidimensionnelles</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 c’est-à-dire diversifiés, constantes, adaptées aux besoins des membres de la famille et de longue durée. Les interventions devraient prendre en considération les besoins matériels, affectifs et sociaux des familles pour compenser les facteurs de risque et pour renforcer les aspects positifs de la vie des parents</a:t>
            </a:r>
            <a:r>
              <a:rPr lang="fr-FR" sz="1100" dirty="0" smtClean="0">
                <a:solidFill>
                  <a:schemeClr val="tx1"/>
                </a:solidFill>
                <a:latin typeface="Tahoma" panose="020B0604030504040204" pitchFamily="34" charset="0"/>
                <a:ea typeface="Tahoma" panose="020B0604030504040204" pitchFamily="34" charset="0"/>
                <a:cs typeface="Tahoma" panose="020B0604030504040204" pitchFamily="34" charset="0"/>
              </a:rPr>
              <a:t>.</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600"/>
              </a:spcAft>
              <a:buFont typeface="Arial"/>
              <a:buChar char="•"/>
            </a:pP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Utiliser une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approche interdisciplinaire et une collaboration intersectorielle</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 afin d’intégrer les expertises et les compétences des différents professionnels et des milieux communautaires pour répondre adéquatement aux besoins de l’enfant, de ses parents et de sa famille</a:t>
            </a:r>
            <a:r>
              <a:rPr lang="fr-FR" sz="1100" dirty="0" smtClean="0">
                <a:solidFill>
                  <a:schemeClr val="tx1"/>
                </a:solidFill>
                <a:latin typeface="Tahoma" panose="020B0604030504040204" pitchFamily="34" charset="0"/>
                <a:ea typeface="Tahoma" panose="020B0604030504040204" pitchFamily="34" charset="0"/>
                <a:cs typeface="Tahoma" panose="020B0604030504040204" pitchFamily="34" charset="0"/>
              </a:rPr>
              <a:t>.</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marL="285750" lvl="0" indent="-285750">
              <a:buFont typeface="Arial"/>
              <a:buChar char="•"/>
            </a:pP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Prévoir la présence d’un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intervenant pivot</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 figure significative avec qui la famille développera une alliance thérapeutique. Celui-ci veillera aux transferts des apprentissages, à la cohérence des actions et la continuité des interventions auprès de la famille et veillera à assurer une bonne communication entre les intervenants.</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 </a:t>
            </a:r>
            <a:endParaRPr lang="fr-FR" sz="1100" dirty="0" smtClean="0">
              <a:solidFill>
                <a:schemeClr val="tx1"/>
              </a:solidFill>
              <a:latin typeface="Tahoma" panose="020B0604030504040204" pitchFamily="34" charset="0"/>
              <a:ea typeface="Tahoma" panose="020B0604030504040204" pitchFamily="34" charset="0"/>
              <a:cs typeface="Tahoma" panose="020B0604030504040204" pitchFamily="34" charset="0"/>
            </a:endParaRPr>
          </a:p>
          <a:p>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a:spcAft>
                <a:spcPts val="1200"/>
              </a:spcAft>
            </a:pP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L’importance de </a:t>
            </a:r>
            <a:r>
              <a:rPr lang="fr-FR" sz="1100" b="1" dirty="0" smtClean="0">
                <a:solidFill>
                  <a:schemeClr val="tx1"/>
                </a:solidFill>
                <a:latin typeface="Tahoma" panose="020B0604030504040204" pitchFamily="34" charset="0"/>
                <a:ea typeface="Tahoma" panose="020B0604030504040204" pitchFamily="34" charset="0"/>
                <a:cs typeface="Tahoma" panose="020B0604030504040204" pitchFamily="34" charset="0"/>
              </a:rPr>
              <a:t>l’évaluation</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600"/>
              </a:spcAft>
              <a:buFont typeface="Arial"/>
              <a:buChar char="•"/>
            </a:pP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L’intervention doit se baser sur une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évaluation complète</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 des besoins de la famille et de l’enfant afin de proposer des interventions  ajustées et cohérentes</a:t>
            </a:r>
            <a:r>
              <a:rPr lang="fr-FR" sz="1100" dirty="0" smtClean="0">
                <a:solidFill>
                  <a:schemeClr val="tx1"/>
                </a:solidFill>
                <a:latin typeface="Tahoma" panose="020B0604030504040204" pitchFamily="34" charset="0"/>
                <a:ea typeface="Tahoma" panose="020B0604030504040204" pitchFamily="34" charset="0"/>
                <a:cs typeface="Tahoma" panose="020B0604030504040204" pitchFamily="34" charset="0"/>
              </a:rPr>
              <a:t>.</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marL="285750" lvl="0" indent="-285750">
              <a:buFont typeface="Arial"/>
              <a:buChar char="•"/>
            </a:pP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Il faut prévoir une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évaluation continue</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 des besoins de développement de l’enfant, de la capacité de ses parents, du fonctionnement de la famille et des relations de celle-ci avec les différents environnements afin d’adapter les interventions aux progrès effectués.</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 </a:t>
            </a:r>
            <a:endParaRPr lang="fr-FR" sz="1100" dirty="0" smtClean="0">
              <a:solidFill>
                <a:schemeClr val="tx1"/>
              </a:solidFill>
              <a:latin typeface="Tahoma" panose="020B0604030504040204" pitchFamily="34" charset="0"/>
              <a:ea typeface="Tahoma" panose="020B0604030504040204" pitchFamily="34" charset="0"/>
              <a:cs typeface="Tahoma" panose="020B0604030504040204" pitchFamily="34" charset="0"/>
            </a:endParaRPr>
          </a:p>
          <a:p>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a:spcAft>
                <a:spcPts val="1200"/>
              </a:spcAft>
            </a:pPr>
            <a:r>
              <a:rPr lang="fr-FR" sz="1100" b="1" dirty="0" smtClean="0">
                <a:solidFill>
                  <a:schemeClr val="tx1"/>
                </a:solidFill>
                <a:latin typeface="Tahoma" panose="020B0604030504040204" pitchFamily="34" charset="0"/>
                <a:ea typeface="Tahoma" panose="020B0604030504040204" pitchFamily="34" charset="0"/>
                <a:cs typeface="Tahoma" panose="020B0604030504040204" pitchFamily="34" charset="0"/>
              </a:rPr>
              <a:t>Les moyens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suggérés pour atteindre les </a:t>
            </a:r>
            <a:r>
              <a:rPr lang="fr-FR" sz="1100" b="1" dirty="0" smtClean="0">
                <a:solidFill>
                  <a:schemeClr val="tx1"/>
                </a:solidFill>
                <a:latin typeface="Tahoma" panose="020B0604030504040204" pitchFamily="34" charset="0"/>
                <a:ea typeface="Tahoma" panose="020B0604030504040204" pitchFamily="34" charset="0"/>
                <a:cs typeface="Tahoma" panose="020B0604030504040204" pitchFamily="34" charset="0"/>
              </a:rPr>
              <a:t>objectifs</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600"/>
              </a:spcAft>
              <a:buFont typeface="Arial"/>
              <a:buChar char="•"/>
            </a:pP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L’intervention doit être suffisamment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longue</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 d’une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intensité et d’une durée significative </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(de 18 à 24 mois en moyenne),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cohérente et ajustée aux besoins évalué</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s et en</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 </a:t>
            </a:r>
            <a:r>
              <a:rPr lang="fr-FR" sz="1100" b="1" dirty="0" smtClean="0">
                <a:solidFill>
                  <a:schemeClr val="tx1"/>
                </a:solidFill>
                <a:latin typeface="Tahoma" panose="020B0604030504040204" pitchFamily="34" charset="0"/>
                <a:ea typeface="Tahoma" panose="020B0604030504040204" pitchFamily="34" charset="0"/>
                <a:cs typeface="Tahoma" panose="020B0604030504040204" pitchFamily="34" charset="0"/>
              </a:rPr>
              <a:t>continuité. </a:t>
            </a:r>
            <a:endParaRPr lang="fr-FR"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600"/>
              </a:spcAft>
              <a:buFont typeface="Arial"/>
              <a:buChar char="•"/>
            </a:pPr>
            <a:r>
              <a:rPr lang="fr-FR" sz="1100" b="1" dirty="0" smtClean="0">
                <a:solidFill>
                  <a:schemeClr val="tx1"/>
                </a:solidFill>
                <a:latin typeface="Tahoma" panose="020B0604030504040204" pitchFamily="34" charset="0"/>
                <a:ea typeface="Tahoma" panose="020B0604030504040204" pitchFamily="34" charset="0"/>
                <a:cs typeface="Tahoma" panose="020B0604030504040204" pitchFamily="34" charset="0"/>
              </a:rPr>
              <a:t>Minimiser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les changements </a:t>
            </a:r>
            <a:r>
              <a:rPr lang="fr-FR" sz="1100" b="1" dirty="0" smtClean="0">
                <a:solidFill>
                  <a:schemeClr val="tx1"/>
                </a:solidFill>
                <a:latin typeface="Tahoma" panose="020B0604030504040204" pitchFamily="34" charset="0"/>
                <a:ea typeface="Tahoma" panose="020B0604030504040204" pitchFamily="34" charset="0"/>
                <a:cs typeface="Tahoma" panose="020B0604030504040204" pitchFamily="34" charset="0"/>
              </a:rPr>
              <a:t>d’intervenants</a:t>
            </a:r>
            <a:r>
              <a:rPr lang="fr-FR" sz="1100" dirty="0" smtClean="0">
                <a:solidFill>
                  <a:schemeClr val="tx1"/>
                </a:solidFill>
                <a:latin typeface="Tahoma" panose="020B0604030504040204" pitchFamily="34" charset="0"/>
                <a:ea typeface="Tahoma" panose="020B0604030504040204" pitchFamily="34" charset="0"/>
                <a:cs typeface="Tahoma" panose="020B0604030504040204" pitchFamily="34" charset="0"/>
              </a:rPr>
              <a:t>.</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600"/>
              </a:spcAft>
              <a:buFont typeface="Arial"/>
              <a:buChar char="•"/>
            </a:pP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Mettre l’accent sur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l’établissement d’une alliance </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entre intervenants et membres de la famille</a:t>
            </a:r>
            <a:r>
              <a:rPr lang="fr-FR" sz="1100" dirty="0" smtClean="0">
                <a:solidFill>
                  <a:schemeClr val="tx1"/>
                </a:solidFill>
                <a:latin typeface="Tahoma" panose="020B0604030504040204" pitchFamily="34" charset="0"/>
                <a:ea typeface="Tahoma" panose="020B0604030504040204" pitchFamily="34" charset="0"/>
                <a:cs typeface="Tahoma" panose="020B0604030504040204" pitchFamily="34" charset="0"/>
              </a:rPr>
              <a:t>.</a:t>
            </a:r>
          </a:p>
          <a:p>
            <a:pPr marL="285750" lvl="0" indent="-285750">
              <a:spcAft>
                <a:spcPts val="600"/>
              </a:spcAft>
              <a:buFont typeface="Arial"/>
              <a:buChar char="•"/>
            </a:pPr>
            <a:r>
              <a:rPr lang="fr-CA" sz="1100" dirty="0" smtClean="0">
                <a:latin typeface="Tahoma" panose="020B0604030504040204" pitchFamily="34" charset="0"/>
                <a:ea typeface="Tahoma" panose="020B0604030504040204" pitchFamily="34" charset="0"/>
                <a:cs typeface="Tahoma" panose="020B0604030504040204" pitchFamily="34" charset="0"/>
              </a:rPr>
              <a:t>L’intervention doit être </a:t>
            </a:r>
            <a:r>
              <a:rPr lang="fr-CA" sz="1100" dirty="0">
                <a:latin typeface="Tahoma" panose="020B0604030504040204" pitchFamily="34" charset="0"/>
                <a:ea typeface="Tahoma" panose="020B0604030504040204" pitchFamily="34" charset="0"/>
                <a:cs typeface="Tahoma" panose="020B0604030504040204" pitchFamily="34" charset="0"/>
              </a:rPr>
              <a:t>basée sur </a:t>
            </a:r>
            <a:r>
              <a:rPr lang="fr-CA" sz="1100" b="1" dirty="0">
                <a:latin typeface="Tahoma" panose="020B0604030504040204" pitchFamily="34" charset="0"/>
                <a:ea typeface="Tahoma" panose="020B0604030504040204" pitchFamily="34" charset="0"/>
                <a:cs typeface="Tahoma" panose="020B0604030504040204" pitchFamily="34" charset="0"/>
              </a:rPr>
              <a:t>des objectifs clairs et concrets</a:t>
            </a:r>
            <a:r>
              <a:rPr lang="fr-CA" sz="1100" dirty="0">
                <a:latin typeface="Tahoma" panose="020B0604030504040204" pitchFamily="34" charset="0"/>
                <a:ea typeface="Tahoma" panose="020B0604030504040204" pitchFamily="34" charset="0"/>
                <a:cs typeface="Tahoma" panose="020B0604030504040204" pitchFamily="34" charset="0"/>
              </a:rPr>
              <a:t> avec </a:t>
            </a:r>
            <a:r>
              <a:rPr lang="fr-CA" sz="1100" b="1" dirty="0">
                <a:latin typeface="Tahoma" panose="020B0604030504040204" pitchFamily="34" charset="0"/>
                <a:ea typeface="Tahoma" panose="020B0604030504040204" pitchFamily="34" charset="0"/>
                <a:cs typeface="Tahoma" panose="020B0604030504040204" pitchFamily="34" charset="0"/>
              </a:rPr>
              <a:t>des résultats attendus </a:t>
            </a:r>
            <a:r>
              <a:rPr lang="fr-CA" sz="1100" b="1" dirty="0" smtClean="0">
                <a:latin typeface="Tahoma" panose="020B0604030504040204" pitchFamily="34" charset="0"/>
                <a:ea typeface="Tahoma" panose="020B0604030504040204" pitchFamily="34" charset="0"/>
                <a:cs typeface="Tahoma" panose="020B0604030504040204" pitchFamily="34" charset="0"/>
              </a:rPr>
              <a:t>ciblés</a:t>
            </a:r>
            <a:r>
              <a:rPr lang="fr-CA" sz="1100" dirty="0">
                <a:latin typeface="Tahoma" panose="020B0604030504040204" pitchFamily="34" charset="0"/>
                <a:ea typeface="Tahoma" panose="020B0604030504040204" pitchFamily="34" charset="0"/>
                <a:cs typeface="Tahoma" panose="020B0604030504040204" pitchFamily="34" charset="0"/>
              </a:rPr>
              <a:t>.</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600"/>
              </a:spcAft>
              <a:buFont typeface="Arial"/>
              <a:buChar char="•"/>
            </a:pPr>
            <a:r>
              <a:rPr lang="fr-FR" sz="1100" dirty="0" smtClean="0">
                <a:solidFill>
                  <a:schemeClr val="tx1"/>
                </a:solidFill>
                <a:latin typeface="Tahoma" panose="020B0604030504040204" pitchFamily="34" charset="0"/>
                <a:ea typeface="Tahoma" panose="020B0604030504040204" pitchFamily="34" charset="0"/>
                <a:cs typeface="Tahoma" panose="020B0604030504040204" pitchFamily="34" charset="0"/>
              </a:rPr>
              <a:t>Favoriser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l’implication de la famille </a:t>
            </a:r>
            <a:r>
              <a:rPr lang="fr-FR" sz="1100" b="1" dirty="0" smtClean="0">
                <a:solidFill>
                  <a:schemeClr val="tx1"/>
                </a:solidFill>
                <a:latin typeface="Tahoma" panose="020B0604030504040204" pitchFamily="34" charset="0"/>
                <a:ea typeface="Tahoma" panose="020B0604030504040204" pitchFamily="34" charset="0"/>
                <a:cs typeface="Tahoma" panose="020B0604030504040204" pitchFamily="34" charset="0"/>
              </a:rPr>
              <a:t>élargie et du réseau social et environnemental </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afin de sortir la famille de l’isolement et de contribuer à la réponse à ses besoins.</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600"/>
              </a:spcAft>
              <a:buFont typeface="Arial"/>
              <a:buChar char="•"/>
            </a:pP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Prévoir une </a:t>
            </a: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intervention de groupe </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centrée sur les besoins psychologiques des parents, leur sensibilité envers l’enfant et leurs capacités de résolution de problème dans l’exercice de leurs compétences parentales. Une telle intervention aiderait le parent à moins chercher le soutien chez son enfant.</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a:p>
            <a:pPr marL="285750" lvl="0" indent="-285750">
              <a:buFont typeface="Arial"/>
              <a:buChar char="•"/>
            </a:pPr>
            <a:r>
              <a:rPr lang="fr-FR" sz="1100" b="1" dirty="0">
                <a:solidFill>
                  <a:schemeClr val="tx1"/>
                </a:solidFill>
                <a:latin typeface="Tahoma" panose="020B0604030504040204" pitchFamily="34" charset="0"/>
                <a:ea typeface="Tahoma" panose="020B0604030504040204" pitchFamily="34" charset="0"/>
                <a:cs typeface="Tahoma" panose="020B0604030504040204" pitchFamily="34" charset="0"/>
              </a:rPr>
              <a:t>Miser sur les forces</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 et  le développement de l’</a:t>
            </a:r>
            <a:r>
              <a:rPr lang="fr-FR" sz="1100" b="1" dirty="0" err="1">
                <a:solidFill>
                  <a:schemeClr val="tx1"/>
                </a:solidFill>
                <a:latin typeface="Tahoma" panose="020B0604030504040204" pitchFamily="34" charset="0"/>
                <a:ea typeface="Tahoma" panose="020B0604030504040204" pitchFamily="34" charset="0"/>
                <a:cs typeface="Tahoma" panose="020B0604030504040204" pitchFamily="34" charset="0"/>
              </a:rPr>
              <a:t>empowerment</a:t>
            </a:r>
            <a:r>
              <a:rPr lang="fr-FR" sz="1100" dirty="0">
                <a:solidFill>
                  <a:schemeClr val="tx1"/>
                </a:solidFill>
                <a:latin typeface="Tahoma" panose="020B0604030504040204" pitchFamily="34" charset="0"/>
                <a:ea typeface="Tahoma" panose="020B0604030504040204" pitchFamily="34" charset="0"/>
                <a:cs typeface="Tahoma" panose="020B0604030504040204" pitchFamily="34" charset="0"/>
              </a:rPr>
              <a:t> de la famille afin qu’elle devienne en mesure de régler ses propres problèmes et de gérer ses stress</a:t>
            </a:r>
            <a:r>
              <a:rPr lang="fr-FR" sz="1100" dirty="0" smtClean="0">
                <a:solidFill>
                  <a:schemeClr val="tx1"/>
                </a:solidFill>
                <a:latin typeface="Tahoma" panose="020B0604030504040204" pitchFamily="34" charset="0"/>
                <a:ea typeface="Tahoma" panose="020B0604030504040204" pitchFamily="34" charset="0"/>
                <a:cs typeface="Tahoma" panose="020B0604030504040204" pitchFamily="34" charset="0"/>
              </a:rPr>
              <a:t>.</a:t>
            </a:r>
            <a:endParaRPr lang="fr-CA" sz="1100" dirty="0">
              <a:solidFill>
                <a:schemeClr val="tx1"/>
              </a:solidFill>
              <a:latin typeface="Tahoma" panose="020B0604030504040204" pitchFamily="34" charset="0"/>
              <a:ea typeface="Tahoma" panose="020B0604030504040204" pitchFamily="34" charset="0"/>
              <a:cs typeface="Tahoma" panose="020B0604030504040204" pitchFamily="34" charset="0"/>
            </a:endParaRPr>
          </a:p>
        </p:txBody>
      </p:sp>
      <p:sp>
        <p:nvSpPr>
          <p:cNvPr id="4" name="ZoneTexte 3"/>
          <p:cNvSpPr txBox="1"/>
          <p:nvPr/>
        </p:nvSpPr>
        <p:spPr>
          <a:xfrm>
            <a:off x="260413" y="1093967"/>
            <a:ext cx="3524655" cy="307777"/>
          </a:xfrm>
          <a:prstGeom prst="rect">
            <a:avLst/>
          </a:prstGeom>
          <a:noFill/>
        </p:spPr>
        <p:txBody>
          <a:bodyPr wrap="square" rtlCol="0">
            <a:spAutoFit/>
          </a:bodyPr>
          <a:lstStyle/>
          <a:p>
            <a:r>
              <a:rPr lang="fr-FR" sz="1400" b="1" dirty="0" smtClean="0"/>
              <a:t>Principes généraux de l’intervention</a:t>
            </a:r>
            <a:endParaRPr lang="fr-FR" sz="1400" b="1" dirty="0"/>
          </a:p>
        </p:txBody>
      </p:sp>
      <p:sp>
        <p:nvSpPr>
          <p:cNvPr id="8" name="Rectangle 7"/>
          <p:cNvSpPr/>
          <p:nvPr/>
        </p:nvSpPr>
        <p:spPr>
          <a:xfrm>
            <a:off x="6715786" y="3134516"/>
            <a:ext cx="8552558" cy="2461616"/>
          </a:xfrm>
          <a:prstGeom prst="rect">
            <a:avLst/>
          </a:prstGeom>
          <a:solidFill>
            <a:srgbClr val="FF6600"/>
          </a:solid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spcAft>
                <a:spcPts val="600"/>
              </a:spcAft>
            </a:pPr>
            <a:r>
              <a:rPr lang="fr-FR" sz="1100" b="1" dirty="0">
                <a:solidFill>
                  <a:srgbClr val="000000"/>
                </a:solidFill>
                <a:latin typeface="Tahoma" panose="020B0604030504040204" pitchFamily="34" charset="0"/>
                <a:ea typeface="Tahoma" panose="020B0604030504040204" pitchFamily="34" charset="0"/>
                <a:cs typeface="Tahoma" panose="020B0604030504040204" pitchFamily="34" charset="0"/>
              </a:rPr>
              <a:t>Auprès du parent</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Aider les parents à </a:t>
            </a:r>
            <a:r>
              <a:rPr lang="fr-FR" sz="1100" b="1" dirty="0">
                <a:solidFill>
                  <a:srgbClr val="000000"/>
                </a:solidFill>
                <a:latin typeface="Tahoma" panose="020B0604030504040204" pitchFamily="34" charset="0"/>
                <a:ea typeface="Tahoma" panose="020B0604030504040204" pitchFamily="34" charset="0"/>
                <a:cs typeface="Tahoma" panose="020B0604030504040204" pitchFamily="34" charset="0"/>
              </a:rPr>
              <a:t>reconnaitre leurs propres besoins </a:t>
            </a: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avant qu’ils puissent être capables de reconnaître ceux de  leur enfant.</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b="1" dirty="0">
                <a:solidFill>
                  <a:srgbClr val="000000"/>
                </a:solidFill>
                <a:latin typeface="Tahoma" panose="020B0604030504040204" pitchFamily="34" charset="0"/>
                <a:ea typeface="Tahoma" panose="020B0604030504040204" pitchFamily="34" charset="0"/>
                <a:cs typeface="Tahoma" panose="020B0604030504040204" pitchFamily="34" charset="0"/>
              </a:rPr>
              <a:t>Intégrer l’histoire individuelle des parents </a:t>
            </a: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puisque leurs problèmes proviennent souvent de l’enfance. </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Entendre leurs besoins en  tant que personnes, combler leurs besoins concrets et travailler sur leur vécu traumatique et l’impact de celui-ci sur </a:t>
            </a:r>
            <a:r>
              <a:rPr lang="fr-FR" sz="1100" dirty="0" smtClean="0">
                <a:solidFill>
                  <a:srgbClr val="000000"/>
                </a:solidFill>
                <a:latin typeface="Tahoma" panose="020B0604030504040204" pitchFamily="34" charset="0"/>
                <a:ea typeface="Tahoma" panose="020B0604030504040204" pitchFamily="34" charset="0"/>
                <a:cs typeface="Tahoma" panose="020B0604030504040204" pitchFamily="34" charset="0"/>
              </a:rPr>
              <a:t>l’enfant.</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Soutenir les parents dans le développement de leurs habiletés sociales.</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Travailler à diminuer les facteurs de risque tels que les symptômes dépressifs des donneurs de soin, les stress reliés à l’exercice des rôles parentaux et les stress </a:t>
            </a:r>
            <a:r>
              <a:rPr lang="fr-FR" sz="1100" dirty="0" smtClean="0">
                <a:solidFill>
                  <a:srgbClr val="000000"/>
                </a:solidFill>
                <a:latin typeface="Tahoma" panose="020B0604030504040204" pitchFamily="34" charset="0"/>
                <a:ea typeface="Tahoma" panose="020B0604030504040204" pitchFamily="34" charset="0"/>
                <a:cs typeface="Tahoma" panose="020B0604030504040204" pitchFamily="34" charset="0"/>
              </a:rPr>
              <a:t>quotidiens.</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285750" lvl="0" indent="-285750">
              <a:buFont typeface="Wingdings" panose="05000000000000000000" pitchFamily="2" charset="2"/>
              <a:buChar char="q"/>
            </a:pP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Prévoir un soutien approprié en présence de problèmes de santé mentale non résolus chez le ou les </a:t>
            </a:r>
            <a:r>
              <a:rPr lang="fr-FR" sz="1100" dirty="0" smtClean="0">
                <a:solidFill>
                  <a:srgbClr val="000000"/>
                </a:solidFill>
                <a:latin typeface="Tahoma" panose="020B0604030504040204" pitchFamily="34" charset="0"/>
                <a:ea typeface="Tahoma" panose="020B0604030504040204" pitchFamily="34" charset="0"/>
                <a:cs typeface="Tahoma" panose="020B0604030504040204" pitchFamily="34" charset="0"/>
              </a:rPr>
              <a:t>parents.</a:t>
            </a:r>
          </a:p>
          <a:p>
            <a:pPr marL="285750" lvl="0" indent="-285750">
              <a:buFont typeface="Wingdings" panose="05000000000000000000" pitchFamily="2" charset="2"/>
              <a:buChar char="q"/>
            </a:pPr>
            <a:r>
              <a:rPr lang="fr-CA" sz="1100" dirty="0" smtClean="0">
                <a:solidFill>
                  <a:srgbClr val="000000"/>
                </a:solidFill>
                <a:latin typeface="Tahoma" panose="020B0604030504040204" pitchFamily="34" charset="0"/>
                <a:ea typeface="Tahoma" panose="020B0604030504040204" pitchFamily="34" charset="0"/>
                <a:cs typeface="Tahoma" panose="020B0604030504040204" pitchFamily="34" charset="0"/>
              </a:rPr>
              <a:t>Prévoir une </a:t>
            </a:r>
            <a:r>
              <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rPr>
              <a:t>approche comportementale intensive hebdomadaire à domicile par </a:t>
            </a:r>
            <a:r>
              <a:rPr lang="fr-CA" sz="1100" i="1" dirty="0" err="1" smtClean="0">
                <a:solidFill>
                  <a:srgbClr val="000000"/>
                </a:solidFill>
                <a:latin typeface="Tahoma" panose="020B0604030504040204" pitchFamily="34" charset="0"/>
                <a:ea typeface="Tahoma" panose="020B0604030504040204" pitchFamily="34" charset="0"/>
                <a:cs typeface="Tahoma" panose="020B0604030504040204" pitchFamily="34" charset="0"/>
              </a:rPr>
              <a:t>modeling</a:t>
            </a:r>
            <a:r>
              <a:rPr lang="fr-CA" sz="1100" i="1" dirty="0" smtClean="0">
                <a:solidFill>
                  <a:srgbClr val="000000"/>
                </a:solidFill>
                <a:latin typeface="Tahoma" panose="020B0604030504040204" pitchFamily="34" charset="0"/>
                <a:ea typeface="Tahoma" panose="020B0604030504040204" pitchFamily="34" charset="0"/>
                <a:cs typeface="Tahoma" panose="020B0604030504040204" pitchFamily="34" charset="0"/>
              </a:rPr>
              <a:t>, le coaching</a:t>
            </a:r>
            <a:r>
              <a:rPr lang="fr-CA" sz="1100" dirty="0" smtClean="0">
                <a:solidFill>
                  <a:srgbClr val="000000"/>
                </a:solidFill>
                <a:latin typeface="Tahoma" panose="020B0604030504040204" pitchFamily="34" charset="0"/>
                <a:ea typeface="Tahoma" panose="020B0604030504040204" pitchFamily="34" charset="0"/>
                <a:cs typeface="Tahoma" panose="020B0604030504040204" pitchFamily="34" charset="0"/>
              </a:rPr>
              <a:t> </a:t>
            </a:r>
            <a:r>
              <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rPr>
              <a:t>et le renforcement positif. L’intervention comportementale auprès des familles serait non seulement efficace auprès des familles négligentes pour l’acquisition de compétences parentales, mais également sur le développement d’habiletés sociales et ainsi permet le développement du réseau social souvent déficitaire de ces </a:t>
            </a:r>
            <a:r>
              <a:rPr lang="fr-CA" sz="1100" dirty="0" smtClean="0">
                <a:solidFill>
                  <a:srgbClr val="000000"/>
                </a:solidFill>
                <a:latin typeface="Tahoma" panose="020B0604030504040204" pitchFamily="34" charset="0"/>
                <a:ea typeface="Tahoma" panose="020B0604030504040204" pitchFamily="34" charset="0"/>
                <a:cs typeface="Tahoma" panose="020B0604030504040204" pitchFamily="34" charset="0"/>
              </a:rPr>
              <a:t>familles. </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9" name="Rectangle 8"/>
          <p:cNvSpPr/>
          <p:nvPr/>
        </p:nvSpPr>
        <p:spPr>
          <a:xfrm>
            <a:off x="6715786" y="1593172"/>
            <a:ext cx="8552557" cy="1409550"/>
          </a:xfrm>
          <a:prstGeom prst="rect">
            <a:avLst/>
          </a:prstGeom>
          <a:solidFill>
            <a:srgbClr val="FFCC00"/>
          </a:solid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spcAft>
                <a:spcPts val="600"/>
              </a:spcAft>
            </a:pPr>
            <a:r>
              <a:rPr lang="fr-FR" sz="1100" b="1" dirty="0">
                <a:solidFill>
                  <a:srgbClr val="000000"/>
                </a:solidFill>
                <a:latin typeface="Tahoma" panose="020B0604030504040204" pitchFamily="34" charset="0"/>
                <a:ea typeface="Tahoma" panose="020B0604030504040204" pitchFamily="34" charset="0"/>
                <a:cs typeface="Tahoma" panose="020B0604030504040204" pitchFamily="34" charset="0"/>
              </a:rPr>
              <a:t>Auprès des enfants</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Impliquer l’enfant dans des expériences cognitives et socio-affectives stimulantes et favoriser le développement de son fonctionnement psychosocial et cognitif dans le cadre d’une </a:t>
            </a:r>
            <a:r>
              <a:rPr lang="fr-FR" sz="1100" b="1" dirty="0">
                <a:solidFill>
                  <a:srgbClr val="000000"/>
                </a:solidFill>
                <a:latin typeface="Tahoma" panose="020B0604030504040204" pitchFamily="34" charset="0"/>
                <a:ea typeface="Tahoma" panose="020B0604030504040204" pitchFamily="34" charset="0"/>
                <a:cs typeface="Tahoma" panose="020B0604030504040204" pitchFamily="34" charset="0"/>
              </a:rPr>
              <a:t>intervention précoce et </a:t>
            </a:r>
            <a:r>
              <a:rPr lang="fr-FR" sz="1100" b="1" dirty="0" smtClean="0">
                <a:solidFill>
                  <a:srgbClr val="000000"/>
                </a:solidFill>
                <a:latin typeface="Tahoma" panose="020B0604030504040204" pitchFamily="34" charset="0"/>
                <a:ea typeface="Tahoma" panose="020B0604030504040204" pitchFamily="34" charset="0"/>
                <a:cs typeface="Tahoma" panose="020B0604030504040204" pitchFamily="34" charset="0"/>
              </a:rPr>
              <a:t>intensive </a:t>
            </a:r>
            <a:r>
              <a:rPr lang="fr-FR" sz="1100" dirty="0" smtClean="0">
                <a:solidFill>
                  <a:srgbClr val="000000"/>
                </a:solidFill>
                <a:latin typeface="Tahoma" panose="020B0604030504040204" pitchFamily="34" charset="0"/>
                <a:ea typeface="Tahoma" panose="020B0604030504040204" pitchFamily="34" charset="0"/>
                <a:cs typeface="Tahoma" panose="020B0604030504040204" pitchFamily="34" charset="0"/>
              </a:rPr>
              <a:t>(type CPE).</a:t>
            </a:r>
          </a:p>
          <a:p>
            <a:pPr marL="285750" lvl="0" indent="-285750">
              <a:spcAft>
                <a:spcPts val="200"/>
              </a:spcAft>
              <a:buFont typeface="Wingdings" panose="05000000000000000000" pitchFamily="2" charset="2"/>
              <a:buChar char="q"/>
            </a:pPr>
            <a:r>
              <a:rPr lang="fr-FR" sz="1100" dirty="0" smtClean="0">
                <a:solidFill>
                  <a:srgbClr val="000000"/>
                </a:solidFill>
                <a:latin typeface="Tahoma" panose="020B0604030504040204" pitchFamily="34" charset="0"/>
                <a:ea typeface="Tahoma" panose="020B0604030504040204" pitchFamily="34" charset="0"/>
                <a:cs typeface="Tahoma" panose="020B0604030504040204" pitchFamily="34" charset="0"/>
              </a:rPr>
              <a:t>Prévoir </a:t>
            </a: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des actions cliniques spécialisées sur les plans cognitif, langagier, affectif et social et des actions sociales et éducatives normatives pour compléter l’expérience familiale inadéquate</a:t>
            </a:r>
            <a:r>
              <a:rPr lang="fr-FR" sz="1100" dirty="0" smtClean="0">
                <a:solidFill>
                  <a:srgbClr val="000000"/>
                </a:solidFill>
                <a:latin typeface="Tahoma" panose="020B0604030504040204" pitchFamily="34" charset="0"/>
                <a:ea typeface="Tahoma" panose="020B0604030504040204" pitchFamily="34" charset="0"/>
                <a:cs typeface="Tahoma" panose="020B0604030504040204" pitchFamily="34" charset="0"/>
              </a:rPr>
              <a:t>.</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10" name="Rectangle 9"/>
          <p:cNvSpPr/>
          <p:nvPr/>
        </p:nvSpPr>
        <p:spPr>
          <a:xfrm>
            <a:off x="6722670" y="5741652"/>
            <a:ext cx="8552556" cy="1784972"/>
          </a:xfrm>
          <a:prstGeom prst="rect">
            <a:avLst/>
          </a:prstGeom>
          <a:solidFill>
            <a:srgbClr val="FF6600"/>
          </a:solid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spcAft>
                <a:spcPts val="600"/>
              </a:spcAft>
            </a:pPr>
            <a:r>
              <a:rPr lang="fr-FR" sz="1100" b="1" dirty="0">
                <a:solidFill>
                  <a:srgbClr val="000000"/>
                </a:solidFill>
                <a:latin typeface="Tahoma" panose="020B0604030504040204" pitchFamily="34" charset="0"/>
                <a:ea typeface="Tahoma" panose="020B0604030504040204" pitchFamily="34" charset="0"/>
                <a:cs typeface="Tahoma" panose="020B0604030504040204" pitchFamily="34" charset="0"/>
              </a:rPr>
              <a:t>Concernant la relation parents-enfant</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Favoriser la disponibilité psychologique des figures parentales de même que les conduites responsables et sensibles à l’égard des besoins de leurs enfants. </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Favoriser la disponibilité psychologique et physique des parents afin de soutenir le développement de la relation d’attachement des parents face à leur </a:t>
            </a:r>
            <a:r>
              <a:rPr lang="fr-FR" sz="1100" dirty="0" smtClean="0">
                <a:solidFill>
                  <a:srgbClr val="000000"/>
                </a:solidFill>
                <a:latin typeface="Tahoma" panose="020B0604030504040204" pitchFamily="34" charset="0"/>
                <a:ea typeface="Tahoma" panose="020B0604030504040204" pitchFamily="34" charset="0"/>
                <a:cs typeface="Tahoma" panose="020B0604030504040204" pitchFamily="34" charset="0"/>
              </a:rPr>
              <a:t>enfant.</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Aider le parents à développer leurs capacités à répondre aux besoins de leur enfant : soins de base, sécurité, amour, stimulation, encadrement, stabilité.</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a:p>
            <a:pPr marL="285750" lvl="0" indent="-285750">
              <a:buFont typeface="Wingdings" panose="05000000000000000000" pitchFamily="2" charset="2"/>
              <a:buChar char="q"/>
            </a:pPr>
            <a:r>
              <a:rPr lang="fr-FR" sz="1100" dirty="0">
                <a:solidFill>
                  <a:srgbClr val="000000"/>
                </a:solidFill>
                <a:latin typeface="Tahoma" panose="020B0604030504040204" pitchFamily="34" charset="0"/>
                <a:ea typeface="Tahoma" panose="020B0604030504040204" pitchFamily="34" charset="0"/>
                <a:cs typeface="Tahoma" panose="020B0604030504040204" pitchFamily="34" charset="0"/>
              </a:rPr>
              <a:t>Améliorer les connaissances des parents relatives au développement de l’enfant et aux attentes réalistes à avoir envers celui-ci. </a:t>
            </a:r>
            <a:endParaRPr lang="fr-CA" sz="1100" dirty="0">
              <a:solidFill>
                <a:srgbClr val="000000"/>
              </a:solidFill>
              <a:latin typeface="Tahoma" panose="020B0604030504040204" pitchFamily="34" charset="0"/>
              <a:ea typeface="Tahoma" panose="020B0604030504040204" pitchFamily="34" charset="0"/>
              <a:cs typeface="Tahoma" panose="020B0604030504040204" pitchFamily="34" charset="0"/>
            </a:endParaRPr>
          </a:p>
        </p:txBody>
      </p:sp>
      <p:sp>
        <p:nvSpPr>
          <p:cNvPr id="11" name="Rectangle 10"/>
          <p:cNvSpPr/>
          <p:nvPr/>
        </p:nvSpPr>
        <p:spPr>
          <a:xfrm>
            <a:off x="6715785" y="7663723"/>
            <a:ext cx="8552557" cy="1590456"/>
          </a:xfrm>
          <a:prstGeom prst="rect">
            <a:avLst/>
          </a:prstGeom>
          <a:solidFill>
            <a:srgbClr val="0070C0"/>
          </a:solid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spcAft>
                <a:spcPts val="600"/>
              </a:spcAft>
            </a:pPr>
            <a:r>
              <a:rPr lang="fr-FR" sz="1100" b="1" dirty="0">
                <a:solidFill>
                  <a:srgbClr val="FFFFFF"/>
                </a:solidFill>
                <a:latin typeface="Tahoma" panose="020B0604030504040204" pitchFamily="34" charset="0"/>
                <a:ea typeface="Tahoma" panose="020B0604030504040204" pitchFamily="34" charset="0"/>
                <a:cs typeface="Tahoma" panose="020B0604030504040204" pitchFamily="34" charset="0"/>
              </a:rPr>
              <a:t>Sur le plan des </a:t>
            </a:r>
            <a:r>
              <a:rPr lang="fr-FR" sz="1100" b="1" dirty="0">
                <a:solidFill>
                  <a:schemeClr val="bg1"/>
                </a:solidFill>
                <a:latin typeface="Tahoma" panose="020B0604030504040204" pitchFamily="34" charset="0"/>
                <a:ea typeface="Tahoma" panose="020B0604030504040204" pitchFamily="34" charset="0"/>
                <a:cs typeface="Tahoma" panose="020B0604030504040204" pitchFamily="34" charset="0"/>
              </a:rPr>
              <a:t>ressources</a:t>
            </a:r>
            <a:endParaRPr lang="fr-CA" sz="1100" dirty="0">
              <a:solidFill>
                <a:schemeClr val="bg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a:solidFill>
                  <a:schemeClr val="bg1"/>
                </a:solidFill>
                <a:latin typeface="Tahoma" panose="020B0604030504040204" pitchFamily="34" charset="0"/>
                <a:ea typeface="Tahoma" panose="020B0604030504040204" pitchFamily="34" charset="0"/>
                <a:cs typeface="Tahoma" panose="020B0604030504040204" pitchFamily="34" charset="0"/>
              </a:rPr>
              <a:t>Apporter de l’aide concrète à la </a:t>
            </a:r>
            <a:r>
              <a:rPr lang="fr-FR" sz="1100" dirty="0" smtClean="0">
                <a:solidFill>
                  <a:schemeClr val="bg1"/>
                </a:solidFill>
                <a:latin typeface="Tahoma" panose="020B0604030504040204" pitchFamily="34" charset="0"/>
                <a:ea typeface="Tahoma" panose="020B0604030504040204" pitchFamily="34" charset="0"/>
                <a:cs typeface="Tahoma" panose="020B0604030504040204" pitchFamily="34" charset="0"/>
              </a:rPr>
              <a:t>famille.</a:t>
            </a:r>
            <a:endParaRPr lang="fr-CA" sz="1100" dirty="0">
              <a:solidFill>
                <a:schemeClr val="bg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a:solidFill>
                  <a:schemeClr val="bg1"/>
                </a:solidFill>
                <a:latin typeface="Tahoma" panose="020B0604030504040204" pitchFamily="34" charset="0"/>
                <a:ea typeface="Tahoma" panose="020B0604030504040204" pitchFamily="34" charset="0"/>
                <a:cs typeface="Tahoma" panose="020B0604030504040204" pitchFamily="34" charset="0"/>
              </a:rPr>
              <a:t>Soutenir le développement  d’un réseau social de </a:t>
            </a:r>
            <a:r>
              <a:rPr lang="fr-FR" sz="1100" dirty="0" smtClean="0">
                <a:solidFill>
                  <a:schemeClr val="bg1"/>
                </a:solidFill>
                <a:latin typeface="Tahoma" panose="020B0604030504040204" pitchFamily="34" charset="0"/>
                <a:ea typeface="Tahoma" panose="020B0604030504040204" pitchFamily="34" charset="0"/>
                <a:cs typeface="Tahoma" panose="020B0604030504040204" pitchFamily="34" charset="0"/>
              </a:rPr>
              <a:t>soutien.</a:t>
            </a:r>
            <a:endParaRPr lang="fr-CA" sz="1100" dirty="0">
              <a:solidFill>
                <a:schemeClr val="bg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a:solidFill>
                  <a:schemeClr val="bg1"/>
                </a:solidFill>
                <a:latin typeface="Tahoma" panose="020B0604030504040204" pitchFamily="34" charset="0"/>
                <a:ea typeface="Tahoma" panose="020B0604030504040204" pitchFamily="34" charset="0"/>
                <a:cs typeface="Tahoma" panose="020B0604030504040204" pitchFamily="34" charset="0"/>
              </a:rPr>
              <a:t>Réactiver ou développer le réseau social et environnemental de la famille, car celui-ci peut contribuer en tant que système de soutien à la parentalité positive notamment lorsque les services cessent auprès de la famille.</a:t>
            </a:r>
            <a:endParaRPr lang="fr-CA" sz="1100" dirty="0">
              <a:solidFill>
                <a:schemeClr val="bg1"/>
              </a:solidFill>
              <a:latin typeface="Tahoma" panose="020B0604030504040204" pitchFamily="34" charset="0"/>
              <a:ea typeface="Tahoma" panose="020B0604030504040204" pitchFamily="34" charset="0"/>
              <a:cs typeface="Tahoma" panose="020B0604030504040204" pitchFamily="34" charset="0"/>
            </a:endParaRPr>
          </a:p>
          <a:p>
            <a:pPr marL="285750" lvl="0" indent="-285750">
              <a:spcAft>
                <a:spcPts val="200"/>
              </a:spcAft>
              <a:buFont typeface="Wingdings" panose="05000000000000000000" pitchFamily="2" charset="2"/>
              <a:buChar char="q"/>
            </a:pPr>
            <a:r>
              <a:rPr lang="fr-FR" sz="1100" dirty="0" smtClean="0">
                <a:solidFill>
                  <a:schemeClr val="bg1"/>
                </a:solidFill>
                <a:latin typeface="Tahoma" panose="020B0604030504040204" pitchFamily="34" charset="0"/>
                <a:ea typeface="Tahoma" panose="020B0604030504040204" pitchFamily="34" charset="0"/>
                <a:cs typeface="Tahoma" panose="020B0604030504040204" pitchFamily="34" charset="0"/>
              </a:rPr>
              <a:t>Assurer </a:t>
            </a:r>
            <a:r>
              <a:rPr lang="fr-FR" sz="1100" dirty="0">
                <a:solidFill>
                  <a:schemeClr val="bg1"/>
                </a:solidFill>
                <a:latin typeface="Tahoma" panose="020B0604030504040204" pitchFamily="34" charset="0"/>
                <a:ea typeface="Tahoma" panose="020B0604030504040204" pitchFamily="34" charset="0"/>
                <a:cs typeface="Tahoma" panose="020B0604030504040204" pitchFamily="34" charset="0"/>
              </a:rPr>
              <a:t>la présence d’une famille de soutien ou d’une aide non </a:t>
            </a:r>
            <a:r>
              <a:rPr lang="fr-FR" sz="1100" dirty="0" smtClean="0">
                <a:solidFill>
                  <a:schemeClr val="bg1"/>
                </a:solidFill>
                <a:latin typeface="Tahoma" panose="020B0604030504040204" pitchFamily="34" charset="0"/>
                <a:ea typeface="Tahoma" panose="020B0604030504040204" pitchFamily="34" charset="0"/>
                <a:cs typeface="Tahoma" panose="020B0604030504040204" pitchFamily="34" charset="0"/>
              </a:rPr>
              <a:t>professionnelle.</a:t>
            </a:r>
            <a:endParaRPr lang="fr-CA" sz="1100" dirty="0">
              <a:solidFill>
                <a:schemeClr val="bg1"/>
              </a:solidFill>
              <a:latin typeface="Tahoma" panose="020B0604030504040204" pitchFamily="34" charset="0"/>
              <a:ea typeface="Tahoma" panose="020B0604030504040204" pitchFamily="34" charset="0"/>
              <a:cs typeface="Tahoma" panose="020B0604030504040204" pitchFamily="34" charset="0"/>
            </a:endParaRPr>
          </a:p>
          <a:p>
            <a:pPr marL="285750" lvl="0" indent="-285750">
              <a:buFont typeface="Wingdings" panose="05000000000000000000" pitchFamily="2" charset="2"/>
              <a:buChar char="q"/>
            </a:pPr>
            <a:r>
              <a:rPr lang="fr-FR" sz="1100" dirty="0">
                <a:solidFill>
                  <a:schemeClr val="bg1"/>
                </a:solidFill>
                <a:latin typeface="Tahoma" panose="020B0604030504040204" pitchFamily="34" charset="0"/>
                <a:ea typeface="Tahoma" panose="020B0604030504040204" pitchFamily="34" charset="0"/>
                <a:cs typeface="Tahoma" panose="020B0604030504040204" pitchFamily="34" charset="0"/>
              </a:rPr>
              <a:t>Améliorer les conditions d’existence des familles et leurs rapports à la collectivité</a:t>
            </a:r>
            <a:r>
              <a:rPr lang="fr-FR" sz="1100" dirty="0" smtClean="0">
                <a:solidFill>
                  <a:schemeClr val="bg1"/>
                </a:solidFill>
                <a:latin typeface="Tahoma" panose="020B0604030504040204" pitchFamily="34" charset="0"/>
                <a:ea typeface="Tahoma" panose="020B0604030504040204" pitchFamily="34" charset="0"/>
                <a:cs typeface="Tahoma" panose="020B0604030504040204" pitchFamily="34" charset="0"/>
              </a:rPr>
              <a:t>.</a:t>
            </a:r>
            <a:endParaRPr lang="fr-CA" sz="1100" dirty="0">
              <a:solidFill>
                <a:schemeClr val="bg1"/>
              </a:solidFill>
              <a:latin typeface="Tahoma" panose="020B0604030504040204" pitchFamily="34" charset="0"/>
              <a:ea typeface="Tahoma" panose="020B0604030504040204" pitchFamily="34" charset="0"/>
              <a:cs typeface="Tahoma" panose="020B0604030504040204" pitchFamily="34" charset="0"/>
            </a:endParaRPr>
          </a:p>
        </p:txBody>
      </p:sp>
      <p:sp>
        <p:nvSpPr>
          <p:cNvPr id="12" name="Rectangle 11"/>
          <p:cNvSpPr/>
          <p:nvPr/>
        </p:nvSpPr>
        <p:spPr>
          <a:xfrm>
            <a:off x="6715782" y="1065144"/>
            <a:ext cx="8678167" cy="8612256"/>
          </a:xfrm>
          <a:prstGeom prst="rect">
            <a:avLst/>
          </a:prstGeom>
          <a:noFill/>
          <a:ln>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a:p>
        </p:txBody>
      </p:sp>
      <p:sp>
        <p:nvSpPr>
          <p:cNvPr id="13" name="ZoneTexte 12"/>
          <p:cNvSpPr txBox="1"/>
          <p:nvPr/>
        </p:nvSpPr>
        <p:spPr>
          <a:xfrm>
            <a:off x="6715786" y="1189503"/>
            <a:ext cx="8371127" cy="307777"/>
          </a:xfrm>
          <a:prstGeom prst="rect">
            <a:avLst/>
          </a:prstGeom>
          <a:noFill/>
        </p:spPr>
        <p:txBody>
          <a:bodyPr wrap="square" rtlCol="0">
            <a:spAutoFit/>
          </a:bodyPr>
          <a:lstStyle/>
          <a:p>
            <a:r>
              <a:rPr lang="fr-FR" sz="1400" b="1" dirty="0" smtClean="0">
                <a:latin typeface="Tahoma" panose="020B0604030504040204" pitchFamily="34" charset="0"/>
                <a:ea typeface="Tahoma" panose="020B0604030504040204" pitchFamily="34" charset="0"/>
                <a:cs typeface="Tahoma" panose="020B0604030504040204" pitchFamily="34" charset="0"/>
              </a:rPr>
              <a:t>Cibles spécifiques d’intervention à prioriser selon les résultats de l’évaluation</a:t>
            </a:r>
            <a:endParaRPr lang="fr-FR" sz="1400" b="1" dirty="0">
              <a:latin typeface="Tahoma" panose="020B0604030504040204" pitchFamily="34" charset="0"/>
              <a:ea typeface="Tahoma" panose="020B0604030504040204" pitchFamily="34" charset="0"/>
              <a:cs typeface="Tahoma" panose="020B0604030504040204" pitchFamily="34" charset="0"/>
            </a:endParaRPr>
          </a:p>
        </p:txBody>
      </p:sp>
      <p:sp>
        <p:nvSpPr>
          <p:cNvPr id="14" name="ZoneTexte 13"/>
          <p:cNvSpPr txBox="1"/>
          <p:nvPr/>
        </p:nvSpPr>
        <p:spPr>
          <a:xfrm>
            <a:off x="14514106" y="134948"/>
            <a:ext cx="927750" cy="307777"/>
          </a:xfrm>
          <a:prstGeom prst="rect">
            <a:avLst/>
          </a:prstGeom>
          <a:noFill/>
          <a:ln w="12700">
            <a:solidFill>
              <a:schemeClr val="tx1"/>
            </a:solidFill>
            <a:prstDash val="solid"/>
          </a:ln>
        </p:spPr>
        <p:txBody>
          <a:bodyPr wrap="square" rtlCol="0">
            <a:spAutoFit/>
          </a:bodyPr>
          <a:lstStyle/>
          <a:p>
            <a:pPr algn="ctr"/>
            <a:r>
              <a:rPr lang="fr-FR" sz="1400" b="1" dirty="0" smtClean="0">
                <a:latin typeface="Tahoma" panose="020B0604030504040204" pitchFamily="34" charset="0"/>
                <a:ea typeface="Tahoma" panose="020B0604030504040204" pitchFamily="34" charset="0"/>
                <a:cs typeface="Tahoma" panose="020B0604030504040204" pitchFamily="34" charset="0"/>
              </a:rPr>
              <a:t>Carte 6</a:t>
            </a:r>
            <a:endParaRPr lang="fr-FR" sz="1400" b="1" dirty="0">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1805341958"/>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Thème Office">
  <a:themeElements>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Thème Office">
  <a:themeElements>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2346</TotalTime>
  <Words>2241</Words>
  <Application>Microsoft Macintosh PowerPoint</Application>
  <PresentationFormat>Personnalisé</PresentationFormat>
  <Paragraphs>732</Paragraphs>
  <Slides>7</Slides>
  <Notes>3</Notes>
  <HiddenSlides>0</HiddenSlides>
  <MMClips>0</MMClips>
  <ScaleCrop>false</ScaleCrop>
  <HeadingPairs>
    <vt:vector size="4" baseType="variant">
      <vt:variant>
        <vt:lpstr>Thème</vt:lpstr>
      </vt:variant>
      <vt:variant>
        <vt:i4>1</vt:i4>
      </vt:variant>
      <vt:variant>
        <vt:lpstr>Titres des diapositives</vt:lpstr>
      </vt:variant>
      <vt:variant>
        <vt:i4>7</vt:i4>
      </vt:variant>
    </vt:vector>
  </HeadingPairs>
  <TitlesOfParts>
    <vt:vector size="8" baseType="lpstr">
      <vt:lpstr>Thème Office</vt:lpstr>
      <vt:lpstr>Carte conceptuelle de la négligence des parents  à l’égard des enfants</vt:lpstr>
      <vt:lpstr>Présentation PowerPoint</vt:lpstr>
      <vt:lpstr>Présentation PowerPoint</vt:lpstr>
      <vt:lpstr>Présentation PowerPoint</vt:lpstr>
      <vt:lpstr>Présentation PowerPoint</vt:lpstr>
      <vt:lpstr>Présentation PowerPoint</vt:lpstr>
      <vt:lpstr>Présentation PowerPoint</vt:lpstr>
    </vt:vector>
  </TitlesOfParts>
  <Company>Université Laval</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Robert Pauzé</dc:creator>
  <cp:lastModifiedBy>Robert Pauzé</cp:lastModifiedBy>
  <cp:revision>129</cp:revision>
  <cp:lastPrinted>2016-03-29T18:11:21Z</cp:lastPrinted>
  <dcterms:created xsi:type="dcterms:W3CDTF">2016-02-11T20:04:27Z</dcterms:created>
  <dcterms:modified xsi:type="dcterms:W3CDTF">2016-07-13T13:19:49Z</dcterms:modified>
</cp:coreProperties>
</file>