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vml" ContentType="application/vnd.openxmlformats-officedocument.vmlDrawing"/>
  <Default Extension="docx" ContentType="application/vnd.openxmlformats-officedocument.wordprocessingml.document"/>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25"/>
  </p:notesMasterIdLst>
  <p:sldIdLst>
    <p:sldId id="256" r:id="rId2"/>
    <p:sldId id="406" r:id="rId3"/>
    <p:sldId id="399" r:id="rId4"/>
    <p:sldId id="397" r:id="rId5"/>
    <p:sldId id="403" r:id="rId6"/>
    <p:sldId id="404" r:id="rId7"/>
    <p:sldId id="400" r:id="rId8"/>
    <p:sldId id="398" r:id="rId9"/>
    <p:sldId id="401" r:id="rId10"/>
    <p:sldId id="402" r:id="rId11"/>
    <p:sldId id="407" r:id="rId12"/>
    <p:sldId id="258" r:id="rId13"/>
    <p:sldId id="408" r:id="rId14"/>
    <p:sldId id="409" r:id="rId15"/>
    <p:sldId id="410" r:id="rId16"/>
    <p:sldId id="260" r:id="rId17"/>
    <p:sldId id="259" r:id="rId18"/>
    <p:sldId id="393" r:id="rId19"/>
    <p:sldId id="261" r:id="rId20"/>
    <p:sldId id="376" r:id="rId21"/>
    <p:sldId id="262" r:id="rId22"/>
    <p:sldId id="263" r:id="rId23"/>
    <p:sldId id="264" r:id="rId24"/>
    <p:sldId id="265" r:id="rId25"/>
    <p:sldId id="267" r:id="rId26"/>
    <p:sldId id="268" r:id="rId27"/>
    <p:sldId id="378" r:id="rId28"/>
    <p:sldId id="269" r:id="rId29"/>
    <p:sldId id="270" r:id="rId30"/>
    <p:sldId id="271" r:id="rId31"/>
    <p:sldId id="272" r:id="rId32"/>
    <p:sldId id="274" r:id="rId33"/>
    <p:sldId id="275" r:id="rId34"/>
    <p:sldId id="276" r:id="rId35"/>
    <p:sldId id="277" r:id="rId36"/>
    <p:sldId id="278" r:id="rId37"/>
    <p:sldId id="279" r:id="rId38"/>
    <p:sldId id="280" r:id="rId39"/>
    <p:sldId id="282" r:id="rId40"/>
    <p:sldId id="283" r:id="rId41"/>
    <p:sldId id="284" r:id="rId42"/>
    <p:sldId id="286" r:id="rId43"/>
    <p:sldId id="379" r:id="rId44"/>
    <p:sldId id="380" r:id="rId45"/>
    <p:sldId id="382" r:id="rId46"/>
    <p:sldId id="383" r:id="rId47"/>
    <p:sldId id="384" r:id="rId48"/>
    <p:sldId id="385" r:id="rId49"/>
    <p:sldId id="386" r:id="rId50"/>
    <p:sldId id="387" r:id="rId51"/>
    <p:sldId id="381" r:id="rId52"/>
    <p:sldId id="293" r:id="rId53"/>
    <p:sldId id="294" r:id="rId54"/>
    <p:sldId id="296" r:id="rId55"/>
    <p:sldId id="297" r:id="rId56"/>
    <p:sldId id="298" r:id="rId57"/>
    <p:sldId id="299" r:id="rId58"/>
    <p:sldId id="300" r:id="rId59"/>
    <p:sldId id="301" r:id="rId60"/>
    <p:sldId id="302" r:id="rId61"/>
    <p:sldId id="303" r:id="rId62"/>
    <p:sldId id="304" r:id="rId63"/>
    <p:sldId id="305" r:id="rId64"/>
    <p:sldId id="306" r:id="rId65"/>
    <p:sldId id="395" r:id="rId66"/>
    <p:sldId id="307" r:id="rId67"/>
    <p:sldId id="308" r:id="rId68"/>
    <p:sldId id="333" r:id="rId69"/>
    <p:sldId id="334" r:id="rId70"/>
    <p:sldId id="335" r:id="rId71"/>
    <p:sldId id="317" r:id="rId72"/>
    <p:sldId id="318" r:id="rId73"/>
    <p:sldId id="319" r:id="rId74"/>
    <p:sldId id="320" r:id="rId75"/>
    <p:sldId id="322" r:id="rId76"/>
    <p:sldId id="323" r:id="rId77"/>
    <p:sldId id="396" r:id="rId78"/>
    <p:sldId id="324" r:id="rId79"/>
    <p:sldId id="325" r:id="rId80"/>
    <p:sldId id="326" r:id="rId81"/>
    <p:sldId id="327" r:id="rId82"/>
    <p:sldId id="328" r:id="rId83"/>
    <p:sldId id="329" r:id="rId84"/>
    <p:sldId id="330" r:id="rId85"/>
    <p:sldId id="331" r:id="rId86"/>
    <p:sldId id="332" r:id="rId87"/>
    <p:sldId id="336" r:id="rId88"/>
    <p:sldId id="337" r:id="rId89"/>
    <p:sldId id="338" r:id="rId90"/>
    <p:sldId id="339" r:id="rId91"/>
    <p:sldId id="340" r:id="rId92"/>
    <p:sldId id="388" r:id="rId93"/>
    <p:sldId id="389" r:id="rId94"/>
    <p:sldId id="341" r:id="rId95"/>
    <p:sldId id="342" r:id="rId96"/>
    <p:sldId id="343" r:id="rId97"/>
    <p:sldId id="344" r:id="rId98"/>
    <p:sldId id="345" r:id="rId99"/>
    <p:sldId id="348" r:id="rId100"/>
    <p:sldId id="353" r:id="rId101"/>
    <p:sldId id="354" r:id="rId102"/>
    <p:sldId id="355" r:id="rId103"/>
    <p:sldId id="356" r:id="rId104"/>
    <p:sldId id="390" r:id="rId105"/>
    <p:sldId id="357" r:id="rId106"/>
    <p:sldId id="358" r:id="rId107"/>
    <p:sldId id="359" r:id="rId108"/>
    <p:sldId id="360" r:id="rId109"/>
    <p:sldId id="361" r:id="rId110"/>
    <p:sldId id="362" r:id="rId111"/>
    <p:sldId id="363" r:id="rId112"/>
    <p:sldId id="371" r:id="rId113"/>
    <p:sldId id="372" r:id="rId114"/>
    <p:sldId id="374" r:id="rId115"/>
    <p:sldId id="375" r:id="rId116"/>
    <p:sldId id="373" r:id="rId117"/>
    <p:sldId id="364" r:id="rId118"/>
    <p:sldId id="365" r:id="rId119"/>
    <p:sldId id="366" r:id="rId120"/>
    <p:sldId id="367" r:id="rId121"/>
    <p:sldId id="368" r:id="rId122"/>
    <p:sldId id="369" r:id="rId123"/>
    <p:sldId id="370" r:id="rId124"/>
  </p:sldIdLst>
  <p:sldSz cx="9144000" cy="6858000" type="screen4x3"/>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9EDF4"/>
    <a:srgbClr val="DFF7AE"/>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60" d="100"/>
          <a:sy n="60" d="100"/>
        </p:scale>
        <p:origin x="-1944" y="-104"/>
      </p:cViewPr>
      <p:guideLst>
        <p:guide orient="horz" pos="2160"/>
        <p:guide pos="2880"/>
      </p:guideLst>
    </p:cSldViewPr>
  </p:slideViewPr>
  <p:notesTextViewPr>
    <p:cViewPr>
      <p:scale>
        <a:sx n="100" d="100"/>
        <a:sy n="100" d="100"/>
      </p:scale>
      <p:origin x="0" y="0"/>
    </p:cViewPr>
  </p:notesTextViewPr>
  <p:sorterViewPr>
    <p:cViewPr>
      <p:scale>
        <a:sx n="70" d="100"/>
        <a:sy n="70" d="100"/>
      </p:scale>
      <p:origin x="0" y="-4296"/>
    </p:cViewPr>
  </p:sorterViewPr>
  <p:gridSpacing cx="72008" cy="72008"/>
</p:viewPr>
</file>

<file path=ppt/_rels/presentation.xml.rels><?xml version="1.0" encoding="UTF-8" standalone="yes"?>
<Relationships xmlns="http://schemas.openxmlformats.org/package/2006/relationships"><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120" Type="http://schemas.openxmlformats.org/officeDocument/2006/relationships/slide" Target="slides/slide119.xml"/><Relationship Id="rId121" Type="http://schemas.openxmlformats.org/officeDocument/2006/relationships/slide" Target="slides/slide120.xml"/><Relationship Id="rId122" Type="http://schemas.openxmlformats.org/officeDocument/2006/relationships/slide" Target="slides/slide121.xml"/><Relationship Id="rId123" Type="http://schemas.openxmlformats.org/officeDocument/2006/relationships/slide" Target="slides/slide122.xml"/><Relationship Id="rId124" Type="http://schemas.openxmlformats.org/officeDocument/2006/relationships/slide" Target="slides/slide123.xml"/><Relationship Id="rId125" Type="http://schemas.openxmlformats.org/officeDocument/2006/relationships/notesMaster" Target="notesMasters/notesMaster1.xml"/><Relationship Id="rId126" Type="http://schemas.openxmlformats.org/officeDocument/2006/relationships/printerSettings" Target="printerSettings/printerSettings1.bin"/><Relationship Id="rId127" Type="http://schemas.openxmlformats.org/officeDocument/2006/relationships/presProps" Target="presProps.xml"/><Relationship Id="rId128" Type="http://schemas.openxmlformats.org/officeDocument/2006/relationships/viewProps" Target="viewProps.xml"/><Relationship Id="rId129" Type="http://schemas.openxmlformats.org/officeDocument/2006/relationships/theme" Target="theme/theme1.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90" Type="http://schemas.openxmlformats.org/officeDocument/2006/relationships/slide" Target="slides/slide89.xml"/><Relationship Id="rId91" Type="http://schemas.openxmlformats.org/officeDocument/2006/relationships/slide" Target="slides/slide90.xml"/><Relationship Id="rId92" Type="http://schemas.openxmlformats.org/officeDocument/2006/relationships/slide" Target="slides/slide91.xml"/><Relationship Id="rId93" Type="http://schemas.openxmlformats.org/officeDocument/2006/relationships/slide" Target="slides/slide92.xml"/><Relationship Id="rId94" Type="http://schemas.openxmlformats.org/officeDocument/2006/relationships/slide" Target="slides/slide93.xml"/><Relationship Id="rId95" Type="http://schemas.openxmlformats.org/officeDocument/2006/relationships/slide" Target="slides/slide94.xml"/><Relationship Id="rId96" Type="http://schemas.openxmlformats.org/officeDocument/2006/relationships/slide" Target="slides/slide95.xml"/><Relationship Id="rId101" Type="http://schemas.openxmlformats.org/officeDocument/2006/relationships/slide" Target="slides/slide100.xml"/><Relationship Id="rId102" Type="http://schemas.openxmlformats.org/officeDocument/2006/relationships/slide" Target="slides/slide101.xml"/><Relationship Id="rId103" Type="http://schemas.openxmlformats.org/officeDocument/2006/relationships/slide" Target="slides/slide102.xml"/><Relationship Id="rId104" Type="http://schemas.openxmlformats.org/officeDocument/2006/relationships/slide" Target="slides/slide103.xml"/><Relationship Id="rId105" Type="http://schemas.openxmlformats.org/officeDocument/2006/relationships/slide" Target="slides/slide104.xml"/><Relationship Id="rId106" Type="http://schemas.openxmlformats.org/officeDocument/2006/relationships/slide" Target="slides/slide105.xml"/><Relationship Id="rId107" Type="http://schemas.openxmlformats.org/officeDocument/2006/relationships/slide" Target="slides/slide106.xml"/><Relationship Id="rId108" Type="http://schemas.openxmlformats.org/officeDocument/2006/relationships/slide" Target="slides/slide107.xml"/><Relationship Id="rId109" Type="http://schemas.openxmlformats.org/officeDocument/2006/relationships/slide" Target="slides/slide108.xml"/><Relationship Id="rId97" Type="http://schemas.openxmlformats.org/officeDocument/2006/relationships/slide" Target="slides/slide96.xml"/><Relationship Id="rId98" Type="http://schemas.openxmlformats.org/officeDocument/2006/relationships/slide" Target="slides/slide97.xml"/><Relationship Id="rId99" Type="http://schemas.openxmlformats.org/officeDocument/2006/relationships/slide" Target="slides/slide98.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00" Type="http://schemas.openxmlformats.org/officeDocument/2006/relationships/slide" Target="slides/slide99.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73" Type="http://schemas.openxmlformats.org/officeDocument/2006/relationships/slide" Target="slides/slide72.xml"/><Relationship Id="rId74" Type="http://schemas.openxmlformats.org/officeDocument/2006/relationships/slide" Target="slides/slide73.xml"/><Relationship Id="rId75" Type="http://schemas.openxmlformats.org/officeDocument/2006/relationships/slide" Target="slides/slide74.xml"/><Relationship Id="rId76" Type="http://schemas.openxmlformats.org/officeDocument/2006/relationships/slide" Target="slides/slide75.xml"/><Relationship Id="rId77" Type="http://schemas.openxmlformats.org/officeDocument/2006/relationships/slide" Target="slides/slide76.xml"/><Relationship Id="rId78" Type="http://schemas.openxmlformats.org/officeDocument/2006/relationships/slide" Target="slides/slide77.xml"/><Relationship Id="rId79" Type="http://schemas.openxmlformats.org/officeDocument/2006/relationships/slide" Target="slides/slide78.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30"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110" Type="http://schemas.openxmlformats.org/officeDocument/2006/relationships/slide" Target="slides/slide109.xml"/><Relationship Id="rId111" Type="http://schemas.openxmlformats.org/officeDocument/2006/relationships/slide" Target="slides/slide110.xml"/><Relationship Id="rId112" Type="http://schemas.openxmlformats.org/officeDocument/2006/relationships/slide" Target="slides/slide111.xml"/><Relationship Id="rId113" Type="http://schemas.openxmlformats.org/officeDocument/2006/relationships/slide" Target="slides/slide112.xml"/><Relationship Id="rId114" Type="http://schemas.openxmlformats.org/officeDocument/2006/relationships/slide" Target="slides/slide113.xml"/><Relationship Id="rId115" Type="http://schemas.openxmlformats.org/officeDocument/2006/relationships/slide" Target="slides/slide114.xml"/><Relationship Id="rId116" Type="http://schemas.openxmlformats.org/officeDocument/2006/relationships/slide" Target="slides/slide115.xml"/><Relationship Id="rId117" Type="http://schemas.openxmlformats.org/officeDocument/2006/relationships/slide" Target="slides/slide116.xml"/><Relationship Id="rId118" Type="http://schemas.openxmlformats.org/officeDocument/2006/relationships/slide" Target="slides/slide117.xml"/><Relationship Id="rId119" Type="http://schemas.openxmlformats.org/officeDocument/2006/relationships/slide" Target="slides/slide11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80" Type="http://schemas.openxmlformats.org/officeDocument/2006/relationships/slide" Target="slides/slide79.xml"/><Relationship Id="rId81" Type="http://schemas.openxmlformats.org/officeDocument/2006/relationships/slide" Target="slides/slide80.xml"/><Relationship Id="rId82" Type="http://schemas.openxmlformats.org/officeDocument/2006/relationships/slide" Target="slides/slide81.xml"/><Relationship Id="rId83" Type="http://schemas.openxmlformats.org/officeDocument/2006/relationships/slide" Target="slides/slide82.xml"/><Relationship Id="rId84" Type="http://schemas.openxmlformats.org/officeDocument/2006/relationships/slide" Target="slides/slide83.xml"/><Relationship Id="rId85" Type="http://schemas.openxmlformats.org/officeDocument/2006/relationships/slide" Target="slides/slide84.xml"/><Relationship Id="rId86" Type="http://schemas.openxmlformats.org/officeDocument/2006/relationships/slide" Target="slides/slide85.xml"/><Relationship Id="rId87" Type="http://schemas.openxmlformats.org/officeDocument/2006/relationships/slide" Target="slides/slide86.xml"/><Relationship Id="rId88" Type="http://schemas.openxmlformats.org/officeDocument/2006/relationships/slide" Target="slides/slide87.xml"/><Relationship Id="rId89" Type="http://schemas.openxmlformats.org/officeDocument/2006/relationships/slide" Target="slides/slide8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C962006-9E2C-C14E-9CDE-7103EC46FAF6}" type="datetimeFigureOut">
              <a:rPr lang="fr-FR" smtClean="0"/>
              <a:t>17-06-15</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CA" smtClean="0"/>
              <a:t>Cliquez pour modifier les styles du texte du masque</a:t>
            </a:r>
          </a:p>
          <a:p>
            <a:pPr lvl="1"/>
            <a:r>
              <a:rPr lang="fr-CA" smtClean="0"/>
              <a:t>Deuxième niveau</a:t>
            </a:r>
          </a:p>
          <a:p>
            <a:pPr lvl="2"/>
            <a:r>
              <a:rPr lang="fr-CA" smtClean="0"/>
              <a:t>Troisième niveau</a:t>
            </a:r>
          </a:p>
          <a:p>
            <a:pPr lvl="3"/>
            <a:r>
              <a:rPr lang="fr-CA" smtClean="0"/>
              <a:t>Quatrième niveau</a:t>
            </a:r>
          </a:p>
          <a:p>
            <a:pPr lvl="4"/>
            <a:r>
              <a:rPr lang="fr-CA"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AA37EAB-0590-7E4F-9888-D6BAF3F9998B}" type="slidenum">
              <a:rPr lang="fr-FR" smtClean="0"/>
              <a:t>‹#›</a:t>
            </a:fld>
            <a:endParaRPr lang="fr-FR"/>
          </a:p>
        </p:txBody>
      </p:sp>
    </p:spTree>
    <p:extLst>
      <p:ext uri="{BB962C8B-B14F-4D97-AF65-F5344CB8AC3E}">
        <p14:creationId xmlns:p14="http://schemas.microsoft.com/office/powerpoint/2010/main" val="206445784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7.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34E48AA8-F381-FB4B-9D6D-726BC9C5C116}" type="slidenum">
              <a:rPr lang="fr-CA"/>
              <a:pPr>
                <a:defRPr/>
              </a:pPr>
              <a:t>24</a:t>
            </a:fld>
            <a:endParaRPr lang="fr-CA"/>
          </a:p>
        </p:txBody>
      </p:sp>
      <p:sp>
        <p:nvSpPr>
          <p:cNvPr id="137218" name="Rectangle 2"/>
          <p:cNvSpPr>
            <a:spLocks noGrp="1" noRot="1" noChangeAspect="1" noChangeArrowheads="1"/>
          </p:cNvSpPr>
          <p:nvPr>
            <p:ph type="sldImg"/>
          </p:nvPr>
        </p:nvSpPr>
        <p:spPr>
          <a:solidFill>
            <a:srgbClr val="FFFFFF"/>
          </a:solidFill>
          <a:ln/>
          <a:extLst>
            <a:ext uri="{FAA26D3D-D897-4be2-8F04-BA451C77F1D7}">
              <ma14:placeholderFlag xmlns:ma14="http://schemas.microsoft.com/office/mac/drawingml/2011/main" val="1"/>
            </a:ext>
          </a:extLst>
        </p:spPr>
      </p:sp>
      <p:sp>
        <p:nvSpPr>
          <p:cNvPr id="137219"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defRPr/>
            </a:pPr>
            <a:endParaRPr lang="fr-FR" smtClean="0">
              <a:cs typeface="+mn-c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a:defRPr/>
            </a:pPr>
            <a:r>
              <a:rPr lang="fr-CA" dirty="0" smtClean="0"/>
              <a:t>Distinguer la relation thérapeutique de l’alliance thérapeutique. </a:t>
            </a:r>
            <a:r>
              <a:rPr lang="fr-CA" dirty="0"/>
              <a:t>Essentiellement, la relation thérapeutique comprend l’ensemble des sentiments et attitudes que le thérapeute et le client ont l’un envers l’autre et la manière dont ils sont exprimés (</a:t>
            </a:r>
            <a:r>
              <a:rPr lang="fr-CA" dirty="0" err="1"/>
              <a:t>Norcross</a:t>
            </a:r>
            <a:r>
              <a:rPr lang="fr-CA" dirty="0"/>
              <a:t>, 2002).</a:t>
            </a:r>
          </a:p>
          <a:p>
            <a:pPr>
              <a:defRPr/>
            </a:pPr>
            <a:endParaRPr lang="fr-CA" dirty="0"/>
          </a:p>
          <a:p>
            <a:pPr>
              <a:defRPr/>
            </a:pPr>
            <a:r>
              <a:rPr lang="fr-CA" dirty="0"/>
              <a:t>L’alliance thérapeutique se limite le plus souvent </a:t>
            </a:r>
            <a:r>
              <a:rPr lang="fr-CA" dirty="0">
                <a:solidFill>
                  <a:srgbClr val="FF0000"/>
                </a:solidFill>
              </a:rPr>
              <a:t>au lien affectif et collaboratif </a:t>
            </a:r>
            <a:r>
              <a:rPr lang="fr-CA" dirty="0"/>
              <a:t>qui se développe dans le cadre du traitement.</a:t>
            </a:r>
            <a:endParaRPr lang="fr-CA" sz="1400" dirty="0"/>
          </a:p>
          <a:p>
            <a:endParaRPr lang="fr-CA" dirty="0"/>
          </a:p>
        </p:txBody>
      </p:sp>
      <p:sp>
        <p:nvSpPr>
          <p:cNvPr id="4" name="Espace réservé du numéro de diapositive 3"/>
          <p:cNvSpPr>
            <a:spLocks noGrp="1"/>
          </p:cNvSpPr>
          <p:nvPr>
            <p:ph type="sldNum" sz="quarter" idx="10"/>
          </p:nvPr>
        </p:nvSpPr>
        <p:spPr/>
        <p:txBody>
          <a:bodyPr/>
          <a:lstStyle/>
          <a:p>
            <a:fld id="{5479B950-6DB0-4282-858D-534B509EF76D}" type="slidenum">
              <a:rPr lang="fr-CA" smtClean="0"/>
              <a:t>97</a:t>
            </a:fld>
            <a:endParaRPr lang="fr-CA"/>
          </a:p>
        </p:txBody>
      </p:sp>
    </p:spTree>
    <p:extLst>
      <p:ext uri="{BB962C8B-B14F-4D97-AF65-F5344CB8AC3E}">
        <p14:creationId xmlns:p14="http://schemas.microsoft.com/office/powerpoint/2010/main" val="19496441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dirty="0" smtClean="0"/>
              <a:t>Taille de l’effet= l’ampleur des changements produits</a:t>
            </a:r>
            <a:r>
              <a:rPr lang="fr-CA" baseline="0" dirty="0" smtClean="0"/>
              <a:t> par une intervention</a:t>
            </a:r>
          </a:p>
          <a:p>
            <a:r>
              <a:rPr lang="fr-CA" baseline="0" dirty="0" smtClean="0"/>
              <a:t>Calcul: différences de moyenne/écart-type moyen</a:t>
            </a:r>
            <a:endParaRPr lang="fr-CA" dirty="0"/>
          </a:p>
        </p:txBody>
      </p:sp>
      <p:sp>
        <p:nvSpPr>
          <p:cNvPr id="4" name="Espace réservé du numéro de diapositive 3"/>
          <p:cNvSpPr>
            <a:spLocks noGrp="1"/>
          </p:cNvSpPr>
          <p:nvPr>
            <p:ph type="sldNum" sz="quarter" idx="10"/>
          </p:nvPr>
        </p:nvSpPr>
        <p:spPr/>
        <p:txBody>
          <a:bodyPr/>
          <a:lstStyle/>
          <a:p>
            <a:fld id="{5479B950-6DB0-4282-858D-534B509EF76D}" type="slidenum">
              <a:rPr lang="fr-CA" smtClean="0"/>
              <a:t>98</a:t>
            </a:fld>
            <a:endParaRPr lang="fr-CA"/>
          </a:p>
        </p:txBody>
      </p:sp>
    </p:spTree>
    <p:extLst>
      <p:ext uri="{BB962C8B-B14F-4D97-AF65-F5344CB8AC3E}">
        <p14:creationId xmlns:p14="http://schemas.microsoft.com/office/powerpoint/2010/main" val="12158570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CA" smtClean="0"/>
              <a:t>Cliquez et modifiez le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CA" smtClean="0"/>
              <a:t>Cliquez pour modifier le style des sous-titres du masque</a:t>
            </a:r>
            <a:endParaRPr lang="fr-FR"/>
          </a:p>
        </p:txBody>
      </p:sp>
      <p:sp>
        <p:nvSpPr>
          <p:cNvPr id="4" name="Espace réservé de la date 3"/>
          <p:cNvSpPr>
            <a:spLocks noGrp="1"/>
          </p:cNvSpPr>
          <p:nvPr>
            <p:ph type="dt" sz="half" idx="10"/>
          </p:nvPr>
        </p:nvSpPr>
        <p:spPr/>
        <p:txBody>
          <a:bodyPr/>
          <a:lstStyle/>
          <a:p>
            <a:fld id="{80445D5C-CA97-F142-B7F7-ADBF2F3DDA0F}" type="datetimeFigureOut">
              <a:rPr lang="fr-FR" smtClean="0"/>
              <a:t>17-06-15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108592B2-7710-1C40-A5B8-CE46AB7B1CC2}" type="slidenum">
              <a:rPr lang="fr-FR" smtClean="0"/>
              <a:t>‹#›</a:t>
            </a:fld>
            <a:endParaRPr lang="fr-FR"/>
          </a:p>
        </p:txBody>
      </p:sp>
    </p:spTree>
    <p:extLst>
      <p:ext uri="{BB962C8B-B14F-4D97-AF65-F5344CB8AC3E}">
        <p14:creationId xmlns:p14="http://schemas.microsoft.com/office/powerpoint/2010/main" val="5379392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smtClean="0"/>
              <a:t>Cliquez et modifiez le titre</a:t>
            </a:r>
            <a:endParaRPr lang="fr-FR"/>
          </a:p>
        </p:txBody>
      </p:sp>
      <p:sp>
        <p:nvSpPr>
          <p:cNvPr id="3" name="Espace réservé du texte vertical 2"/>
          <p:cNvSpPr>
            <a:spLocks noGrp="1"/>
          </p:cNvSpPr>
          <p:nvPr>
            <p:ph type="body" orient="vert" idx="1"/>
          </p:nvPr>
        </p:nvSpPr>
        <p:spPr/>
        <p:txBody>
          <a:bodyPr vert="eaVert"/>
          <a:lstStyle/>
          <a:p>
            <a:pPr lvl="0"/>
            <a:r>
              <a:rPr lang="fr-CA" smtClean="0"/>
              <a:t>Cliquez pour modifier les styles du texte du masque</a:t>
            </a:r>
          </a:p>
          <a:p>
            <a:pPr lvl="1"/>
            <a:r>
              <a:rPr lang="fr-CA" smtClean="0"/>
              <a:t>Deuxième niveau</a:t>
            </a:r>
          </a:p>
          <a:p>
            <a:pPr lvl="2"/>
            <a:r>
              <a:rPr lang="fr-CA" smtClean="0"/>
              <a:t>Troisième niveau</a:t>
            </a:r>
          </a:p>
          <a:p>
            <a:pPr lvl="3"/>
            <a:r>
              <a:rPr lang="fr-CA" smtClean="0"/>
              <a:t>Quatrième niveau</a:t>
            </a:r>
          </a:p>
          <a:p>
            <a:pPr lvl="4"/>
            <a:r>
              <a:rPr lang="fr-CA" smtClean="0"/>
              <a:t>Cinquième niveau</a:t>
            </a:r>
            <a:endParaRPr lang="fr-FR"/>
          </a:p>
        </p:txBody>
      </p:sp>
      <p:sp>
        <p:nvSpPr>
          <p:cNvPr id="4" name="Espace réservé de la date 3"/>
          <p:cNvSpPr>
            <a:spLocks noGrp="1"/>
          </p:cNvSpPr>
          <p:nvPr>
            <p:ph type="dt" sz="half" idx="10"/>
          </p:nvPr>
        </p:nvSpPr>
        <p:spPr/>
        <p:txBody>
          <a:bodyPr/>
          <a:lstStyle/>
          <a:p>
            <a:fld id="{80445D5C-CA97-F142-B7F7-ADBF2F3DDA0F}" type="datetimeFigureOut">
              <a:rPr lang="fr-FR" smtClean="0"/>
              <a:t>17-06-15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108592B2-7710-1C40-A5B8-CE46AB7B1CC2}" type="slidenum">
              <a:rPr lang="fr-FR" smtClean="0"/>
              <a:t>‹#›</a:t>
            </a:fld>
            <a:endParaRPr lang="fr-FR"/>
          </a:p>
        </p:txBody>
      </p:sp>
    </p:spTree>
    <p:extLst>
      <p:ext uri="{BB962C8B-B14F-4D97-AF65-F5344CB8AC3E}">
        <p14:creationId xmlns:p14="http://schemas.microsoft.com/office/powerpoint/2010/main" val="7114368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CA" smtClean="0"/>
              <a:t>Cliquez et modifiez le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CA" smtClean="0"/>
              <a:t>Cliquez pour modifier les styles du texte du masque</a:t>
            </a:r>
          </a:p>
          <a:p>
            <a:pPr lvl="1"/>
            <a:r>
              <a:rPr lang="fr-CA" smtClean="0"/>
              <a:t>Deuxième niveau</a:t>
            </a:r>
          </a:p>
          <a:p>
            <a:pPr lvl="2"/>
            <a:r>
              <a:rPr lang="fr-CA" smtClean="0"/>
              <a:t>Troisième niveau</a:t>
            </a:r>
          </a:p>
          <a:p>
            <a:pPr lvl="3"/>
            <a:r>
              <a:rPr lang="fr-CA" smtClean="0"/>
              <a:t>Quatrième niveau</a:t>
            </a:r>
          </a:p>
          <a:p>
            <a:pPr lvl="4"/>
            <a:r>
              <a:rPr lang="fr-CA" smtClean="0"/>
              <a:t>Cinquième niveau</a:t>
            </a:r>
            <a:endParaRPr lang="fr-FR"/>
          </a:p>
        </p:txBody>
      </p:sp>
      <p:sp>
        <p:nvSpPr>
          <p:cNvPr id="4" name="Espace réservé de la date 3"/>
          <p:cNvSpPr>
            <a:spLocks noGrp="1"/>
          </p:cNvSpPr>
          <p:nvPr>
            <p:ph type="dt" sz="half" idx="10"/>
          </p:nvPr>
        </p:nvSpPr>
        <p:spPr/>
        <p:txBody>
          <a:bodyPr/>
          <a:lstStyle/>
          <a:p>
            <a:fld id="{80445D5C-CA97-F142-B7F7-ADBF2F3DDA0F}" type="datetimeFigureOut">
              <a:rPr lang="fr-FR" smtClean="0"/>
              <a:t>17-06-15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108592B2-7710-1C40-A5B8-CE46AB7B1CC2}" type="slidenum">
              <a:rPr lang="fr-FR" smtClean="0"/>
              <a:t>‹#›</a:t>
            </a:fld>
            <a:endParaRPr lang="fr-FR"/>
          </a:p>
        </p:txBody>
      </p:sp>
    </p:spTree>
    <p:extLst>
      <p:ext uri="{BB962C8B-B14F-4D97-AF65-F5344CB8AC3E}">
        <p14:creationId xmlns:p14="http://schemas.microsoft.com/office/powerpoint/2010/main" val="29862010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re et tableau">
    <p:spTree>
      <p:nvGrpSpPr>
        <p:cNvPr id="1" name=""/>
        <p:cNvGrpSpPr/>
        <p:nvPr/>
      </p:nvGrpSpPr>
      <p:grpSpPr>
        <a:xfrm>
          <a:off x="0" y="0"/>
          <a:ext cx="0" cy="0"/>
          <a:chOff x="0" y="0"/>
          <a:chExt cx="0" cy="0"/>
        </a:xfrm>
      </p:grpSpPr>
      <p:sp>
        <p:nvSpPr>
          <p:cNvPr id="2" name="Titre 1"/>
          <p:cNvSpPr>
            <a:spLocks noGrp="1"/>
          </p:cNvSpPr>
          <p:nvPr>
            <p:ph type="title"/>
          </p:nvPr>
        </p:nvSpPr>
        <p:spPr>
          <a:xfrm>
            <a:off x="304800" y="852488"/>
            <a:ext cx="8485188" cy="579437"/>
          </a:xfrm>
        </p:spPr>
        <p:txBody>
          <a:bodyPr/>
          <a:lstStyle/>
          <a:p>
            <a:r>
              <a:rPr lang="fr-CA" smtClean="0"/>
              <a:t>Cliquez et modifiez le titre</a:t>
            </a:r>
            <a:endParaRPr lang="fr-FR"/>
          </a:p>
        </p:txBody>
      </p:sp>
      <p:sp>
        <p:nvSpPr>
          <p:cNvPr id="3" name="Espace réservé du tableau 2"/>
          <p:cNvSpPr>
            <a:spLocks noGrp="1"/>
          </p:cNvSpPr>
          <p:nvPr>
            <p:ph type="tbl" idx="1"/>
          </p:nvPr>
        </p:nvSpPr>
        <p:spPr>
          <a:xfrm>
            <a:off x="328613" y="1941513"/>
            <a:ext cx="8208962" cy="4114800"/>
          </a:xfrm>
        </p:spPr>
        <p:txBody>
          <a:bodyPr/>
          <a:lstStyle/>
          <a:p>
            <a:pPr lvl="0"/>
            <a:endParaRPr lang="fr-FR" noProof="0" smtClean="0"/>
          </a:p>
        </p:txBody>
      </p:sp>
      <p:sp>
        <p:nvSpPr>
          <p:cNvPr id="4" name="Rectangle 7"/>
          <p:cNvSpPr>
            <a:spLocks noGrp="1" noChangeArrowheads="1"/>
          </p:cNvSpPr>
          <p:nvPr>
            <p:ph type="dt" sz="half" idx="10"/>
          </p:nvPr>
        </p:nvSpPr>
        <p:spPr>
          <a:ln/>
        </p:spPr>
        <p:txBody>
          <a:bodyPr/>
          <a:lstStyle>
            <a:lvl1pPr>
              <a:defRPr/>
            </a:lvl1pPr>
          </a:lstStyle>
          <a:p>
            <a:pPr>
              <a:defRPr/>
            </a:pPr>
            <a:endParaRPr lang="fr-FR"/>
          </a:p>
        </p:txBody>
      </p:sp>
      <p:sp>
        <p:nvSpPr>
          <p:cNvPr id="5" name="Rectangle 8"/>
          <p:cNvSpPr>
            <a:spLocks noGrp="1" noChangeArrowheads="1"/>
          </p:cNvSpPr>
          <p:nvPr>
            <p:ph type="ftr" sz="quarter" idx="11"/>
          </p:nvPr>
        </p:nvSpPr>
        <p:spPr>
          <a:ln/>
        </p:spPr>
        <p:txBody>
          <a:bodyPr/>
          <a:lstStyle>
            <a:lvl1pPr>
              <a:defRPr/>
            </a:lvl1pPr>
          </a:lstStyle>
          <a:p>
            <a:pPr>
              <a:defRPr/>
            </a:pPr>
            <a:endParaRPr lang="fr-FR"/>
          </a:p>
        </p:txBody>
      </p:sp>
      <p:sp>
        <p:nvSpPr>
          <p:cNvPr id="6" name="Rectangle 9"/>
          <p:cNvSpPr>
            <a:spLocks noGrp="1" noChangeArrowheads="1"/>
          </p:cNvSpPr>
          <p:nvPr>
            <p:ph type="sldNum" sz="quarter" idx="12"/>
          </p:nvPr>
        </p:nvSpPr>
        <p:spPr>
          <a:ln/>
        </p:spPr>
        <p:txBody>
          <a:bodyPr/>
          <a:lstStyle>
            <a:lvl1pPr>
              <a:defRPr/>
            </a:lvl1pPr>
          </a:lstStyle>
          <a:p>
            <a:pPr>
              <a:defRPr/>
            </a:pPr>
            <a:fld id="{866CBA8E-A420-3F48-846A-13BF441D71E1}" type="slidenum">
              <a:rPr lang="fr-FR"/>
              <a:pPr>
                <a:defRPr/>
              </a:pPr>
              <a:t>‹#›</a:t>
            </a:fld>
            <a:endParaRPr lang="fr-FR"/>
          </a:p>
        </p:txBody>
      </p:sp>
    </p:spTree>
    <p:extLst>
      <p:ext uri="{BB962C8B-B14F-4D97-AF65-F5344CB8AC3E}">
        <p14:creationId xmlns:p14="http://schemas.microsoft.com/office/powerpoint/2010/main" val="40894026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smtClean="0"/>
              <a:t>Cliquez et modifiez le titre</a:t>
            </a:r>
            <a:endParaRPr lang="fr-FR"/>
          </a:p>
        </p:txBody>
      </p:sp>
      <p:sp>
        <p:nvSpPr>
          <p:cNvPr id="3" name="Espace réservé du contenu 2"/>
          <p:cNvSpPr>
            <a:spLocks noGrp="1"/>
          </p:cNvSpPr>
          <p:nvPr>
            <p:ph idx="1"/>
          </p:nvPr>
        </p:nvSpPr>
        <p:spPr/>
        <p:txBody>
          <a:bodyPr/>
          <a:lstStyle/>
          <a:p>
            <a:pPr lvl="0"/>
            <a:r>
              <a:rPr lang="fr-CA" smtClean="0"/>
              <a:t>Cliquez pour modifier les styles du texte du masque</a:t>
            </a:r>
          </a:p>
          <a:p>
            <a:pPr lvl="1"/>
            <a:r>
              <a:rPr lang="fr-CA" smtClean="0"/>
              <a:t>Deuxième niveau</a:t>
            </a:r>
          </a:p>
          <a:p>
            <a:pPr lvl="2"/>
            <a:r>
              <a:rPr lang="fr-CA" smtClean="0"/>
              <a:t>Troisième niveau</a:t>
            </a:r>
          </a:p>
          <a:p>
            <a:pPr lvl="3"/>
            <a:r>
              <a:rPr lang="fr-CA" smtClean="0"/>
              <a:t>Quatrième niveau</a:t>
            </a:r>
          </a:p>
          <a:p>
            <a:pPr lvl="4"/>
            <a:r>
              <a:rPr lang="fr-CA" smtClean="0"/>
              <a:t>Cinquième niveau</a:t>
            </a:r>
            <a:endParaRPr lang="fr-FR"/>
          </a:p>
        </p:txBody>
      </p:sp>
      <p:sp>
        <p:nvSpPr>
          <p:cNvPr id="4" name="Espace réservé de la date 3"/>
          <p:cNvSpPr>
            <a:spLocks noGrp="1"/>
          </p:cNvSpPr>
          <p:nvPr>
            <p:ph type="dt" sz="half" idx="10"/>
          </p:nvPr>
        </p:nvSpPr>
        <p:spPr/>
        <p:txBody>
          <a:bodyPr/>
          <a:lstStyle/>
          <a:p>
            <a:fld id="{80445D5C-CA97-F142-B7F7-ADBF2F3DDA0F}" type="datetimeFigureOut">
              <a:rPr lang="fr-FR" smtClean="0"/>
              <a:t>17-06-15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108592B2-7710-1C40-A5B8-CE46AB7B1CC2}" type="slidenum">
              <a:rPr lang="fr-FR" smtClean="0"/>
              <a:t>‹#›</a:t>
            </a:fld>
            <a:endParaRPr lang="fr-FR"/>
          </a:p>
        </p:txBody>
      </p:sp>
    </p:spTree>
    <p:extLst>
      <p:ext uri="{BB962C8B-B14F-4D97-AF65-F5344CB8AC3E}">
        <p14:creationId xmlns:p14="http://schemas.microsoft.com/office/powerpoint/2010/main" val="25945690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CA" smtClean="0"/>
              <a:t>Cliquez et modifiez le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CA" smtClean="0"/>
              <a:t>Cliquez pour modifier les styles du texte du masque</a:t>
            </a:r>
          </a:p>
        </p:txBody>
      </p:sp>
      <p:sp>
        <p:nvSpPr>
          <p:cNvPr id="4" name="Espace réservé de la date 3"/>
          <p:cNvSpPr>
            <a:spLocks noGrp="1"/>
          </p:cNvSpPr>
          <p:nvPr>
            <p:ph type="dt" sz="half" idx="10"/>
          </p:nvPr>
        </p:nvSpPr>
        <p:spPr/>
        <p:txBody>
          <a:bodyPr/>
          <a:lstStyle/>
          <a:p>
            <a:fld id="{80445D5C-CA97-F142-B7F7-ADBF2F3DDA0F}" type="datetimeFigureOut">
              <a:rPr lang="fr-FR" smtClean="0"/>
              <a:t>17-06-15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108592B2-7710-1C40-A5B8-CE46AB7B1CC2}" type="slidenum">
              <a:rPr lang="fr-FR" smtClean="0"/>
              <a:t>‹#›</a:t>
            </a:fld>
            <a:endParaRPr lang="fr-FR"/>
          </a:p>
        </p:txBody>
      </p:sp>
    </p:spTree>
    <p:extLst>
      <p:ext uri="{BB962C8B-B14F-4D97-AF65-F5344CB8AC3E}">
        <p14:creationId xmlns:p14="http://schemas.microsoft.com/office/powerpoint/2010/main" val="31425528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smtClean="0"/>
              <a:t>Cliquez et modifiez le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CA" smtClean="0"/>
              <a:t>Cliquez pour modifier les styles du texte du masque</a:t>
            </a:r>
          </a:p>
          <a:p>
            <a:pPr lvl="1"/>
            <a:r>
              <a:rPr lang="fr-CA" smtClean="0"/>
              <a:t>Deuxième niveau</a:t>
            </a:r>
          </a:p>
          <a:p>
            <a:pPr lvl="2"/>
            <a:r>
              <a:rPr lang="fr-CA" smtClean="0"/>
              <a:t>Troisième niveau</a:t>
            </a:r>
          </a:p>
          <a:p>
            <a:pPr lvl="3"/>
            <a:r>
              <a:rPr lang="fr-CA" smtClean="0"/>
              <a:t>Quatrième niveau</a:t>
            </a:r>
          </a:p>
          <a:p>
            <a:pPr lvl="4"/>
            <a:r>
              <a:rPr lang="fr-CA"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CA" smtClean="0"/>
              <a:t>Cliquez pour modifier les styles du texte du masque</a:t>
            </a:r>
          </a:p>
          <a:p>
            <a:pPr lvl="1"/>
            <a:r>
              <a:rPr lang="fr-CA" smtClean="0"/>
              <a:t>Deuxième niveau</a:t>
            </a:r>
          </a:p>
          <a:p>
            <a:pPr lvl="2"/>
            <a:r>
              <a:rPr lang="fr-CA" smtClean="0"/>
              <a:t>Troisième niveau</a:t>
            </a:r>
          </a:p>
          <a:p>
            <a:pPr lvl="3"/>
            <a:r>
              <a:rPr lang="fr-CA" smtClean="0"/>
              <a:t>Quatrième niveau</a:t>
            </a:r>
          </a:p>
          <a:p>
            <a:pPr lvl="4"/>
            <a:r>
              <a:rPr lang="fr-CA" smtClean="0"/>
              <a:t>Cinquième niveau</a:t>
            </a:r>
            <a:endParaRPr lang="fr-FR"/>
          </a:p>
        </p:txBody>
      </p:sp>
      <p:sp>
        <p:nvSpPr>
          <p:cNvPr id="5" name="Espace réservé de la date 4"/>
          <p:cNvSpPr>
            <a:spLocks noGrp="1"/>
          </p:cNvSpPr>
          <p:nvPr>
            <p:ph type="dt" sz="half" idx="10"/>
          </p:nvPr>
        </p:nvSpPr>
        <p:spPr/>
        <p:txBody>
          <a:bodyPr/>
          <a:lstStyle/>
          <a:p>
            <a:fld id="{80445D5C-CA97-F142-B7F7-ADBF2F3DDA0F}" type="datetimeFigureOut">
              <a:rPr lang="fr-FR" smtClean="0"/>
              <a:t>17-06-15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108592B2-7710-1C40-A5B8-CE46AB7B1CC2}" type="slidenum">
              <a:rPr lang="fr-FR" smtClean="0"/>
              <a:t>‹#›</a:t>
            </a:fld>
            <a:endParaRPr lang="fr-FR"/>
          </a:p>
        </p:txBody>
      </p:sp>
    </p:spTree>
    <p:extLst>
      <p:ext uri="{BB962C8B-B14F-4D97-AF65-F5344CB8AC3E}">
        <p14:creationId xmlns:p14="http://schemas.microsoft.com/office/powerpoint/2010/main" val="17733104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CA" smtClean="0"/>
              <a:t>Cliquez et modifiez le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CA"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CA" smtClean="0"/>
              <a:t>Cliquez pour modifier les styles du texte du masque</a:t>
            </a:r>
          </a:p>
          <a:p>
            <a:pPr lvl="1"/>
            <a:r>
              <a:rPr lang="fr-CA" smtClean="0"/>
              <a:t>Deuxième niveau</a:t>
            </a:r>
          </a:p>
          <a:p>
            <a:pPr lvl="2"/>
            <a:r>
              <a:rPr lang="fr-CA" smtClean="0"/>
              <a:t>Troisième niveau</a:t>
            </a:r>
          </a:p>
          <a:p>
            <a:pPr lvl="3"/>
            <a:r>
              <a:rPr lang="fr-CA" smtClean="0"/>
              <a:t>Quatrième niveau</a:t>
            </a:r>
          </a:p>
          <a:p>
            <a:pPr lvl="4"/>
            <a:r>
              <a:rPr lang="fr-CA"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CA"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CA" smtClean="0"/>
              <a:t>Cliquez pour modifier les styles du texte du masque</a:t>
            </a:r>
          </a:p>
          <a:p>
            <a:pPr lvl="1"/>
            <a:r>
              <a:rPr lang="fr-CA" smtClean="0"/>
              <a:t>Deuxième niveau</a:t>
            </a:r>
          </a:p>
          <a:p>
            <a:pPr lvl="2"/>
            <a:r>
              <a:rPr lang="fr-CA" smtClean="0"/>
              <a:t>Troisième niveau</a:t>
            </a:r>
          </a:p>
          <a:p>
            <a:pPr lvl="3"/>
            <a:r>
              <a:rPr lang="fr-CA" smtClean="0"/>
              <a:t>Quatrième niveau</a:t>
            </a:r>
          </a:p>
          <a:p>
            <a:pPr lvl="4"/>
            <a:r>
              <a:rPr lang="fr-CA" smtClean="0"/>
              <a:t>Cinquième niveau</a:t>
            </a:r>
            <a:endParaRPr lang="fr-FR"/>
          </a:p>
        </p:txBody>
      </p:sp>
      <p:sp>
        <p:nvSpPr>
          <p:cNvPr id="7" name="Espace réservé de la date 6"/>
          <p:cNvSpPr>
            <a:spLocks noGrp="1"/>
          </p:cNvSpPr>
          <p:nvPr>
            <p:ph type="dt" sz="half" idx="10"/>
          </p:nvPr>
        </p:nvSpPr>
        <p:spPr/>
        <p:txBody>
          <a:bodyPr/>
          <a:lstStyle/>
          <a:p>
            <a:fld id="{80445D5C-CA97-F142-B7F7-ADBF2F3DDA0F}" type="datetimeFigureOut">
              <a:rPr lang="fr-FR" smtClean="0"/>
              <a:t>17-06-15</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108592B2-7710-1C40-A5B8-CE46AB7B1CC2}" type="slidenum">
              <a:rPr lang="fr-FR" smtClean="0"/>
              <a:t>‹#›</a:t>
            </a:fld>
            <a:endParaRPr lang="fr-FR"/>
          </a:p>
        </p:txBody>
      </p:sp>
    </p:spTree>
    <p:extLst>
      <p:ext uri="{BB962C8B-B14F-4D97-AF65-F5344CB8AC3E}">
        <p14:creationId xmlns:p14="http://schemas.microsoft.com/office/powerpoint/2010/main" val="2416459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smtClean="0"/>
              <a:t>Cliquez et modifiez le titre</a:t>
            </a:r>
            <a:endParaRPr lang="fr-FR"/>
          </a:p>
        </p:txBody>
      </p:sp>
      <p:sp>
        <p:nvSpPr>
          <p:cNvPr id="3" name="Espace réservé de la date 2"/>
          <p:cNvSpPr>
            <a:spLocks noGrp="1"/>
          </p:cNvSpPr>
          <p:nvPr>
            <p:ph type="dt" sz="half" idx="10"/>
          </p:nvPr>
        </p:nvSpPr>
        <p:spPr/>
        <p:txBody>
          <a:bodyPr/>
          <a:lstStyle/>
          <a:p>
            <a:fld id="{80445D5C-CA97-F142-B7F7-ADBF2F3DDA0F}" type="datetimeFigureOut">
              <a:rPr lang="fr-FR" smtClean="0"/>
              <a:t>17-06-15</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108592B2-7710-1C40-A5B8-CE46AB7B1CC2}" type="slidenum">
              <a:rPr lang="fr-FR" smtClean="0"/>
              <a:t>‹#›</a:t>
            </a:fld>
            <a:endParaRPr lang="fr-FR"/>
          </a:p>
        </p:txBody>
      </p:sp>
    </p:spTree>
    <p:extLst>
      <p:ext uri="{BB962C8B-B14F-4D97-AF65-F5344CB8AC3E}">
        <p14:creationId xmlns:p14="http://schemas.microsoft.com/office/powerpoint/2010/main" val="22591075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80445D5C-CA97-F142-B7F7-ADBF2F3DDA0F}" type="datetimeFigureOut">
              <a:rPr lang="fr-FR" smtClean="0"/>
              <a:t>17-06-15</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108592B2-7710-1C40-A5B8-CE46AB7B1CC2}" type="slidenum">
              <a:rPr lang="fr-FR" smtClean="0"/>
              <a:t>‹#›</a:t>
            </a:fld>
            <a:endParaRPr lang="fr-FR"/>
          </a:p>
        </p:txBody>
      </p:sp>
    </p:spTree>
    <p:extLst>
      <p:ext uri="{BB962C8B-B14F-4D97-AF65-F5344CB8AC3E}">
        <p14:creationId xmlns:p14="http://schemas.microsoft.com/office/powerpoint/2010/main" val="18360229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CA" smtClean="0"/>
              <a:t>Cliquez et modifiez le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CA" smtClean="0"/>
              <a:t>Cliquez pour modifier les styles du texte du masque</a:t>
            </a:r>
          </a:p>
          <a:p>
            <a:pPr lvl="1"/>
            <a:r>
              <a:rPr lang="fr-CA" smtClean="0"/>
              <a:t>Deuxième niveau</a:t>
            </a:r>
          </a:p>
          <a:p>
            <a:pPr lvl="2"/>
            <a:r>
              <a:rPr lang="fr-CA" smtClean="0"/>
              <a:t>Troisième niveau</a:t>
            </a:r>
          </a:p>
          <a:p>
            <a:pPr lvl="3"/>
            <a:r>
              <a:rPr lang="fr-CA" smtClean="0"/>
              <a:t>Quatrième niveau</a:t>
            </a:r>
          </a:p>
          <a:p>
            <a:pPr lvl="4"/>
            <a:r>
              <a:rPr lang="fr-CA"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CA" smtClean="0"/>
              <a:t>Cliquez pour modifier les styles du texte du masque</a:t>
            </a:r>
          </a:p>
        </p:txBody>
      </p:sp>
      <p:sp>
        <p:nvSpPr>
          <p:cNvPr id="5" name="Espace réservé de la date 4"/>
          <p:cNvSpPr>
            <a:spLocks noGrp="1"/>
          </p:cNvSpPr>
          <p:nvPr>
            <p:ph type="dt" sz="half" idx="10"/>
          </p:nvPr>
        </p:nvSpPr>
        <p:spPr/>
        <p:txBody>
          <a:bodyPr/>
          <a:lstStyle/>
          <a:p>
            <a:fld id="{80445D5C-CA97-F142-B7F7-ADBF2F3DDA0F}" type="datetimeFigureOut">
              <a:rPr lang="fr-FR" smtClean="0"/>
              <a:t>17-06-15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108592B2-7710-1C40-A5B8-CE46AB7B1CC2}" type="slidenum">
              <a:rPr lang="fr-FR" smtClean="0"/>
              <a:t>‹#›</a:t>
            </a:fld>
            <a:endParaRPr lang="fr-FR"/>
          </a:p>
        </p:txBody>
      </p:sp>
    </p:spTree>
    <p:extLst>
      <p:ext uri="{BB962C8B-B14F-4D97-AF65-F5344CB8AC3E}">
        <p14:creationId xmlns:p14="http://schemas.microsoft.com/office/powerpoint/2010/main" val="37100120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CA" smtClean="0"/>
              <a:t>Cliquez et modifiez le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CA" smtClean="0"/>
              <a:t>Cliquez pour modifier les styles du texte du masque</a:t>
            </a:r>
          </a:p>
        </p:txBody>
      </p:sp>
      <p:sp>
        <p:nvSpPr>
          <p:cNvPr id="5" name="Espace réservé de la date 4"/>
          <p:cNvSpPr>
            <a:spLocks noGrp="1"/>
          </p:cNvSpPr>
          <p:nvPr>
            <p:ph type="dt" sz="half" idx="10"/>
          </p:nvPr>
        </p:nvSpPr>
        <p:spPr/>
        <p:txBody>
          <a:bodyPr/>
          <a:lstStyle/>
          <a:p>
            <a:fld id="{80445D5C-CA97-F142-B7F7-ADBF2F3DDA0F}" type="datetimeFigureOut">
              <a:rPr lang="fr-FR" smtClean="0"/>
              <a:t>17-06-15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108592B2-7710-1C40-A5B8-CE46AB7B1CC2}" type="slidenum">
              <a:rPr lang="fr-FR" smtClean="0"/>
              <a:t>‹#›</a:t>
            </a:fld>
            <a:endParaRPr lang="fr-FR"/>
          </a:p>
        </p:txBody>
      </p:sp>
    </p:spTree>
    <p:extLst>
      <p:ext uri="{BB962C8B-B14F-4D97-AF65-F5344CB8AC3E}">
        <p14:creationId xmlns:p14="http://schemas.microsoft.com/office/powerpoint/2010/main" val="328153164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CA" smtClean="0"/>
              <a:t>Cliquez et modifiez le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CA" smtClean="0"/>
              <a:t>Cliquez pour modifier les styles du texte du masque</a:t>
            </a:r>
          </a:p>
          <a:p>
            <a:pPr lvl="1"/>
            <a:r>
              <a:rPr lang="fr-CA" smtClean="0"/>
              <a:t>Deuxième niveau</a:t>
            </a:r>
          </a:p>
          <a:p>
            <a:pPr lvl="2"/>
            <a:r>
              <a:rPr lang="fr-CA" smtClean="0"/>
              <a:t>Troisième niveau</a:t>
            </a:r>
          </a:p>
          <a:p>
            <a:pPr lvl="3"/>
            <a:r>
              <a:rPr lang="fr-CA" smtClean="0"/>
              <a:t>Quatrième niveau</a:t>
            </a:r>
          </a:p>
          <a:p>
            <a:pPr lvl="4"/>
            <a:r>
              <a:rPr lang="fr-CA"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0445D5C-CA97-F142-B7F7-ADBF2F3DDA0F}" type="datetimeFigureOut">
              <a:rPr lang="fr-FR" smtClean="0"/>
              <a:t>17-06-15</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08592B2-7710-1C40-A5B8-CE46AB7B1CC2}" type="slidenum">
              <a:rPr lang="fr-FR" smtClean="0"/>
              <a:t>‹#›</a:t>
            </a:fld>
            <a:endParaRPr lang="fr-FR"/>
          </a:p>
        </p:txBody>
      </p:sp>
    </p:spTree>
    <p:extLst>
      <p:ext uri="{BB962C8B-B14F-4D97-AF65-F5344CB8AC3E}">
        <p14:creationId xmlns:p14="http://schemas.microsoft.com/office/powerpoint/2010/main" val="37914991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package" Target="../embeddings/Document_Microsoft_Word1.docx"/><Relationship Id="rId4" Type="http://schemas.openxmlformats.org/officeDocument/2006/relationships/image" Target="../media/image2.png"/><Relationship Id="rId1" Type="http://schemas.openxmlformats.org/officeDocument/2006/relationships/vmlDrawing" Target="../drawings/vmlDrawing1.vml"/><Relationship Id="rId2"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4.png"/><Relationship Id="rId3" Type="http://schemas.openxmlformats.org/officeDocument/2006/relationships/image" Target="../media/image5.png"/></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6.png"/></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7.png"/></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r>
              <a:rPr lang="fr-FR" b="1" dirty="0" smtClean="0">
                <a:solidFill>
                  <a:srgbClr val="333399"/>
                </a:solidFill>
                <a:latin typeface="Arial"/>
                <a:cs typeface="Arial"/>
              </a:rPr>
              <a:t>Intervention de crise auprès de familles en difficulté</a:t>
            </a:r>
            <a:endParaRPr lang="fr-FR" b="1" dirty="0">
              <a:solidFill>
                <a:srgbClr val="333399"/>
              </a:solidFill>
              <a:latin typeface="Arial"/>
              <a:cs typeface="Arial"/>
            </a:endParaRPr>
          </a:p>
        </p:txBody>
      </p:sp>
      <p:sp>
        <p:nvSpPr>
          <p:cNvPr id="3" name="Sous-titre 2"/>
          <p:cNvSpPr>
            <a:spLocks noGrp="1"/>
          </p:cNvSpPr>
          <p:nvPr>
            <p:ph type="subTitle" idx="1"/>
          </p:nvPr>
        </p:nvSpPr>
        <p:spPr/>
        <p:txBody>
          <a:bodyPr>
            <a:normAutofit fontScale="92500" lnSpcReduction="20000"/>
          </a:bodyPr>
          <a:lstStyle/>
          <a:p>
            <a:r>
              <a:rPr lang="fr-FR" sz="2400" dirty="0" smtClean="0">
                <a:solidFill>
                  <a:srgbClr val="333399"/>
                </a:solidFill>
              </a:rPr>
              <a:t>Robert Pauzé </a:t>
            </a:r>
            <a:r>
              <a:rPr lang="fr-FR" sz="2400" dirty="0" err="1" smtClean="0">
                <a:solidFill>
                  <a:srgbClr val="333399"/>
                </a:solidFill>
              </a:rPr>
              <a:t>Ph.D</a:t>
            </a:r>
            <a:endParaRPr lang="fr-FR" sz="2400" dirty="0" smtClean="0">
              <a:solidFill>
                <a:srgbClr val="333399"/>
              </a:solidFill>
            </a:endParaRPr>
          </a:p>
          <a:p>
            <a:r>
              <a:rPr lang="fr-FR" sz="2400" dirty="0" smtClean="0">
                <a:solidFill>
                  <a:srgbClr val="333399"/>
                </a:solidFill>
              </a:rPr>
              <a:t>Professeur titulaire</a:t>
            </a:r>
          </a:p>
          <a:p>
            <a:r>
              <a:rPr lang="fr-FR" sz="2400" dirty="0" smtClean="0">
                <a:solidFill>
                  <a:srgbClr val="333399"/>
                </a:solidFill>
              </a:rPr>
              <a:t>Université de Sherbrooke</a:t>
            </a:r>
          </a:p>
          <a:p>
            <a:endParaRPr lang="fr-FR" sz="2400" dirty="0">
              <a:solidFill>
                <a:srgbClr val="333399"/>
              </a:solidFill>
            </a:endParaRPr>
          </a:p>
          <a:p>
            <a:r>
              <a:rPr lang="fr-FR" sz="2400" dirty="0" smtClean="0">
                <a:solidFill>
                  <a:srgbClr val="333399"/>
                </a:solidFill>
              </a:rPr>
              <a:t>Juin 2017</a:t>
            </a:r>
          </a:p>
          <a:p>
            <a:endParaRPr lang="fr-FR" dirty="0">
              <a:solidFill>
                <a:srgbClr val="333399"/>
              </a:solidFill>
            </a:endParaRPr>
          </a:p>
        </p:txBody>
      </p:sp>
    </p:spTree>
    <p:extLst>
      <p:ext uri="{BB962C8B-B14F-4D97-AF65-F5344CB8AC3E}">
        <p14:creationId xmlns:p14="http://schemas.microsoft.com/office/powerpoint/2010/main" val="866107173"/>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ChangeArrowheads="1"/>
          </p:cNvSpPr>
          <p:nvPr>
            <p:ph type="body" idx="1"/>
          </p:nvPr>
        </p:nvSpPr>
        <p:spPr>
          <a:xfrm>
            <a:off x="457200" y="685800"/>
            <a:ext cx="8269288" cy="6172200"/>
          </a:xfrm>
        </p:spPr>
        <p:txBody>
          <a:bodyPr/>
          <a:lstStyle/>
          <a:p>
            <a:pPr>
              <a:lnSpc>
                <a:spcPct val="90000"/>
              </a:lnSpc>
              <a:spcAft>
                <a:spcPct val="50000"/>
              </a:spcAft>
              <a:buClr>
                <a:srgbClr val="0000FF"/>
              </a:buClr>
              <a:buFontTx/>
              <a:buBlip>
                <a:blip r:embed="rId2"/>
              </a:buBlip>
            </a:pPr>
            <a:r>
              <a:rPr lang="fr-CA" sz="2400" dirty="0">
                <a:latin typeface="Arial"/>
                <a:cs typeface="Arial"/>
              </a:rPr>
              <a:t>La conception de ce programme s’inspirait des programmes d’intervention intensive en milieu naturel expérimentés aux USA depuis le milieu des années 70 pour prévenir le placement des jeunes en milieu substitut.</a:t>
            </a:r>
          </a:p>
          <a:p>
            <a:pPr lvl="1">
              <a:lnSpc>
                <a:spcPct val="90000"/>
              </a:lnSpc>
              <a:spcAft>
                <a:spcPct val="50000"/>
              </a:spcAft>
              <a:buClr>
                <a:srgbClr val="0000FF"/>
              </a:buClr>
              <a:buFontTx/>
              <a:buBlip>
                <a:blip r:embed="rId2"/>
              </a:buBlip>
            </a:pPr>
            <a:r>
              <a:rPr lang="fr-CA" sz="2400" dirty="0" smtClean="0">
                <a:latin typeface="Arial"/>
                <a:cs typeface="Arial"/>
              </a:rPr>
              <a:t>Les </a:t>
            </a:r>
            <a:r>
              <a:rPr lang="fr-CA" sz="2400" b="1" dirty="0" err="1">
                <a:solidFill>
                  <a:schemeClr val="folHlink"/>
                </a:solidFill>
                <a:latin typeface="Arial"/>
                <a:cs typeface="Arial"/>
              </a:rPr>
              <a:t>Homebuilders</a:t>
            </a:r>
            <a:r>
              <a:rPr lang="fr-CA" sz="2400" dirty="0">
                <a:latin typeface="Arial"/>
                <a:cs typeface="Arial"/>
              </a:rPr>
              <a:t> (24 heures par jour, 7 jours par semaine, 30 à 45 jours, visent à répondre aux multiples besoins présentés par la famille) (2-3 cas à la fois</a:t>
            </a:r>
            <a:r>
              <a:rPr lang="fr-CA" sz="2400" dirty="0" smtClean="0">
                <a:latin typeface="Arial"/>
                <a:cs typeface="Arial"/>
              </a:rPr>
              <a:t>) </a:t>
            </a:r>
          </a:p>
          <a:p>
            <a:pPr lvl="1">
              <a:lnSpc>
                <a:spcPct val="90000"/>
              </a:lnSpc>
              <a:spcAft>
                <a:spcPct val="50000"/>
              </a:spcAft>
              <a:buClr>
                <a:srgbClr val="0000FF"/>
              </a:buClr>
              <a:buFontTx/>
              <a:buBlip>
                <a:blip r:embed="rId2"/>
              </a:buBlip>
            </a:pPr>
            <a:r>
              <a:rPr lang="fr-CA" sz="2400" dirty="0" smtClean="0">
                <a:latin typeface="Arial"/>
                <a:cs typeface="Arial"/>
              </a:rPr>
              <a:t>(+ de 80% de maintien des jeunes dans leur milieu)</a:t>
            </a:r>
            <a:endParaRPr lang="fr-CA" sz="2400" dirty="0">
              <a:latin typeface="Arial"/>
              <a:cs typeface="Arial"/>
            </a:endParaRPr>
          </a:p>
        </p:txBody>
      </p:sp>
    </p:spTree>
    <p:extLst>
      <p:ext uri="{BB962C8B-B14F-4D97-AF65-F5344CB8AC3E}">
        <p14:creationId xmlns:p14="http://schemas.microsoft.com/office/powerpoint/2010/main" val="2550041817"/>
      </p:ext>
    </p:extLst>
  </p:cSld>
  <p:clrMapOvr>
    <a:masterClrMapping/>
  </p:clrMapOvr>
  <p:timing>
    <p:tnLst>
      <p:par>
        <p:cTn xmlns:p14="http://schemas.microsoft.com/office/powerpoint/2010/mai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idx="1"/>
          </p:nvPr>
        </p:nvSpPr>
        <p:spPr>
          <a:xfrm>
            <a:off x="217100" y="2906713"/>
            <a:ext cx="8716583" cy="1500187"/>
          </a:xfrm>
        </p:spPr>
        <p:txBody>
          <a:bodyPr>
            <a:normAutofit/>
          </a:bodyPr>
          <a:lstStyle/>
          <a:p>
            <a:r>
              <a:rPr lang="fr-FR" sz="3500" b="1" dirty="0" smtClean="0">
                <a:solidFill>
                  <a:srgbClr val="000090"/>
                </a:solidFill>
                <a:latin typeface="Arial"/>
                <a:cs typeface="Arial"/>
              </a:rPr>
              <a:t>Caractéristiques du thérapeute compétent</a:t>
            </a:r>
          </a:p>
        </p:txBody>
      </p:sp>
    </p:spTree>
    <p:extLst>
      <p:ext uri="{BB962C8B-B14F-4D97-AF65-F5344CB8AC3E}">
        <p14:creationId xmlns:p14="http://schemas.microsoft.com/office/powerpoint/2010/main" val="3958922357"/>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83568" y="548680"/>
            <a:ext cx="7776864" cy="817160"/>
          </a:xfrm>
        </p:spPr>
        <p:txBody>
          <a:bodyPr>
            <a:normAutofit/>
          </a:bodyPr>
          <a:lstStyle/>
          <a:p>
            <a:pPr algn="l"/>
            <a:r>
              <a:rPr lang="fr-CA" sz="2800" b="1" dirty="0" smtClean="0">
                <a:solidFill>
                  <a:srgbClr val="000090"/>
                </a:solidFill>
                <a:latin typeface="Arial"/>
                <a:cs typeface="Arial"/>
              </a:rPr>
              <a:t>Le facteur « thérapeute »</a:t>
            </a:r>
            <a:endParaRPr lang="fr-CA" sz="2800" b="1" dirty="0">
              <a:solidFill>
                <a:srgbClr val="000090"/>
              </a:solidFill>
              <a:latin typeface="Arial"/>
              <a:cs typeface="Arial"/>
            </a:endParaRPr>
          </a:p>
        </p:txBody>
      </p:sp>
      <p:sp>
        <p:nvSpPr>
          <p:cNvPr id="3" name="Espace réservé du contenu 2"/>
          <p:cNvSpPr>
            <a:spLocks noGrp="1"/>
          </p:cNvSpPr>
          <p:nvPr>
            <p:ph idx="1"/>
          </p:nvPr>
        </p:nvSpPr>
        <p:spPr>
          <a:xfrm>
            <a:off x="251520" y="1628800"/>
            <a:ext cx="8424936" cy="4824536"/>
          </a:xfrm>
        </p:spPr>
        <p:txBody>
          <a:bodyPr>
            <a:normAutofit lnSpcReduction="10000"/>
          </a:bodyPr>
          <a:lstStyle/>
          <a:p>
            <a:pPr lvl="1"/>
            <a:r>
              <a:rPr lang="fr-CA" sz="2400" dirty="0" smtClean="0">
                <a:solidFill>
                  <a:srgbClr val="000090"/>
                </a:solidFill>
                <a:latin typeface="Arial"/>
                <a:cs typeface="Arial"/>
              </a:rPr>
              <a:t>La </a:t>
            </a:r>
            <a:r>
              <a:rPr lang="fr-CA" sz="2400" dirty="0">
                <a:solidFill>
                  <a:srgbClr val="000090"/>
                </a:solidFill>
                <a:latin typeface="Arial"/>
                <a:cs typeface="Arial"/>
              </a:rPr>
              <a:t>variabilité des résultats obtenus avec des patients est davantage liée à la variabilité entre les psychothérapeutes qu’aux techniques et traitements utilisés </a:t>
            </a:r>
            <a:r>
              <a:rPr lang="fr-CA" sz="1600" dirty="0">
                <a:solidFill>
                  <a:srgbClr val="000090"/>
                </a:solidFill>
                <a:latin typeface="Arial"/>
                <a:cs typeface="Arial"/>
              </a:rPr>
              <a:t>(Lecomte et al., 2010)</a:t>
            </a:r>
          </a:p>
          <a:p>
            <a:pPr marL="365760" lvl="1" indent="0">
              <a:buNone/>
            </a:pPr>
            <a:endParaRPr lang="fr-CA" sz="2400" dirty="0">
              <a:solidFill>
                <a:srgbClr val="000090"/>
              </a:solidFill>
              <a:latin typeface="Arial"/>
              <a:cs typeface="Arial"/>
            </a:endParaRPr>
          </a:p>
          <a:p>
            <a:pPr lvl="1"/>
            <a:r>
              <a:rPr lang="fr-CA" sz="2400" dirty="0" smtClean="0">
                <a:solidFill>
                  <a:srgbClr val="000090"/>
                </a:solidFill>
                <a:latin typeface="Arial"/>
                <a:cs typeface="Arial"/>
              </a:rPr>
              <a:t>Le </a:t>
            </a:r>
            <a:r>
              <a:rPr lang="fr-CA" sz="2400" dirty="0">
                <a:solidFill>
                  <a:srgbClr val="000090"/>
                </a:solidFill>
                <a:latin typeface="Arial"/>
                <a:cs typeface="Arial"/>
              </a:rPr>
              <a:t>facteur </a:t>
            </a:r>
            <a:r>
              <a:rPr lang="fr-CA" sz="2400" b="1" dirty="0" smtClean="0">
                <a:solidFill>
                  <a:srgbClr val="000090"/>
                </a:solidFill>
                <a:latin typeface="Arial"/>
                <a:cs typeface="Arial"/>
              </a:rPr>
              <a:t>thérapeute </a:t>
            </a:r>
            <a:r>
              <a:rPr lang="fr-CA" sz="2400" dirty="0">
                <a:solidFill>
                  <a:srgbClr val="000090"/>
                </a:solidFill>
                <a:latin typeface="Arial"/>
                <a:cs typeface="Arial"/>
              </a:rPr>
              <a:t>aurait donc </a:t>
            </a:r>
            <a:r>
              <a:rPr lang="fr-CA" sz="2400" b="1" dirty="0">
                <a:solidFill>
                  <a:srgbClr val="000090"/>
                </a:solidFill>
                <a:latin typeface="Arial"/>
                <a:cs typeface="Arial"/>
              </a:rPr>
              <a:t>plus d’impact </a:t>
            </a:r>
            <a:r>
              <a:rPr lang="fr-CA" sz="2400" dirty="0">
                <a:solidFill>
                  <a:srgbClr val="000090"/>
                </a:solidFill>
                <a:latin typeface="Arial"/>
                <a:cs typeface="Arial"/>
              </a:rPr>
              <a:t>que les traitements spécifiques, le diagnostic</a:t>
            </a:r>
            <a:r>
              <a:rPr lang="fr-CA" sz="2400" dirty="0" smtClean="0">
                <a:solidFill>
                  <a:srgbClr val="000090"/>
                </a:solidFill>
                <a:latin typeface="Arial"/>
                <a:cs typeface="Arial"/>
              </a:rPr>
              <a:t>, </a:t>
            </a:r>
            <a:r>
              <a:rPr lang="fr-CA" sz="2400" dirty="0">
                <a:solidFill>
                  <a:srgbClr val="000090"/>
                </a:solidFill>
                <a:latin typeface="Arial"/>
                <a:cs typeface="Arial"/>
              </a:rPr>
              <a:t>l’expérience et la formation </a:t>
            </a:r>
            <a:r>
              <a:rPr lang="fr-CA" sz="1600" dirty="0">
                <a:solidFill>
                  <a:srgbClr val="000090"/>
                </a:solidFill>
                <a:latin typeface="Arial"/>
                <a:cs typeface="Arial"/>
              </a:rPr>
              <a:t>(</a:t>
            </a:r>
            <a:r>
              <a:rPr lang="fr-CA" sz="1600" dirty="0" err="1">
                <a:solidFill>
                  <a:srgbClr val="000090"/>
                </a:solidFill>
                <a:latin typeface="Arial"/>
                <a:cs typeface="Arial"/>
              </a:rPr>
              <a:t>Wampold</a:t>
            </a:r>
            <a:r>
              <a:rPr lang="fr-CA" sz="1600" dirty="0">
                <a:solidFill>
                  <a:srgbClr val="000090"/>
                </a:solidFill>
                <a:latin typeface="Arial"/>
                <a:cs typeface="Arial"/>
              </a:rPr>
              <a:t> et Brown, 2005</a:t>
            </a:r>
            <a:r>
              <a:rPr lang="fr-CA" sz="1600" dirty="0" smtClean="0">
                <a:solidFill>
                  <a:srgbClr val="000090"/>
                </a:solidFill>
                <a:latin typeface="Arial"/>
                <a:cs typeface="Arial"/>
              </a:rPr>
              <a:t>)</a:t>
            </a:r>
          </a:p>
          <a:p>
            <a:pPr lvl="1"/>
            <a:endParaRPr lang="fr-CA" sz="2400" dirty="0">
              <a:solidFill>
                <a:srgbClr val="000090"/>
              </a:solidFill>
              <a:latin typeface="Arial"/>
              <a:cs typeface="Arial"/>
            </a:endParaRPr>
          </a:p>
          <a:p>
            <a:pPr lvl="1"/>
            <a:r>
              <a:rPr lang="fr-CA" sz="2400" dirty="0" smtClean="0">
                <a:solidFill>
                  <a:srgbClr val="000090"/>
                </a:solidFill>
                <a:latin typeface="Arial"/>
                <a:cs typeface="Arial"/>
              </a:rPr>
              <a:t>Le choix du bon thérapeute est si important qu’un psychiatre compétent administrant un placebo peut obtenir de meilleurs résultats qu’un médecin médiocre utilisant un agent psychoactif efficace </a:t>
            </a:r>
            <a:r>
              <a:rPr lang="fr-CA" sz="1600" dirty="0" smtClean="0">
                <a:solidFill>
                  <a:srgbClr val="000090"/>
                </a:solidFill>
                <a:latin typeface="Arial"/>
                <a:cs typeface="Arial"/>
              </a:rPr>
              <a:t>(McKay et al., 2006)</a:t>
            </a:r>
            <a:endParaRPr lang="fr-CA" sz="1600" dirty="0">
              <a:solidFill>
                <a:srgbClr val="000090"/>
              </a:solidFill>
              <a:latin typeface="Arial"/>
              <a:cs typeface="Arial"/>
            </a:endParaRPr>
          </a:p>
          <a:p>
            <a:pPr lvl="1"/>
            <a:endParaRPr lang="fr-CA" dirty="0"/>
          </a:p>
        </p:txBody>
      </p:sp>
    </p:spTree>
    <p:extLst>
      <p:ext uri="{BB962C8B-B14F-4D97-AF65-F5344CB8AC3E}">
        <p14:creationId xmlns:p14="http://schemas.microsoft.com/office/powerpoint/2010/main" val="3743536639"/>
      </p:ext>
    </p:extLst>
  </p:cSld>
  <p:clrMapOvr>
    <a:masterClrMapping/>
  </p:clrMapOvr>
  <p:timing>
    <p:tnLst>
      <p:par>
        <p:cTn xmlns:p14="http://schemas.microsoft.com/office/powerpoint/2010/mai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83568" y="332656"/>
            <a:ext cx="7776864" cy="817160"/>
          </a:xfrm>
        </p:spPr>
        <p:txBody>
          <a:bodyPr>
            <a:normAutofit/>
          </a:bodyPr>
          <a:lstStyle/>
          <a:p>
            <a:pPr algn="l"/>
            <a:r>
              <a:rPr lang="fr-CA" sz="2800" b="1" dirty="0">
                <a:solidFill>
                  <a:srgbClr val="000090"/>
                </a:solidFill>
                <a:latin typeface="Arial"/>
                <a:cs typeface="Arial"/>
              </a:rPr>
              <a:t>Le facteur </a:t>
            </a:r>
            <a:r>
              <a:rPr lang="fr-CA" sz="2800" b="1" dirty="0" smtClean="0">
                <a:solidFill>
                  <a:srgbClr val="000090"/>
                </a:solidFill>
                <a:latin typeface="Arial"/>
                <a:cs typeface="Arial"/>
              </a:rPr>
              <a:t>« thérapeute »</a:t>
            </a:r>
            <a:endParaRPr lang="fr-CA" sz="2800" b="1" dirty="0">
              <a:solidFill>
                <a:srgbClr val="000090"/>
              </a:solidFill>
              <a:latin typeface="Arial"/>
              <a:cs typeface="Arial"/>
            </a:endParaRPr>
          </a:p>
        </p:txBody>
      </p:sp>
      <p:sp>
        <p:nvSpPr>
          <p:cNvPr id="3" name="Espace réservé du contenu 2"/>
          <p:cNvSpPr>
            <a:spLocks noGrp="1"/>
          </p:cNvSpPr>
          <p:nvPr>
            <p:ph idx="1"/>
          </p:nvPr>
        </p:nvSpPr>
        <p:spPr>
          <a:xfrm>
            <a:off x="251520" y="1484784"/>
            <a:ext cx="8424936" cy="4968552"/>
          </a:xfrm>
        </p:spPr>
        <p:txBody>
          <a:bodyPr>
            <a:normAutofit fontScale="92500" lnSpcReduction="10000"/>
          </a:bodyPr>
          <a:lstStyle/>
          <a:p>
            <a:pPr lvl="1"/>
            <a:r>
              <a:rPr lang="fr-CA" sz="2400" b="1" dirty="0" smtClean="0">
                <a:solidFill>
                  <a:srgbClr val="000090"/>
                </a:solidFill>
                <a:latin typeface="Arial"/>
                <a:cs typeface="Arial"/>
              </a:rPr>
              <a:t>30</a:t>
            </a:r>
            <a:r>
              <a:rPr lang="fr-CA" sz="2400" b="1" dirty="0">
                <a:solidFill>
                  <a:srgbClr val="000090"/>
                </a:solidFill>
                <a:latin typeface="Arial"/>
                <a:cs typeface="Arial"/>
              </a:rPr>
              <a:t>% </a:t>
            </a:r>
            <a:r>
              <a:rPr lang="fr-CA" sz="2400" dirty="0">
                <a:solidFill>
                  <a:srgbClr val="000090"/>
                </a:solidFill>
                <a:latin typeface="Arial"/>
                <a:cs typeface="Arial"/>
              </a:rPr>
              <a:t>des thérapeutes </a:t>
            </a:r>
            <a:r>
              <a:rPr lang="fr-CA" sz="2400" dirty="0" smtClean="0">
                <a:solidFill>
                  <a:srgbClr val="000090"/>
                </a:solidFill>
                <a:latin typeface="Arial"/>
                <a:cs typeface="Arial"/>
              </a:rPr>
              <a:t>compétents obtiennent </a:t>
            </a:r>
            <a:r>
              <a:rPr lang="fr-CA" sz="2400" dirty="0">
                <a:solidFill>
                  <a:srgbClr val="000090"/>
                </a:solidFill>
                <a:latin typeface="Arial"/>
                <a:cs typeface="Arial"/>
              </a:rPr>
              <a:t>des résultats supérieurs à </a:t>
            </a:r>
            <a:r>
              <a:rPr lang="fr-CA" sz="2400" dirty="0" smtClean="0">
                <a:solidFill>
                  <a:srgbClr val="000090"/>
                </a:solidFill>
                <a:latin typeface="Arial"/>
                <a:cs typeface="Arial"/>
              </a:rPr>
              <a:t>leurs confrères </a:t>
            </a:r>
            <a:r>
              <a:rPr lang="fr-CA" sz="2400" dirty="0">
                <a:solidFill>
                  <a:srgbClr val="000090"/>
                </a:solidFill>
                <a:latin typeface="Arial"/>
                <a:cs typeface="Arial"/>
              </a:rPr>
              <a:t>et ce, indépendamment des approches utilisées</a:t>
            </a:r>
            <a:r>
              <a:rPr lang="fr-CA" sz="1900" dirty="0">
                <a:solidFill>
                  <a:srgbClr val="000090"/>
                </a:solidFill>
                <a:latin typeface="Arial"/>
                <a:cs typeface="Arial"/>
              </a:rPr>
              <a:t> </a:t>
            </a:r>
            <a:r>
              <a:rPr lang="fr-CA" sz="1700" dirty="0">
                <a:solidFill>
                  <a:srgbClr val="000090"/>
                </a:solidFill>
                <a:latin typeface="Arial"/>
                <a:cs typeface="Arial"/>
              </a:rPr>
              <a:t>(Lambert, </a:t>
            </a:r>
            <a:r>
              <a:rPr lang="fr-CA" sz="1700" dirty="0" smtClean="0">
                <a:solidFill>
                  <a:srgbClr val="000090"/>
                </a:solidFill>
                <a:latin typeface="Arial"/>
                <a:cs typeface="Arial"/>
              </a:rPr>
              <a:t>2007;</a:t>
            </a:r>
            <a:r>
              <a:rPr lang="fr-CA" sz="1700" dirty="0">
                <a:solidFill>
                  <a:srgbClr val="000090"/>
                </a:solidFill>
                <a:latin typeface="Arial"/>
                <a:cs typeface="Arial"/>
              </a:rPr>
              <a:t> </a:t>
            </a:r>
            <a:r>
              <a:rPr lang="fr-CA" sz="1700" dirty="0" err="1" smtClean="0">
                <a:solidFill>
                  <a:srgbClr val="000090"/>
                </a:solidFill>
                <a:latin typeface="Arial"/>
                <a:cs typeface="Arial"/>
              </a:rPr>
              <a:t>Crits</a:t>
            </a:r>
            <a:r>
              <a:rPr lang="fr-CA" sz="1700" dirty="0" smtClean="0">
                <a:solidFill>
                  <a:srgbClr val="000090"/>
                </a:solidFill>
                <a:latin typeface="Arial"/>
                <a:cs typeface="Arial"/>
              </a:rPr>
              <a:t>-Christoph </a:t>
            </a:r>
            <a:r>
              <a:rPr lang="fr-CA" sz="1700" i="1" dirty="0">
                <a:solidFill>
                  <a:srgbClr val="000090"/>
                </a:solidFill>
                <a:latin typeface="Arial"/>
                <a:cs typeface="Arial"/>
              </a:rPr>
              <a:t>et al.</a:t>
            </a:r>
            <a:r>
              <a:rPr lang="fr-CA" sz="1700" dirty="0">
                <a:solidFill>
                  <a:srgbClr val="000090"/>
                </a:solidFill>
                <a:latin typeface="Arial"/>
                <a:cs typeface="Arial"/>
              </a:rPr>
              <a:t> 1991; </a:t>
            </a:r>
            <a:r>
              <a:rPr lang="fr-CA" sz="1700" dirty="0" err="1">
                <a:solidFill>
                  <a:srgbClr val="000090"/>
                </a:solidFill>
                <a:latin typeface="Arial"/>
                <a:cs typeface="Arial"/>
              </a:rPr>
              <a:t>Luborsky</a:t>
            </a:r>
            <a:r>
              <a:rPr lang="fr-CA" sz="1700" dirty="0">
                <a:solidFill>
                  <a:srgbClr val="000090"/>
                </a:solidFill>
                <a:latin typeface="Arial"/>
                <a:cs typeface="Arial"/>
              </a:rPr>
              <a:t> </a:t>
            </a:r>
            <a:r>
              <a:rPr lang="fr-CA" sz="1700" i="1" dirty="0">
                <a:solidFill>
                  <a:srgbClr val="000090"/>
                </a:solidFill>
                <a:latin typeface="Arial"/>
                <a:cs typeface="Arial"/>
              </a:rPr>
              <a:t>et al.,</a:t>
            </a:r>
            <a:r>
              <a:rPr lang="fr-CA" sz="1700" dirty="0">
                <a:solidFill>
                  <a:srgbClr val="000090"/>
                </a:solidFill>
                <a:latin typeface="Arial"/>
                <a:cs typeface="Arial"/>
              </a:rPr>
              <a:t> 1997</a:t>
            </a:r>
            <a:r>
              <a:rPr lang="fr-CA" sz="1700" dirty="0" smtClean="0">
                <a:solidFill>
                  <a:srgbClr val="000090"/>
                </a:solidFill>
                <a:latin typeface="Arial"/>
                <a:cs typeface="Arial"/>
              </a:rPr>
              <a:t>)</a:t>
            </a:r>
            <a:endParaRPr lang="fr-CA" sz="1700" dirty="0">
              <a:solidFill>
                <a:srgbClr val="000090"/>
              </a:solidFill>
              <a:latin typeface="Arial"/>
              <a:cs typeface="Arial"/>
            </a:endParaRPr>
          </a:p>
          <a:p>
            <a:pPr lvl="2"/>
            <a:r>
              <a:rPr lang="en-CA" sz="2200" dirty="0" err="1" smtClean="0">
                <a:solidFill>
                  <a:srgbClr val="000090"/>
                </a:solidFill>
                <a:latin typeface="Arial"/>
                <a:cs typeface="Arial"/>
              </a:rPr>
              <a:t>Leurs</a:t>
            </a:r>
            <a:r>
              <a:rPr lang="en-CA" sz="2200" dirty="0" smtClean="0">
                <a:solidFill>
                  <a:srgbClr val="000090"/>
                </a:solidFill>
                <a:latin typeface="Arial"/>
                <a:cs typeface="Arial"/>
              </a:rPr>
              <a:t> clients </a:t>
            </a:r>
            <a:r>
              <a:rPr lang="en-CA" sz="2200" dirty="0" err="1">
                <a:solidFill>
                  <a:srgbClr val="000090"/>
                </a:solidFill>
                <a:latin typeface="Arial"/>
                <a:cs typeface="Arial"/>
              </a:rPr>
              <a:t>s’améliorent</a:t>
            </a:r>
            <a:r>
              <a:rPr lang="en-CA" sz="2200" dirty="0">
                <a:solidFill>
                  <a:srgbClr val="000090"/>
                </a:solidFill>
                <a:latin typeface="Arial"/>
                <a:cs typeface="Arial"/>
              </a:rPr>
              <a:t> 50% plus </a:t>
            </a:r>
            <a:r>
              <a:rPr lang="en-CA" sz="2200" dirty="0" err="1">
                <a:solidFill>
                  <a:srgbClr val="000090"/>
                </a:solidFill>
                <a:latin typeface="Arial"/>
                <a:cs typeface="Arial"/>
              </a:rPr>
              <a:t>rapidement</a:t>
            </a:r>
            <a:endParaRPr lang="fr-CA" sz="2200" dirty="0">
              <a:solidFill>
                <a:srgbClr val="000090"/>
              </a:solidFill>
              <a:latin typeface="Arial"/>
              <a:cs typeface="Arial"/>
            </a:endParaRPr>
          </a:p>
          <a:p>
            <a:pPr lvl="2"/>
            <a:r>
              <a:rPr lang="fr-CA" sz="2200" dirty="0" smtClean="0">
                <a:solidFill>
                  <a:srgbClr val="000090"/>
                </a:solidFill>
                <a:latin typeface="Arial"/>
                <a:cs typeface="Arial"/>
              </a:rPr>
              <a:t>Leurs clients </a:t>
            </a:r>
            <a:r>
              <a:rPr lang="fr-CA" sz="2200" dirty="0">
                <a:solidFill>
                  <a:srgbClr val="000090"/>
                </a:solidFill>
                <a:latin typeface="Arial"/>
                <a:cs typeface="Arial"/>
              </a:rPr>
              <a:t>abandonnent le processus thérapeutique 50% moins </a:t>
            </a:r>
            <a:r>
              <a:rPr lang="fr-CA" sz="2200" dirty="0" smtClean="0">
                <a:solidFill>
                  <a:srgbClr val="000090"/>
                </a:solidFill>
                <a:latin typeface="Arial"/>
                <a:cs typeface="Arial"/>
              </a:rPr>
              <a:t>souvent que </a:t>
            </a:r>
            <a:r>
              <a:rPr lang="fr-CA" sz="2200" dirty="0">
                <a:solidFill>
                  <a:srgbClr val="000090"/>
                </a:solidFill>
                <a:latin typeface="Arial"/>
                <a:cs typeface="Arial"/>
              </a:rPr>
              <a:t>la moyenne des thérapeutes</a:t>
            </a:r>
          </a:p>
          <a:p>
            <a:pPr marL="365760" lvl="1" indent="0">
              <a:buNone/>
            </a:pPr>
            <a:endParaRPr lang="fr-CA" sz="1600" dirty="0">
              <a:solidFill>
                <a:srgbClr val="000090"/>
              </a:solidFill>
              <a:latin typeface="Arial"/>
              <a:cs typeface="Arial"/>
            </a:endParaRPr>
          </a:p>
          <a:p>
            <a:pPr lvl="1"/>
            <a:r>
              <a:rPr lang="fr-CA" sz="2400" dirty="0" smtClean="0">
                <a:solidFill>
                  <a:srgbClr val="000090"/>
                </a:solidFill>
                <a:latin typeface="Arial"/>
                <a:cs typeface="Arial"/>
              </a:rPr>
              <a:t>Le psychothérapeute efficace offre des interventions optimales quand il est :</a:t>
            </a:r>
          </a:p>
          <a:p>
            <a:pPr lvl="2"/>
            <a:r>
              <a:rPr lang="fr-CA" dirty="0" smtClean="0">
                <a:solidFill>
                  <a:srgbClr val="000090"/>
                </a:solidFill>
                <a:latin typeface="Arial"/>
                <a:cs typeface="Arial"/>
              </a:rPr>
              <a:t>En contact réflexif avec son expérience émotionnelle</a:t>
            </a:r>
          </a:p>
          <a:p>
            <a:pPr lvl="2"/>
            <a:r>
              <a:rPr lang="fr-CA" dirty="0" smtClean="0">
                <a:solidFill>
                  <a:srgbClr val="000090"/>
                </a:solidFill>
                <a:latin typeface="Arial"/>
                <a:cs typeface="Arial"/>
              </a:rPr>
              <a:t>Sensible au contexte interactif</a:t>
            </a:r>
          </a:p>
          <a:p>
            <a:pPr lvl="2"/>
            <a:r>
              <a:rPr lang="fr-CA" dirty="0" smtClean="0">
                <a:solidFill>
                  <a:srgbClr val="000090"/>
                </a:solidFill>
                <a:latin typeface="Arial"/>
                <a:cs typeface="Arial"/>
              </a:rPr>
              <a:t>Attentif à l’expérience subjective du patient</a:t>
            </a:r>
          </a:p>
          <a:p>
            <a:pPr lvl="2"/>
            <a:r>
              <a:rPr lang="fr-CA" dirty="0" smtClean="0">
                <a:solidFill>
                  <a:srgbClr val="000090"/>
                </a:solidFill>
                <a:latin typeface="Arial"/>
                <a:cs typeface="Arial"/>
              </a:rPr>
              <a:t>Souple dans l’application de son intervention </a:t>
            </a:r>
            <a:r>
              <a:rPr lang="fr-CA" sz="1700" dirty="0" smtClean="0">
                <a:solidFill>
                  <a:srgbClr val="000090"/>
                </a:solidFill>
                <a:latin typeface="Arial"/>
                <a:cs typeface="Arial"/>
              </a:rPr>
              <a:t>(</a:t>
            </a:r>
            <a:r>
              <a:rPr lang="fr-CA" sz="1700" dirty="0">
                <a:solidFill>
                  <a:srgbClr val="000090"/>
                </a:solidFill>
                <a:latin typeface="Arial"/>
                <a:cs typeface="Arial"/>
              </a:rPr>
              <a:t>L</a:t>
            </a:r>
            <a:r>
              <a:rPr lang="fr-CA" sz="1700" dirty="0" smtClean="0">
                <a:solidFill>
                  <a:srgbClr val="000090"/>
                </a:solidFill>
                <a:latin typeface="Arial"/>
                <a:cs typeface="Arial"/>
              </a:rPr>
              <a:t>ecomte et al. (2004)</a:t>
            </a:r>
          </a:p>
          <a:p>
            <a:pPr marL="365760" lvl="1" indent="0">
              <a:buNone/>
            </a:pPr>
            <a:endParaRPr lang="fr-CA" sz="2400" dirty="0" smtClean="0"/>
          </a:p>
          <a:p>
            <a:pPr lvl="0"/>
            <a:endParaRPr lang="fr-CA" dirty="0"/>
          </a:p>
        </p:txBody>
      </p:sp>
    </p:spTree>
    <p:extLst>
      <p:ext uri="{BB962C8B-B14F-4D97-AF65-F5344CB8AC3E}">
        <p14:creationId xmlns:p14="http://schemas.microsoft.com/office/powerpoint/2010/main" val="3064472869"/>
      </p:ext>
    </p:extLst>
  </p:cSld>
  <p:clrMapOvr>
    <a:masterClrMapping/>
  </p:clrMapOvr>
  <p:timing>
    <p:tnLst>
      <p:par>
        <p:cTn xmlns:p14="http://schemas.microsoft.com/office/powerpoint/2010/mai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83568" y="620688"/>
            <a:ext cx="7776864" cy="817160"/>
          </a:xfrm>
        </p:spPr>
        <p:txBody>
          <a:bodyPr>
            <a:normAutofit/>
          </a:bodyPr>
          <a:lstStyle/>
          <a:p>
            <a:pPr algn="l"/>
            <a:r>
              <a:rPr lang="fr-CA" sz="2800" b="1" dirty="0">
                <a:solidFill>
                  <a:srgbClr val="000090"/>
                </a:solidFill>
                <a:latin typeface="Arial"/>
                <a:cs typeface="Arial"/>
              </a:rPr>
              <a:t>Le facteur </a:t>
            </a:r>
            <a:r>
              <a:rPr lang="fr-CA" sz="2800" b="1" dirty="0" smtClean="0">
                <a:solidFill>
                  <a:srgbClr val="000090"/>
                </a:solidFill>
                <a:latin typeface="Arial"/>
                <a:cs typeface="Arial"/>
              </a:rPr>
              <a:t>« thérapeute »</a:t>
            </a:r>
            <a:endParaRPr lang="fr-CA" sz="2800" b="1" dirty="0">
              <a:solidFill>
                <a:srgbClr val="000090"/>
              </a:solidFill>
              <a:latin typeface="Arial"/>
              <a:cs typeface="Arial"/>
            </a:endParaRPr>
          </a:p>
        </p:txBody>
      </p:sp>
      <p:sp>
        <p:nvSpPr>
          <p:cNvPr id="3" name="Espace réservé du contenu 2"/>
          <p:cNvSpPr>
            <a:spLocks noGrp="1"/>
          </p:cNvSpPr>
          <p:nvPr>
            <p:ph idx="1"/>
          </p:nvPr>
        </p:nvSpPr>
        <p:spPr>
          <a:xfrm>
            <a:off x="251520" y="1484784"/>
            <a:ext cx="8424936" cy="4968552"/>
          </a:xfrm>
        </p:spPr>
        <p:txBody>
          <a:bodyPr>
            <a:normAutofit lnSpcReduction="10000"/>
          </a:bodyPr>
          <a:lstStyle/>
          <a:p>
            <a:pPr lvl="1"/>
            <a:endParaRPr lang="fr-CA" sz="2400" dirty="0" smtClean="0"/>
          </a:p>
          <a:p>
            <a:pPr lvl="1"/>
            <a:r>
              <a:rPr lang="fr-CA" sz="2400" dirty="0" smtClean="0">
                <a:solidFill>
                  <a:srgbClr val="000090"/>
                </a:solidFill>
                <a:latin typeface="Arial"/>
                <a:cs typeface="Arial"/>
              </a:rPr>
              <a:t>On observe une corrélation de 0,30 entre </a:t>
            </a:r>
            <a:r>
              <a:rPr lang="fr-CA" sz="2400" b="1" dirty="0" smtClean="0">
                <a:solidFill>
                  <a:srgbClr val="000090"/>
                </a:solidFill>
                <a:latin typeface="Arial"/>
                <a:cs typeface="Arial"/>
              </a:rPr>
              <a:t>l’empathie</a:t>
            </a:r>
            <a:r>
              <a:rPr lang="fr-CA" sz="2400" dirty="0" smtClean="0">
                <a:solidFill>
                  <a:srgbClr val="000090"/>
                </a:solidFill>
                <a:latin typeface="Arial"/>
                <a:cs typeface="Arial"/>
              </a:rPr>
              <a:t> du thérapeute et les résultats de l’intervention.</a:t>
            </a:r>
          </a:p>
          <a:p>
            <a:pPr lvl="1"/>
            <a:endParaRPr lang="fr-CA" sz="2400" dirty="0" smtClean="0">
              <a:solidFill>
                <a:srgbClr val="000090"/>
              </a:solidFill>
              <a:latin typeface="Arial"/>
              <a:cs typeface="Arial"/>
            </a:endParaRPr>
          </a:p>
          <a:p>
            <a:pPr lvl="1"/>
            <a:r>
              <a:rPr lang="fr-CA" sz="2400" dirty="0" smtClean="0">
                <a:solidFill>
                  <a:srgbClr val="000090"/>
                </a:solidFill>
                <a:latin typeface="Arial"/>
                <a:cs typeface="Arial"/>
              </a:rPr>
              <a:t>On observe une corrélation de 0,27 entre une </a:t>
            </a:r>
            <a:r>
              <a:rPr lang="fr-CA" sz="2400" b="1" dirty="0" smtClean="0">
                <a:solidFill>
                  <a:srgbClr val="000090"/>
                </a:solidFill>
                <a:latin typeface="Arial"/>
                <a:cs typeface="Arial"/>
              </a:rPr>
              <a:t>perception positive </a:t>
            </a:r>
            <a:r>
              <a:rPr lang="fr-CA" sz="2400" dirty="0" smtClean="0">
                <a:solidFill>
                  <a:srgbClr val="000090"/>
                </a:solidFill>
                <a:latin typeface="Arial"/>
                <a:cs typeface="Arial"/>
              </a:rPr>
              <a:t>du client de la part du thérapeute et les résultats de l’intervention.</a:t>
            </a:r>
          </a:p>
          <a:p>
            <a:pPr lvl="1"/>
            <a:endParaRPr lang="fr-CA" sz="2400" dirty="0">
              <a:solidFill>
                <a:srgbClr val="000090"/>
              </a:solidFill>
              <a:latin typeface="Arial"/>
              <a:cs typeface="Arial"/>
            </a:endParaRPr>
          </a:p>
          <a:p>
            <a:pPr lvl="1"/>
            <a:r>
              <a:rPr lang="fr-CA" sz="2400" dirty="0" smtClean="0">
                <a:solidFill>
                  <a:srgbClr val="000090"/>
                </a:solidFill>
                <a:latin typeface="Arial"/>
                <a:cs typeface="Arial"/>
              </a:rPr>
              <a:t>Les thérapeutes qui obtiennent du succès portent leur attention sur </a:t>
            </a:r>
            <a:r>
              <a:rPr lang="fr-CA" sz="2400" b="1" dirty="0" smtClean="0">
                <a:solidFill>
                  <a:srgbClr val="000090"/>
                </a:solidFill>
                <a:latin typeface="Arial"/>
                <a:cs typeface="Arial"/>
              </a:rPr>
              <a:t>les forces </a:t>
            </a:r>
            <a:r>
              <a:rPr lang="fr-CA" sz="2400" dirty="0" smtClean="0">
                <a:solidFill>
                  <a:srgbClr val="000090"/>
                </a:solidFill>
                <a:latin typeface="Arial"/>
                <a:cs typeface="Arial"/>
              </a:rPr>
              <a:t>du client dès la première rencontre, alors que les thérapeutes moins performants portent leur attention sur les problèmes et négligent les forces du client. </a:t>
            </a:r>
            <a:endParaRPr lang="fr-CA" sz="2400" b="1" dirty="0" smtClean="0">
              <a:solidFill>
                <a:srgbClr val="000090"/>
              </a:solidFill>
              <a:latin typeface="Arial"/>
              <a:cs typeface="Arial"/>
            </a:endParaRPr>
          </a:p>
        </p:txBody>
      </p:sp>
    </p:spTree>
    <p:extLst>
      <p:ext uri="{BB962C8B-B14F-4D97-AF65-F5344CB8AC3E}">
        <p14:creationId xmlns:p14="http://schemas.microsoft.com/office/powerpoint/2010/main" val="4098664621"/>
      </p:ext>
    </p:extLst>
  </p:cSld>
  <p:clrMapOvr>
    <a:masterClrMapping/>
  </p:clrMapOvr>
  <p:timing>
    <p:tnLst>
      <p:par>
        <p:cTn xmlns:p14="http://schemas.microsoft.com/office/powerpoint/2010/mai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idx="1"/>
          </p:nvPr>
        </p:nvSpPr>
        <p:spPr>
          <a:xfrm>
            <a:off x="217100" y="2420791"/>
            <a:ext cx="8716583" cy="1986110"/>
          </a:xfrm>
        </p:spPr>
        <p:txBody>
          <a:bodyPr>
            <a:normAutofit/>
          </a:bodyPr>
          <a:lstStyle/>
          <a:p>
            <a:r>
              <a:rPr lang="fr-FR" sz="3600" b="1" dirty="0" smtClean="0">
                <a:solidFill>
                  <a:srgbClr val="FF0000"/>
                </a:solidFill>
                <a:latin typeface="Arial"/>
                <a:cs typeface="Arial"/>
              </a:rPr>
              <a:t>Quelques données de recherche concernant le programme CAFE</a:t>
            </a:r>
          </a:p>
        </p:txBody>
      </p:sp>
    </p:spTree>
    <p:extLst>
      <p:ext uri="{BB962C8B-B14F-4D97-AF65-F5344CB8AC3E}">
        <p14:creationId xmlns:p14="http://schemas.microsoft.com/office/powerpoint/2010/main" val="2229953736"/>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idx="1"/>
          </p:nvPr>
        </p:nvSpPr>
        <p:spPr>
          <a:xfrm>
            <a:off x="217100" y="2906713"/>
            <a:ext cx="8716583" cy="1500187"/>
          </a:xfrm>
        </p:spPr>
        <p:txBody>
          <a:bodyPr>
            <a:normAutofit/>
          </a:bodyPr>
          <a:lstStyle/>
          <a:p>
            <a:r>
              <a:rPr lang="fr-FR" sz="3500" b="1" dirty="0" smtClean="0">
                <a:solidFill>
                  <a:srgbClr val="000090"/>
                </a:solidFill>
                <a:latin typeface="Arial"/>
                <a:cs typeface="Arial"/>
              </a:rPr>
              <a:t>Description des interventions offertes</a:t>
            </a:r>
          </a:p>
        </p:txBody>
      </p:sp>
    </p:spTree>
    <p:extLst>
      <p:ext uri="{BB962C8B-B14F-4D97-AF65-F5344CB8AC3E}">
        <p14:creationId xmlns:p14="http://schemas.microsoft.com/office/powerpoint/2010/main" val="1985587119"/>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33306" y="403577"/>
            <a:ext cx="7024744" cy="601136"/>
          </a:xfrm>
        </p:spPr>
        <p:txBody>
          <a:bodyPr>
            <a:normAutofit fontScale="90000"/>
          </a:bodyPr>
          <a:lstStyle/>
          <a:p>
            <a:pPr algn="l"/>
            <a:r>
              <a:rPr lang="fr-FR" sz="2800" b="1" dirty="0" smtClean="0">
                <a:solidFill>
                  <a:srgbClr val="000090"/>
                </a:solidFill>
                <a:latin typeface="Arial"/>
                <a:cs typeface="Arial"/>
              </a:rPr>
              <a:t>Caractéristiques des interventions offertes</a:t>
            </a:r>
            <a:endParaRPr lang="fr-FR" sz="2800" b="1" dirty="0">
              <a:solidFill>
                <a:srgbClr val="000090"/>
              </a:solidFill>
              <a:latin typeface="Arial"/>
              <a:cs typeface="Arial"/>
            </a:endParaRPr>
          </a:p>
        </p:txBody>
      </p:sp>
      <p:graphicFrame>
        <p:nvGraphicFramePr>
          <p:cNvPr id="4" name="Espace réservé du contenu 3"/>
          <p:cNvGraphicFramePr>
            <a:graphicFrameLocks noGrp="1"/>
          </p:cNvGraphicFramePr>
          <p:nvPr>
            <p:ph idx="1"/>
            <p:extLst>
              <p:ext uri="{D42A27DB-BD31-4B8C-83A1-F6EECF244321}">
                <p14:modId xmlns:p14="http://schemas.microsoft.com/office/powerpoint/2010/main" val="213550671"/>
              </p:ext>
            </p:extLst>
          </p:nvPr>
        </p:nvGraphicFramePr>
        <p:xfrm>
          <a:off x="539750" y="1412775"/>
          <a:ext cx="8064500" cy="5232712"/>
        </p:xfrm>
        <a:graphic>
          <a:graphicData uri="http://schemas.openxmlformats.org/drawingml/2006/table">
            <a:tbl>
              <a:tblPr firstRow="1" bandRow="1">
                <a:tableStyleId>{5C22544A-7EE6-4342-B048-85BDC9FD1C3A}</a:tableStyleId>
              </a:tblPr>
              <a:tblGrid>
                <a:gridCol w="5400402">
                  <a:extLst>
                    <a:ext uri="{9D8B030D-6E8A-4147-A177-3AD203B41FA5}">
                      <a16:colId xmlns="" xmlns:a16="http://schemas.microsoft.com/office/drawing/2014/main" val="20000"/>
                    </a:ext>
                  </a:extLst>
                </a:gridCol>
                <a:gridCol w="2664098">
                  <a:extLst>
                    <a:ext uri="{9D8B030D-6E8A-4147-A177-3AD203B41FA5}">
                      <a16:colId xmlns="" xmlns:a16="http://schemas.microsoft.com/office/drawing/2014/main" val="20001"/>
                    </a:ext>
                  </a:extLst>
                </a:gridCol>
              </a:tblGrid>
              <a:tr h="721438">
                <a:tc>
                  <a:txBody>
                    <a:bodyPr/>
                    <a:lstStyle/>
                    <a:p>
                      <a:r>
                        <a:rPr lang="fr-FR" sz="1800" dirty="0" smtClean="0">
                          <a:solidFill>
                            <a:srgbClr val="000090"/>
                          </a:solidFill>
                          <a:latin typeface="Arial"/>
                          <a:cs typeface="Arial"/>
                        </a:rPr>
                        <a:t>Durée totale</a:t>
                      </a:r>
                      <a:r>
                        <a:rPr lang="fr-FR" sz="1800" baseline="0" dirty="0" smtClean="0">
                          <a:solidFill>
                            <a:srgbClr val="000090"/>
                          </a:solidFill>
                          <a:latin typeface="Arial"/>
                          <a:cs typeface="Arial"/>
                        </a:rPr>
                        <a:t> de l’intervention (en semaines)</a:t>
                      </a:r>
                      <a:endParaRPr lang="fr-FR" sz="1800" dirty="0">
                        <a:solidFill>
                          <a:srgbClr val="000090"/>
                        </a:solidFill>
                        <a:latin typeface="Arial"/>
                        <a:cs typeface="Arial"/>
                      </a:endParaRPr>
                    </a:p>
                  </a:txBody>
                  <a:tcPr>
                    <a:solidFill>
                      <a:srgbClr val="EFF5E7"/>
                    </a:solidFill>
                  </a:tcPr>
                </a:tc>
                <a:tc>
                  <a:txBody>
                    <a:bodyPr/>
                    <a:lstStyle/>
                    <a:p>
                      <a:pPr algn="ctr"/>
                      <a:r>
                        <a:rPr lang="fr-FR" sz="1600" dirty="0" smtClean="0">
                          <a:solidFill>
                            <a:srgbClr val="000090"/>
                          </a:solidFill>
                          <a:latin typeface="Arial"/>
                          <a:cs typeface="Arial"/>
                        </a:rPr>
                        <a:t>13,6 </a:t>
                      </a:r>
                    </a:p>
                    <a:p>
                      <a:pPr algn="ctr"/>
                      <a:r>
                        <a:rPr lang="fr-FR" sz="1000" dirty="0" smtClean="0">
                          <a:solidFill>
                            <a:srgbClr val="000090"/>
                          </a:solidFill>
                          <a:latin typeface="Arial"/>
                          <a:cs typeface="Arial"/>
                        </a:rPr>
                        <a:t>(s=4,5)</a:t>
                      </a:r>
                    </a:p>
                    <a:p>
                      <a:pPr algn="ctr"/>
                      <a:endParaRPr lang="fr-FR" sz="1400" dirty="0">
                        <a:solidFill>
                          <a:srgbClr val="000090"/>
                        </a:solidFill>
                        <a:latin typeface="Arial"/>
                        <a:cs typeface="Arial"/>
                      </a:endParaRPr>
                    </a:p>
                  </a:txBody>
                  <a:tcPr>
                    <a:solidFill>
                      <a:srgbClr val="EFF5E7"/>
                    </a:solidFill>
                  </a:tcPr>
                </a:tc>
                <a:extLst>
                  <a:ext uri="{0D108BD9-81ED-4DB2-BD59-A6C34878D82A}">
                    <a16:rowId xmlns="" xmlns:a16="http://schemas.microsoft.com/office/drawing/2014/main" val="10000"/>
                  </a:ext>
                </a:extLst>
              </a:tr>
              <a:tr h="721438">
                <a:tc>
                  <a:txBody>
                    <a:bodyPr/>
                    <a:lstStyle/>
                    <a:p>
                      <a:r>
                        <a:rPr lang="fr-FR" sz="1800" b="1" dirty="0" smtClean="0">
                          <a:solidFill>
                            <a:srgbClr val="000090"/>
                          </a:solidFill>
                          <a:latin typeface="Arial"/>
                          <a:cs typeface="Arial"/>
                        </a:rPr>
                        <a:t>Nombre</a:t>
                      </a:r>
                      <a:r>
                        <a:rPr lang="fr-FR" sz="1800" b="1" baseline="0" dirty="0" smtClean="0">
                          <a:solidFill>
                            <a:srgbClr val="000090"/>
                          </a:solidFill>
                          <a:latin typeface="Arial"/>
                          <a:cs typeface="Arial"/>
                        </a:rPr>
                        <a:t> total de rencontres </a:t>
                      </a:r>
                      <a:endParaRPr lang="fr-FR" sz="1800" b="1" dirty="0">
                        <a:solidFill>
                          <a:srgbClr val="000090"/>
                        </a:solidFill>
                        <a:latin typeface="Arial"/>
                        <a:cs typeface="Arial"/>
                      </a:endParaRPr>
                    </a:p>
                  </a:txBody>
                  <a:tcPr/>
                </a:tc>
                <a:tc>
                  <a:txBody>
                    <a:bodyPr/>
                    <a:lstStyle/>
                    <a:p>
                      <a:pPr algn="ctr"/>
                      <a:r>
                        <a:rPr lang="fr-FR" sz="1600" b="1" dirty="0" smtClean="0">
                          <a:solidFill>
                            <a:srgbClr val="000090"/>
                          </a:solidFill>
                          <a:latin typeface="Arial"/>
                          <a:cs typeface="Arial"/>
                        </a:rPr>
                        <a:t>17,7</a:t>
                      </a:r>
                    </a:p>
                    <a:p>
                      <a:pPr algn="ctr"/>
                      <a:r>
                        <a:rPr lang="fr-FR" sz="1000" b="1" dirty="0" smtClean="0">
                          <a:solidFill>
                            <a:srgbClr val="000090"/>
                          </a:solidFill>
                          <a:latin typeface="Arial"/>
                          <a:cs typeface="Arial"/>
                        </a:rPr>
                        <a:t>(s=6,5)</a:t>
                      </a:r>
                    </a:p>
                    <a:p>
                      <a:pPr algn="ctr"/>
                      <a:endParaRPr lang="fr-FR" sz="1400" b="1" dirty="0">
                        <a:solidFill>
                          <a:srgbClr val="000090"/>
                        </a:solidFill>
                        <a:latin typeface="Arial"/>
                        <a:cs typeface="Arial"/>
                      </a:endParaRPr>
                    </a:p>
                  </a:txBody>
                  <a:tcPr/>
                </a:tc>
                <a:extLst>
                  <a:ext uri="{0D108BD9-81ED-4DB2-BD59-A6C34878D82A}">
                    <a16:rowId xmlns="" xmlns:a16="http://schemas.microsoft.com/office/drawing/2014/main" val="10001"/>
                  </a:ext>
                </a:extLst>
              </a:tr>
              <a:tr h="721438">
                <a:tc>
                  <a:txBody>
                    <a:bodyPr/>
                    <a:lstStyle/>
                    <a:p>
                      <a:r>
                        <a:rPr lang="fr-FR" sz="1800" b="1" dirty="0" smtClean="0">
                          <a:solidFill>
                            <a:srgbClr val="000090"/>
                          </a:solidFill>
                          <a:latin typeface="Arial"/>
                          <a:cs typeface="Arial"/>
                        </a:rPr>
                        <a:t>Durée totale de l’intervention (en minutes)</a:t>
                      </a:r>
                      <a:endParaRPr lang="fr-FR" sz="1800" b="1" dirty="0">
                        <a:solidFill>
                          <a:srgbClr val="000090"/>
                        </a:solidFill>
                        <a:latin typeface="Arial"/>
                        <a:cs typeface="Arial"/>
                      </a:endParaRPr>
                    </a:p>
                  </a:txBody>
                  <a:tcPr/>
                </a:tc>
                <a:tc>
                  <a:txBody>
                    <a:bodyPr/>
                    <a:lstStyle/>
                    <a:p>
                      <a:pPr algn="ctr"/>
                      <a:r>
                        <a:rPr lang="fr-FR" sz="1600" b="1" dirty="0" smtClean="0">
                          <a:solidFill>
                            <a:srgbClr val="000090"/>
                          </a:solidFill>
                          <a:latin typeface="Arial"/>
                          <a:cs typeface="Arial"/>
                        </a:rPr>
                        <a:t>1219</a:t>
                      </a:r>
                    </a:p>
                    <a:p>
                      <a:pPr algn="ctr"/>
                      <a:r>
                        <a:rPr lang="fr-FR" sz="1000" b="1" dirty="0" smtClean="0">
                          <a:solidFill>
                            <a:srgbClr val="000090"/>
                          </a:solidFill>
                          <a:latin typeface="Arial"/>
                          <a:cs typeface="Arial"/>
                        </a:rPr>
                        <a:t>(20,3 heures)</a:t>
                      </a:r>
                    </a:p>
                    <a:p>
                      <a:pPr algn="ctr"/>
                      <a:r>
                        <a:rPr lang="fr-FR" sz="1000" b="1" dirty="0" smtClean="0">
                          <a:solidFill>
                            <a:srgbClr val="000090"/>
                          </a:solidFill>
                          <a:latin typeface="Arial"/>
                          <a:cs typeface="Arial"/>
                        </a:rPr>
                        <a:t>(s=</a:t>
                      </a:r>
                      <a:r>
                        <a:rPr lang="fr-FR" sz="1000" b="1" baseline="0" dirty="0" smtClean="0">
                          <a:solidFill>
                            <a:srgbClr val="000090"/>
                          </a:solidFill>
                          <a:latin typeface="Arial"/>
                          <a:cs typeface="Arial"/>
                        </a:rPr>
                        <a:t> 490)</a:t>
                      </a:r>
                    </a:p>
                    <a:p>
                      <a:pPr algn="ctr"/>
                      <a:endParaRPr lang="fr-FR" sz="1400" b="1" dirty="0">
                        <a:solidFill>
                          <a:srgbClr val="000090"/>
                        </a:solidFill>
                        <a:latin typeface="Arial"/>
                        <a:cs typeface="Arial"/>
                      </a:endParaRPr>
                    </a:p>
                  </a:txBody>
                  <a:tcPr/>
                </a:tc>
                <a:extLst>
                  <a:ext uri="{0D108BD9-81ED-4DB2-BD59-A6C34878D82A}">
                    <a16:rowId xmlns="" xmlns:a16="http://schemas.microsoft.com/office/drawing/2014/main" val="10002"/>
                  </a:ext>
                </a:extLst>
              </a:tr>
              <a:tr h="721438">
                <a:tc>
                  <a:txBody>
                    <a:bodyPr/>
                    <a:lstStyle/>
                    <a:p>
                      <a:r>
                        <a:rPr lang="fr-FR" sz="1800" b="1" dirty="0" smtClean="0">
                          <a:solidFill>
                            <a:srgbClr val="000090"/>
                          </a:solidFill>
                          <a:latin typeface="Arial"/>
                          <a:cs typeface="Arial"/>
                        </a:rPr>
                        <a:t>Durée moyenne d’une intervention (en minutes)</a:t>
                      </a:r>
                      <a:endParaRPr lang="fr-FR" sz="1800" b="1" dirty="0">
                        <a:solidFill>
                          <a:srgbClr val="000090"/>
                        </a:solidFill>
                        <a:latin typeface="Arial"/>
                        <a:cs typeface="Arial"/>
                      </a:endParaRPr>
                    </a:p>
                  </a:txBody>
                  <a:tcPr>
                    <a:solidFill>
                      <a:srgbClr val="DCEACB"/>
                    </a:solidFill>
                  </a:tcPr>
                </a:tc>
                <a:tc>
                  <a:txBody>
                    <a:bodyPr/>
                    <a:lstStyle/>
                    <a:p>
                      <a:pPr algn="ctr"/>
                      <a:r>
                        <a:rPr lang="fr-FR" sz="1600" b="1" dirty="0" smtClean="0">
                          <a:solidFill>
                            <a:srgbClr val="000090"/>
                          </a:solidFill>
                          <a:latin typeface="Arial"/>
                          <a:cs typeface="Arial"/>
                        </a:rPr>
                        <a:t>70,0</a:t>
                      </a:r>
                    </a:p>
                    <a:p>
                      <a:pPr algn="ctr"/>
                      <a:r>
                        <a:rPr lang="fr-FR" sz="1000" b="1" dirty="0" smtClean="0">
                          <a:solidFill>
                            <a:srgbClr val="000090"/>
                          </a:solidFill>
                          <a:latin typeface="Arial"/>
                          <a:cs typeface="Arial"/>
                        </a:rPr>
                        <a:t>(14,7)</a:t>
                      </a:r>
                    </a:p>
                    <a:p>
                      <a:pPr algn="ctr"/>
                      <a:endParaRPr lang="fr-FR" sz="1400" b="1" dirty="0">
                        <a:solidFill>
                          <a:srgbClr val="000090"/>
                        </a:solidFill>
                        <a:latin typeface="Arial"/>
                        <a:cs typeface="Arial"/>
                      </a:endParaRPr>
                    </a:p>
                  </a:txBody>
                  <a:tcPr>
                    <a:solidFill>
                      <a:srgbClr val="DCEACB"/>
                    </a:solidFill>
                  </a:tcPr>
                </a:tc>
                <a:extLst>
                  <a:ext uri="{0D108BD9-81ED-4DB2-BD59-A6C34878D82A}">
                    <a16:rowId xmlns="" xmlns:a16="http://schemas.microsoft.com/office/drawing/2014/main" val="10003"/>
                  </a:ext>
                </a:extLst>
              </a:tr>
              <a:tr h="721438">
                <a:tc>
                  <a:txBody>
                    <a:bodyPr/>
                    <a:lstStyle/>
                    <a:p>
                      <a:r>
                        <a:rPr lang="fr-FR" sz="1800" b="1" dirty="0" smtClean="0">
                          <a:solidFill>
                            <a:srgbClr val="000090"/>
                          </a:solidFill>
                          <a:latin typeface="Arial"/>
                          <a:cs typeface="Arial"/>
                        </a:rPr>
                        <a:t>Nombre d’interventions au cours des 3</a:t>
                      </a:r>
                      <a:r>
                        <a:rPr lang="fr-FR" sz="1800" b="1" baseline="0" dirty="0" smtClean="0">
                          <a:solidFill>
                            <a:srgbClr val="000090"/>
                          </a:solidFill>
                          <a:latin typeface="Arial"/>
                          <a:cs typeface="Arial"/>
                        </a:rPr>
                        <a:t> </a:t>
                      </a:r>
                      <a:r>
                        <a:rPr lang="fr-FR" sz="1800" b="1" dirty="0" smtClean="0">
                          <a:solidFill>
                            <a:srgbClr val="000090"/>
                          </a:solidFill>
                          <a:latin typeface="Arial"/>
                          <a:cs typeface="Arial"/>
                        </a:rPr>
                        <a:t>premières semaines</a:t>
                      </a:r>
                      <a:endParaRPr lang="fr-FR" sz="1800" b="1" dirty="0">
                        <a:solidFill>
                          <a:srgbClr val="000090"/>
                        </a:solidFill>
                        <a:latin typeface="Arial"/>
                        <a:cs typeface="Arial"/>
                      </a:endParaRPr>
                    </a:p>
                  </a:txBody>
                  <a:tcPr>
                    <a:solidFill>
                      <a:srgbClr val="EFF5E7"/>
                    </a:solidFill>
                  </a:tcPr>
                </a:tc>
                <a:tc>
                  <a:txBody>
                    <a:bodyPr/>
                    <a:lstStyle/>
                    <a:p>
                      <a:pPr algn="ctr"/>
                      <a:r>
                        <a:rPr lang="fr-FR" sz="1600" b="1" dirty="0" smtClean="0">
                          <a:solidFill>
                            <a:srgbClr val="000090"/>
                          </a:solidFill>
                          <a:latin typeface="Arial"/>
                          <a:cs typeface="Arial"/>
                        </a:rPr>
                        <a:t>6,0</a:t>
                      </a:r>
                    </a:p>
                    <a:p>
                      <a:pPr algn="ctr"/>
                      <a:r>
                        <a:rPr lang="fr-FR" sz="1000" b="1" dirty="0" smtClean="0">
                          <a:solidFill>
                            <a:srgbClr val="000090"/>
                          </a:solidFill>
                          <a:latin typeface="Arial"/>
                          <a:cs typeface="Arial"/>
                        </a:rPr>
                        <a:t>(s=2,1)</a:t>
                      </a:r>
                    </a:p>
                    <a:p>
                      <a:pPr algn="ctr"/>
                      <a:endParaRPr lang="fr-FR" sz="1400" b="1" dirty="0">
                        <a:solidFill>
                          <a:srgbClr val="000090"/>
                        </a:solidFill>
                        <a:latin typeface="Arial"/>
                        <a:cs typeface="Arial"/>
                      </a:endParaRPr>
                    </a:p>
                  </a:txBody>
                  <a:tcPr>
                    <a:solidFill>
                      <a:srgbClr val="EFF5E7"/>
                    </a:solidFill>
                  </a:tcPr>
                </a:tc>
                <a:extLst>
                  <a:ext uri="{0D108BD9-81ED-4DB2-BD59-A6C34878D82A}">
                    <a16:rowId xmlns="" xmlns:a16="http://schemas.microsoft.com/office/drawing/2014/main" val="10004"/>
                  </a:ext>
                </a:extLst>
              </a:tr>
              <a:tr h="797313">
                <a:tc>
                  <a:txBody>
                    <a:bodyPr/>
                    <a:lstStyle/>
                    <a:p>
                      <a:r>
                        <a:rPr lang="fr-FR" sz="1800" b="1" dirty="0" smtClean="0">
                          <a:solidFill>
                            <a:srgbClr val="000090"/>
                          </a:solidFill>
                          <a:latin typeface="Arial"/>
                          <a:cs typeface="Arial"/>
                        </a:rPr>
                        <a:t>Durée totale de l’intervention au cours des 3 premières semaines (en minutes)</a:t>
                      </a:r>
                      <a:endParaRPr lang="fr-FR" sz="1800" b="1" dirty="0">
                        <a:solidFill>
                          <a:srgbClr val="000090"/>
                        </a:solidFill>
                        <a:latin typeface="Arial"/>
                        <a:cs typeface="Arial"/>
                      </a:endParaRPr>
                    </a:p>
                  </a:txBody>
                  <a:tcPr>
                    <a:solidFill>
                      <a:srgbClr val="DCEACB"/>
                    </a:solidFill>
                  </a:tcPr>
                </a:tc>
                <a:tc>
                  <a:txBody>
                    <a:bodyPr/>
                    <a:lstStyle/>
                    <a:p>
                      <a:pPr algn="ctr"/>
                      <a:r>
                        <a:rPr lang="fr-FR" sz="1600" b="1" dirty="0" smtClean="0">
                          <a:solidFill>
                            <a:srgbClr val="000090"/>
                          </a:solidFill>
                          <a:latin typeface="Arial"/>
                          <a:cs typeface="Arial"/>
                        </a:rPr>
                        <a:t>440</a:t>
                      </a:r>
                      <a:r>
                        <a:rPr lang="fr-FR" sz="1600" b="1" baseline="0" dirty="0" smtClean="0">
                          <a:solidFill>
                            <a:srgbClr val="000090"/>
                          </a:solidFill>
                          <a:latin typeface="Arial"/>
                          <a:cs typeface="Arial"/>
                        </a:rPr>
                        <a:t>  </a:t>
                      </a:r>
                    </a:p>
                    <a:p>
                      <a:pPr algn="ctr"/>
                      <a:r>
                        <a:rPr lang="fr-FR" sz="1000" b="1" dirty="0" smtClean="0">
                          <a:solidFill>
                            <a:srgbClr val="000090"/>
                          </a:solidFill>
                          <a:latin typeface="Arial"/>
                          <a:cs typeface="Arial"/>
                        </a:rPr>
                        <a:t>(7,33heures)</a:t>
                      </a:r>
                    </a:p>
                    <a:p>
                      <a:pPr algn="ctr"/>
                      <a:r>
                        <a:rPr lang="fr-FR" sz="1000" b="1" dirty="0" smtClean="0">
                          <a:solidFill>
                            <a:srgbClr val="000090"/>
                          </a:solidFill>
                          <a:latin typeface="Arial"/>
                          <a:cs typeface="Arial"/>
                        </a:rPr>
                        <a:t>(s= 160)</a:t>
                      </a:r>
                    </a:p>
                    <a:p>
                      <a:pPr algn="ctr"/>
                      <a:endParaRPr lang="fr-FR" sz="1400" b="1" dirty="0">
                        <a:solidFill>
                          <a:srgbClr val="000090"/>
                        </a:solidFill>
                        <a:latin typeface="Arial"/>
                        <a:cs typeface="Arial"/>
                      </a:endParaRPr>
                    </a:p>
                  </a:txBody>
                  <a:tcPr>
                    <a:solidFill>
                      <a:srgbClr val="DCEACB"/>
                    </a:solidFill>
                  </a:tcPr>
                </a:tc>
                <a:extLst>
                  <a:ext uri="{0D108BD9-81ED-4DB2-BD59-A6C34878D82A}">
                    <a16:rowId xmlns="" xmlns:a16="http://schemas.microsoft.com/office/drawing/2014/main" val="10005"/>
                  </a:ext>
                </a:extLst>
              </a:tr>
              <a:tr h="533237">
                <a:tc>
                  <a:txBody>
                    <a:bodyPr/>
                    <a:lstStyle/>
                    <a:p>
                      <a:r>
                        <a:rPr lang="fr-FR" sz="1800" b="1" dirty="0" smtClean="0">
                          <a:solidFill>
                            <a:srgbClr val="000090"/>
                          </a:solidFill>
                          <a:latin typeface="Arial"/>
                          <a:cs typeface="Arial"/>
                        </a:rPr>
                        <a:t>Durée moyenne d‘une intervention au cours des 3 premières semaines (en minutes)</a:t>
                      </a:r>
                      <a:endParaRPr lang="fr-FR" sz="1800" b="1" dirty="0">
                        <a:solidFill>
                          <a:srgbClr val="000090"/>
                        </a:solidFill>
                        <a:latin typeface="Arial"/>
                        <a:cs typeface="Arial"/>
                      </a:endParaRPr>
                    </a:p>
                  </a:txBody>
                  <a:tcPr>
                    <a:solidFill>
                      <a:srgbClr val="EFF5E7"/>
                    </a:solidFill>
                  </a:tcPr>
                </a:tc>
                <a:tc>
                  <a:txBody>
                    <a:bodyPr/>
                    <a:lstStyle/>
                    <a:p>
                      <a:pPr algn="ctr"/>
                      <a:r>
                        <a:rPr lang="fr-FR" sz="1600" b="1" dirty="0" smtClean="0">
                          <a:solidFill>
                            <a:srgbClr val="000090"/>
                          </a:solidFill>
                          <a:latin typeface="Arial"/>
                          <a:cs typeface="Arial"/>
                        </a:rPr>
                        <a:t>76</a:t>
                      </a:r>
                    </a:p>
                    <a:p>
                      <a:pPr algn="ctr"/>
                      <a:r>
                        <a:rPr lang="fr-FR" sz="1000" b="1" dirty="0" smtClean="0">
                          <a:solidFill>
                            <a:srgbClr val="000090"/>
                          </a:solidFill>
                          <a:latin typeface="Arial"/>
                          <a:cs typeface="Arial"/>
                        </a:rPr>
                        <a:t>(s= 19)</a:t>
                      </a:r>
                      <a:endParaRPr lang="fr-FR" sz="1000" b="1" dirty="0">
                        <a:solidFill>
                          <a:srgbClr val="000090"/>
                        </a:solidFill>
                        <a:latin typeface="Arial"/>
                        <a:cs typeface="Arial"/>
                      </a:endParaRPr>
                    </a:p>
                  </a:txBody>
                  <a:tcPr>
                    <a:solidFill>
                      <a:srgbClr val="EFF5E7"/>
                    </a:solidFill>
                  </a:tcPr>
                </a:tc>
                <a:extLst>
                  <a:ext uri="{0D108BD9-81ED-4DB2-BD59-A6C34878D82A}">
                    <a16:rowId xmlns="" xmlns:a16="http://schemas.microsoft.com/office/drawing/2014/main" val="10006"/>
                  </a:ext>
                </a:extLst>
              </a:tr>
            </a:tbl>
          </a:graphicData>
        </a:graphic>
      </p:graphicFrame>
      <p:pic>
        <p:nvPicPr>
          <p:cNvPr id="5" name="Image 4" descr="CJQIU_couleur.jpg"/>
          <p:cNvPicPr/>
          <p:nvPr/>
        </p:nvPicPr>
        <p:blipFill>
          <a:blip r:embed="rId2" cstate="print"/>
          <a:srcRect l="1826"/>
          <a:stretch>
            <a:fillRect/>
          </a:stretch>
        </p:blipFill>
        <p:spPr bwMode="auto">
          <a:xfrm>
            <a:off x="8524573" y="6381328"/>
            <a:ext cx="619427" cy="476672"/>
          </a:xfrm>
          <a:prstGeom prst="rect">
            <a:avLst/>
          </a:prstGeom>
          <a:noFill/>
          <a:ln w="9525">
            <a:noFill/>
            <a:miter lim="800000"/>
            <a:headEnd/>
            <a:tailEnd/>
          </a:ln>
        </p:spPr>
      </p:pic>
    </p:spTree>
    <p:extLst>
      <p:ext uri="{BB962C8B-B14F-4D97-AF65-F5344CB8AC3E}">
        <p14:creationId xmlns:p14="http://schemas.microsoft.com/office/powerpoint/2010/main" val="2070462654"/>
      </p:ext>
    </p:extLst>
  </p:cSld>
  <p:clrMapOvr>
    <a:masterClrMapping/>
  </p:clrMapOvr>
  <p:timing>
    <p:tnLst>
      <p:par>
        <p:cTn xmlns:p14="http://schemas.microsoft.com/office/powerpoint/2010/mai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24756" y="620688"/>
            <a:ext cx="7024744" cy="601136"/>
          </a:xfrm>
        </p:spPr>
        <p:txBody>
          <a:bodyPr>
            <a:normAutofit fontScale="90000"/>
          </a:bodyPr>
          <a:lstStyle/>
          <a:p>
            <a:pPr algn="l"/>
            <a:r>
              <a:rPr lang="fr-FR" sz="2800" b="1" dirty="0" smtClean="0">
                <a:solidFill>
                  <a:srgbClr val="000090"/>
                </a:solidFill>
                <a:latin typeface="Arial"/>
                <a:cs typeface="Arial"/>
              </a:rPr>
              <a:t>Caractéristiques des interventions offertes</a:t>
            </a:r>
            <a:endParaRPr lang="fr-FR" sz="2800" b="1" dirty="0">
              <a:solidFill>
                <a:srgbClr val="000090"/>
              </a:solidFill>
              <a:latin typeface="Arial"/>
              <a:cs typeface="Arial"/>
            </a:endParaRPr>
          </a:p>
        </p:txBody>
      </p:sp>
      <p:graphicFrame>
        <p:nvGraphicFramePr>
          <p:cNvPr id="4" name="Espace réservé du contenu 3"/>
          <p:cNvGraphicFramePr>
            <a:graphicFrameLocks noGrp="1"/>
          </p:cNvGraphicFramePr>
          <p:nvPr>
            <p:ph idx="1"/>
            <p:extLst>
              <p:ext uri="{D42A27DB-BD31-4B8C-83A1-F6EECF244321}">
                <p14:modId xmlns:p14="http://schemas.microsoft.com/office/powerpoint/2010/main" val="64078146"/>
              </p:ext>
            </p:extLst>
          </p:nvPr>
        </p:nvGraphicFramePr>
        <p:xfrm>
          <a:off x="611560" y="1988840"/>
          <a:ext cx="7920484" cy="853440"/>
        </p:xfrm>
        <a:graphic>
          <a:graphicData uri="http://schemas.openxmlformats.org/drawingml/2006/table">
            <a:tbl>
              <a:tblPr firstRow="1" bandRow="1">
                <a:tableStyleId>{5C22544A-7EE6-4342-B048-85BDC9FD1C3A}</a:tableStyleId>
              </a:tblPr>
              <a:tblGrid>
                <a:gridCol w="2828883">
                  <a:extLst>
                    <a:ext uri="{9D8B030D-6E8A-4147-A177-3AD203B41FA5}">
                      <a16:colId xmlns="" xmlns:a16="http://schemas.microsoft.com/office/drawing/2014/main" val="20000"/>
                    </a:ext>
                  </a:extLst>
                </a:gridCol>
                <a:gridCol w="1768052">
                  <a:extLst>
                    <a:ext uri="{9D8B030D-6E8A-4147-A177-3AD203B41FA5}">
                      <a16:colId xmlns="" xmlns:a16="http://schemas.microsoft.com/office/drawing/2014/main" val="20001"/>
                    </a:ext>
                  </a:extLst>
                </a:gridCol>
                <a:gridCol w="1768052">
                  <a:extLst>
                    <a:ext uri="{9D8B030D-6E8A-4147-A177-3AD203B41FA5}">
                      <a16:colId xmlns="" xmlns:a16="http://schemas.microsoft.com/office/drawing/2014/main" val="20002"/>
                    </a:ext>
                  </a:extLst>
                </a:gridCol>
                <a:gridCol w="1555497">
                  <a:extLst>
                    <a:ext uri="{9D8B030D-6E8A-4147-A177-3AD203B41FA5}">
                      <a16:colId xmlns="" xmlns:a16="http://schemas.microsoft.com/office/drawing/2014/main" val="20003"/>
                    </a:ext>
                  </a:extLst>
                </a:gridCol>
              </a:tblGrid>
              <a:tr h="721438">
                <a:tc>
                  <a:txBody>
                    <a:bodyPr/>
                    <a:lstStyle/>
                    <a:p>
                      <a:r>
                        <a:rPr lang="fr-FR" sz="1800" dirty="0" smtClean="0">
                          <a:solidFill>
                            <a:schemeClr val="bg1"/>
                          </a:solidFill>
                          <a:latin typeface="Arial"/>
                          <a:cs typeface="Arial"/>
                        </a:rPr>
                        <a:t>Alliance</a:t>
                      </a:r>
                      <a:r>
                        <a:rPr lang="fr-FR" sz="1800" baseline="0" dirty="0" smtClean="0">
                          <a:solidFill>
                            <a:schemeClr val="bg1"/>
                          </a:solidFill>
                          <a:latin typeface="Arial"/>
                          <a:cs typeface="Arial"/>
                        </a:rPr>
                        <a:t> thérapeutique</a:t>
                      </a:r>
                      <a:endParaRPr lang="fr-FR" sz="1800" dirty="0">
                        <a:solidFill>
                          <a:schemeClr val="bg1"/>
                        </a:solidFill>
                        <a:latin typeface="Arial"/>
                        <a:cs typeface="Arial"/>
                      </a:endParaRPr>
                    </a:p>
                  </a:txBody>
                  <a:tcPr>
                    <a:lnR w="12700" cap="flat" cmpd="sng" algn="ctr">
                      <a:solidFill>
                        <a:scrgbClr r="0" g="0" b="0"/>
                      </a:solidFill>
                      <a:prstDash val="solid"/>
                      <a:round/>
                      <a:headEnd type="none" w="med" len="med"/>
                      <a:tailEnd type="none" w="med" len="med"/>
                    </a:lnR>
                  </a:tcPr>
                </a:tc>
                <a:tc>
                  <a:txBody>
                    <a:bodyPr/>
                    <a:lstStyle/>
                    <a:p>
                      <a:pPr algn="ctr"/>
                      <a:r>
                        <a:rPr lang="fr-FR" sz="1800" dirty="0" smtClean="0">
                          <a:solidFill>
                            <a:schemeClr val="bg1"/>
                          </a:solidFill>
                          <a:latin typeface="Arial"/>
                          <a:cs typeface="Arial"/>
                        </a:rPr>
                        <a:t>T1= 64,7</a:t>
                      </a:r>
                    </a:p>
                    <a:p>
                      <a:pPr algn="ctr"/>
                      <a:r>
                        <a:rPr lang="fr-FR" sz="1400" b="0" dirty="0" smtClean="0">
                          <a:solidFill>
                            <a:schemeClr val="bg1"/>
                          </a:solidFill>
                          <a:latin typeface="Arial"/>
                          <a:cs typeface="Arial"/>
                        </a:rPr>
                        <a:t>(s=12,3)</a:t>
                      </a:r>
                      <a:endParaRPr lang="fr-FR" sz="1400" b="0" dirty="0">
                        <a:solidFill>
                          <a:schemeClr val="bg1"/>
                        </a:solidFill>
                        <a:latin typeface="Arial"/>
                        <a:cs typeface="Arial"/>
                      </a:endParaRPr>
                    </a:p>
                  </a:txBody>
                  <a:tcPr>
                    <a:lnL w="12700" cap="flat" cmpd="sng" algn="ctr">
                      <a:solidFill>
                        <a:scrgbClr r="0" g="0" b="0"/>
                      </a:solidFill>
                      <a:prstDash val="solid"/>
                      <a:round/>
                      <a:headEnd type="none" w="med" len="med"/>
                      <a:tailEnd type="none" w="med" len="med"/>
                    </a:lnL>
                  </a:tcPr>
                </a:tc>
                <a:tc>
                  <a:txBody>
                    <a:bodyPr/>
                    <a:lstStyle/>
                    <a:p>
                      <a:pPr algn="ctr"/>
                      <a:r>
                        <a:rPr lang="fr-FR" sz="1800" dirty="0" smtClean="0">
                          <a:solidFill>
                            <a:srgbClr val="000000"/>
                          </a:solidFill>
                          <a:latin typeface="Arial"/>
                          <a:cs typeface="Arial"/>
                        </a:rPr>
                        <a:t>T2= 64,7</a:t>
                      </a:r>
                    </a:p>
                    <a:p>
                      <a:pPr algn="ctr"/>
                      <a:r>
                        <a:rPr lang="fr-FR" sz="1400" b="0" dirty="0" smtClean="0">
                          <a:solidFill>
                            <a:srgbClr val="000000"/>
                          </a:solidFill>
                          <a:latin typeface="Arial"/>
                          <a:cs typeface="Arial"/>
                        </a:rPr>
                        <a:t>(s= 11,7)</a:t>
                      </a:r>
                    </a:p>
                    <a:p>
                      <a:pPr algn="ctr"/>
                      <a:endParaRPr lang="fr-FR" sz="1800" dirty="0">
                        <a:solidFill>
                          <a:srgbClr val="000000"/>
                        </a:solidFill>
                        <a:latin typeface="Arial"/>
                        <a:cs typeface="Arial"/>
                      </a:endParaRPr>
                    </a:p>
                  </a:txBody>
                  <a:tcPr>
                    <a:lnR w="12700" cap="flat" cmpd="sng" algn="ctr">
                      <a:solidFill>
                        <a:scrgbClr r="0" g="0" b="0"/>
                      </a:solidFill>
                      <a:prstDash val="solid"/>
                      <a:round/>
                      <a:headEnd type="none" w="med" len="med"/>
                      <a:tailEnd type="none" w="med" len="med"/>
                    </a:lnR>
                    <a:solidFill>
                      <a:srgbClr val="94C600"/>
                    </a:solidFill>
                  </a:tcPr>
                </a:tc>
                <a:tc>
                  <a:txBody>
                    <a:bodyPr/>
                    <a:lstStyle/>
                    <a:p>
                      <a:pPr algn="ctr"/>
                      <a:r>
                        <a:rPr lang="fr-FR" sz="1800" dirty="0" smtClean="0">
                          <a:solidFill>
                            <a:srgbClr val="000000"/>
                          </a:solidFill>
                          <a:latin typeface="Arial"/>
                          <a:cs typeface="Arial"/>
                        </a:rPr>
                        <a:t>T3= 65,5</a:t>
                      </a:r>
                    </a:p>
                    <a:p>
                      <a:pPr algn="ctr"/>
                      <a:r>
                        <a:rPr lang="fr-FR" sz="1400" b="0" dirty="0" smtClean="0">
                          <a:solidFill>
                            <a:srgbClr val="000000"/>
                          </a:solidFill>
                          <a:latin typeface="Arial"/>
                          <a:cs typeface="Arial"/>
                        </a:rPr>
                        <a:t>(s=10,9)</a:t>
                      </a:r>
                      <a:endParaRPr lang="fr-FR" sz="1400" b="0" dirty="0">
                        <a:solidFill>
                          <a:srgbClr val="000000"/>
                        </a:solidFill>
                        <a:latin typeface="Arial"/>
                        <a:cs typeface="Arial"/>
                      </a:endParaRPr>
                    </a:p>
                  </a:txBody>
                  <a:tcPr>
                    <a:lnL w="12700" cap="flat" cmpd="sng" algn="ctr">
                      <a:solidFill>
                        <a:scrgbClr r="0" g="0" b="0"/>
                      </a:solidFill>
                      <a:prstDash val="solid"/>
                      <a:round/>
                      <a:headEnd type="none" w="med" len="med"/>
                      <a:tailEnd type="none" w="med" len="med"/>
                    </a:lnL>
                    <a:solidFill>
                      <a:srgbClr val="94C600"/>
                    </a:solidFill>
                  </a:tcPr>
                </a:tc>
                <a:extLst>
                  <a:ext uri="{0D108BD9-81ED-4DB2-BD59-A6C34878D82A}">
                    <a16:rowId xmlns="" xmlns:a16="http://schemas.microsoft.com/office/drawing/2014/main" val="10000"/>
                  </a:ext>
                </a:extLst>
              </a:tr>
            </a:tbl>
          </a:graphicData>
        </a:graphic>
      </p:graphicFrame>
      <p:pic>
        <p:nvPicPr>
          <p:cNvPr id="5" name="Image 4" descr="CJQIU_couleur.jpg"/>
          <p:cNvPicPr/>
          <p:nvPr/>
        </p:nvPicPr>
        <p:blipFill>
          <a:blip r:embed="rId2" cstate="print"/>
          <a:srcRect l="1826"/>
          <a:stretch>
            <a:fillRect/>
          </a:stretch>
        </p:blipFill>
        <p:spPr bwMode="auto">
          <a:xfrm>
            <a:off x="8524573" y="6381328"/>
            <a:ext cx="619427" cy="476672"/>
          </a:xfrm>
          <a:prstGeom prst="rect">
            <a:avLst/>
          </a:prstGeom>
          <a:noFill/>
          <a:ln w="9525">
            <a:noFill/>
            <a:miter lim="800000"/>
            <a:headEnd/>
            <a:tailEnd/>
          </a:ln>
        </p:spPr>
      </p:pic>
      <p:sp>
        <p:nvSpPr>
          <p:cNvPr id="3" name="ZoneTexte 2"/>
          <p:cNvSpPr txBox="1"/>
          <p:nvPr/>
        </p:nvSpPr>
        <p:spPr>
          <a:xfrm>
            <a:off x="539552" y="4293096"/>
            <a:ext cx="8076250" cy="1200329"/>
          </a:xfrm>
          <a:prstGeom prst="rect">
            <a:avLst/>
          </a:prstGeom>
          <a:noFill/>
        </p:spPr>
        <p:txBody>
          <a:bodyPr wrap="none" rtlCol="0">
            <a:spAutoFit/>
          </a:bodyPr>
          <a:lstStyle/>
          <a:p>
            <a:r>
              <a:rPr lang="fr-FR" sz="2400" dirty="0" smtClean="0">
                <a:solidFill>
                  <a:srgbClr val="000090"/>
                </a:solidFill>
                <a:latin typeface="Arial"/>
                <a:cs typeface="Arial"/>
              </a:rPr>
              <a:t>Globalement, les interventions semblent conformes aux </a:t>
            </a:r>
          </a:p>
          <a:p>
            <a:r>
              <a:rPr lang="fr-FR" sz="2400" dirty="0">
                <a:solidFill>
                  <a:srgbClr val="000090"/>
                </a:solidFill>
                <a:latin typeface="Arial"/>
                <a:cs typeface="Arial"/>
              </a:rPr>
              <a:t>p</a:t>
            </a:r>
            <a:r>
              <a:rPr lang="fr-FR" sz="2400" dirty="0" smtClean="0">
                <a:solidFill>
                  <a:srgbClr val="000090"/>
                </a:solidFill>
                <a:latin typeface="Arial"/>
                <a:cs typeface="Arial"/>
              </a:rPr>
              <a:t>aramètres du programme : intensité de l’intervention sur </a:t>
            </a:r>
          </a:p>
          <a:p>
            <a:r>
              <a:rPr lang="fr-FR" sz="2400" dirty="0" smtClean="0">
                <a:solidFill>
                  <a:srgbClr val="000090"/>
                </a:solidFill>
                <a:latin typeface="Arial"/>
                <a:cs typeface="Arial"/>
              </a:rPr>
              <a:t>une période de 12 semaines.</a:t>
            </a:r>
            <a:endParaRPr lang="fr-FR" sz="2400" dirty="0">
              <a:solidFill>
                <a:srgbClr val="000090"/>
              </a:solidFill>
              <a:latin typeface="Arial"/>
              <a:cs typeface="Arial"/>
            </a:endParaRPr>
          </a:p>
        </p:txBody>
      </p:sp>
      <p:sp>
        <p:nvSpPr>
          <p:cNvPr id="6" name="ZoneTexte 5"/>
          <p:cNvSpPr txBox="1"/>
          <p:nvPr/>
        </p:nvSpPr>
        <p:spPr>
          <a:xfrm>
            <a:off x="611560" y="2852936"/>
            <a:ext cx="5253849" cy="646331"/>
          </a:xfrm>
          <a:prstGeom prst="rect">
            <a:avLst/>
          </a:prstGeom>
          <a:noFill/>
        </p:spPr>
        <p:txBody>
          <a:bodyPr wrap="none" rtlCol="0">
            <a:spAutoFit/>
          </a:bodyPr>
          <a:lstStyle/>
          <a:p>
            <a:r>
              <a:rPr lang="fr-FR" dirty="0" smtClean="0"/>
              <a:t>Un score de 60 et plus = bonne alliance thérapeutique</a:t>
            </a:r>
          </a:p>
          <a:p>
            <a:r>
              <a:rPr lang="fr-FR" dirty="0" smtClean="0"/>
              <a:t>Score maximum= 84</a:t>
            </a:r>
            <a:endParaRPr lang="fr-FR" dirty="0"/>
          </a:p>
        </p:txBody>
      </p:sp>
    </p:spTree>
    <p:extLst>
      <p:ext uri="{BB962C8B-B14F-4D97-AF65-F5344CB8AC3E}">
        <p14:creationId xmlns:p14="http://schemas.microsoft.com/office/powerpoint/2010/main" val="812197661"/>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1560" y="548680"/>
            <a:ext cx="7024744" cy="720080"/>
          </a:xfrm>
        </p:spPr>
        <p:txBody>
          <a:bodyPr>
            <a:normAutofit/>
          </a:bodyPr>
          <a:lstStyle/>
          <a:p>
            <a:pPr algn="l"/>
            <a:r>
              <a:rPr lang="fr-FR" sz="2800" b="1" dirty="0" smtClean="0">
                <a:solidFill>
                  <a:srgbClr val="000090"/>
                </a:solidFill>
                <a:latin typeface="Arial"/>
                <a:cs typeface="Arial"/>
              </a:rPr>
              <a:t>Catégories de suivis </a:t>
            </a:r>
            <a:endParaRPr lang="fr-FR" sz="2800" b="1" dirty="0">
              <a:solidFill>
                <a:srgbClr val="000090"/>
              </a:solidFill>
              <a:latin typeface="Arial"/>
              <a:cs typeface="Arial"/>
            </a:endParaRPr>
          </a:p>
        </p:txBody>
      </p:sp>
      <p:graphicFrame>
        <p:nvGraphicFramePr>
          <p:cNvPr id="4" name="Espace réservé du contenu 3"/>
          <p:cNvGraphicFramePr>
            <a:graphicFrameLocks noGrp="1"/>
          </p:cNvGraphicFramePr>
          <p:nvPr>
            <p:ph idx="1"/>
            <p:extLst>
              <p:ext uri="{D42A27DB-BD31-4B8C-83A1-F6EECF244321}">
                <p14:modId xmlns:p14="http://schemas.microsoft.com/office/powerpoint/2010/main" val="2623826677"/>
              </p:ext>
            </p:extLst>
          </p:nvPr>
        </p:nvGraphicFramePr>
        <p:xfrm>
          <a:off x="467544" y="1556792"/>
          <a:ext cx="8208195" cy="3296919"/>
        </p:xfrm>
        <a:graphic>
          <a:graphicData uri="http://schemas.openxmlformats.org/drawingml/2006/table">
            <a:tbl>
              <a:tblPr firstRow="1" bandRow="1">
                <a:tableStyleId>{5C22544A-7EE6-4342-B048-85BDC9FD1C3A}</a:tableStyleId>
              </a:tblPr>
              <a:tblGrid>
                <a:gridCol w="2607766">
                  <a:extLst>
                    <a:ext uri="{9D8B030D-6E8A-4147-A177-3AD203B41FA5}">
                      <a16:colId xmlns="" xmlns:a16="http://schemas.microsoft.com/office/drawing/2014/main" val="20000"/>
                    </a:ext>
                  </a:extLst>
                </a:gridCol>
                <a:gridCol w="1535073">
                  <a:extLst>
                    <a:ext uri="{9D8B030D-6E8A-4147-A177-3AD203B41FA5}">
                      <a16:colId xmlns="" xmlns:a16="http://schemas.microsoft.com/office/drawing/2014/main" val="20001"/>
                    </a:ext>
                  </a:extLst>
                </a:gridCol>
                <a:gridCol w="4065356">
                  <a:extLst>
                    <a:ext uri="{9D8B030D-6E8A-4147-A177-3AD203B41FA5}">
                      <a16:colId xmlns="" xmlns:a16="http://schemas.microsoft.com/office/drawing/2014/main" val="20002"/>
                    </a:ext>
                  </a:extLst>
                </a:gridCol>
              </a:tblGrid>
              <a:tr h="379234">
                <a:tc>
                  <a:txBody>
                    <a:bodyPr/>
                    <a:lstStyle/>
                    <a:p>
                      <a:r>
                        <a:rPr lang="fr-FR" sz="1600" dirty="0" smtClean="0">
                          <a:solidFill>
                            <a:srgbClr val="000000"/>
                          </a:solidFill>
                          <a:latin typeface="Arial"/>
                          <a:cs typeface="Arial"/>
                        </a:rPr>
                        <a:t>3 premières semaines</a:t>
                      </a:r>
                      <a:endParaRPr lang="fr-FR" sz="1600" dirty="0">
                        <a:solidFill>
                          <a:srgbClr val="000000"/>
                        </a:solidFill>
                        <a:latin typeface="Arial"/>
                        <a:cs typeface="Arial"/>
                      </a:endParaRPr>
                    </a:p>
                  </a:txBody>
                  <a:tcPr>
                    <a:solidFill>
                      <a:srgbClr val="E9EDF4"/>
                    </a:solidFill>
                  </a:tcPr>
                </a:tc>
                <a:tc>
                  <a:txBody>
                    <a:bodyPr/>
                    <a:lstStyle/>
                    <a:p>
                      <a:r>
                        <a:rPr lang="fr-FR" sz="1400" dirty="0" smtClean="0">
                          <a:solidFill>
                            <a:srgbClr val="000000"/>
                          </a:solidFill>
                          <a:latin typeface="Arial"/>
                          <a:cs typeface="Arial"/>
                        </a:rPr>
                        <a:t>intensive</a:t>
                      </a:r>
                      <a:endParaRPr lang="fr-FR" sz="1400" dirty="0">
                        <a:solidFill>
                          <a:srgbClr val="000000"/>
                        </a:solidFill>
                        <a:latin typeface="Arial"/>
                        <a:cs typeface="Arial"/>
                      </a:endParaRPr>
                    </a:p>
                  </a:txBody>
                  <a:tcPr>
                    <a:solidFill>
                      <a:srgbClr val="E9EDF4"/>
                    </a:solidFill>
                  </a:tcPr>
                </a:tc>
                <a:tc>
                  <a:txBody>
                    <a:bodyPr/>
                    <a:lstStyle/>
                    <a:p>
                      <a:r>
                        <a:rPr lang="fr-FR" sz="1400" dirty="0" smtClean="0">
                          <a:solidFill>
                            <a:srgbClr val="000000"/>
                          </a:solidFill>
                          <a:latin typeface="Arial"/>
                          <a:cs typeface="Arial"/>
                        </a:rPr>
                        <a:t>Au moins 2 rencontres par semaine et + 2 heures par semaine</a:t>
                      </a:r>
                    </a:p>
                    <a:p>
                      <a:endParaRPr lang="fr-FR" sz="1400" dirty="0">
                        <a:solidFill>
                          <a:srgbClr val="000000"/>
                        </a:solidFill>
                        <a:latin typeface="Arial"/>
                        <a:cs typeface="Arial"/>
                      </a:endParaRPr>
                    </a:p>
                  </a:txBody>
                  <a:tcPr>
                    <a:solidFill>
                      <a:srgbClr val="E9EDF4"/>
                    </a:solidFill>
                  </a:tcPr>
                </a:tc>
                <a:extLst>
                  <a:ext uri="{0D108BD9-81ED-4DB2-BD59-A6C34878D82A}">
                    <a16:rowId xmlns="" xmlns:a16="http://schemas.microsoft.com/office/drawing/2014/main" val="10000"/>
                  </a:ext>
                </a:extLst>
              </a:tr>
              <a:tr h="370840">
                <a:tc>
                  <a:txBody>
                    <a:bodyPr/>
                    <a:lstStyle/>
                    <a:p>
                      <a:endParaRPr lang="fr-FR" sz="1400" dirty="0">
                        <a:solidFill>
                          <a:srgbClr val="000000"/>
                        </a:solidFill>
                        <a:latin typeface="Arial"/>
                        <a:cs typeface="Arial"/>
                      </a:endParaRPr>
                    </a:p>
                  </a:txBody>
                  <a:tcPr/>
                </a:tc>
                <a:tc>
                  <a:txBody>
                    <a:bodyPr/>
                    <a:lstStyle/>
                    <a:p>
                      <a:r>
                        <a:rPr lang="fr-FR" sz="1400" b="1" dirty="0" smtClean="0">
                          <a:solidFill>
                            <a:srgbClr val="000000"/>
                          </a:solidFill>
                          <a:latin typeface="Arial"/>
                          <a:cs typeface="Arial"/>
                        </a:rPr>
                        <a:t>non intensive</a:t>
                      </a:r>
                      <a:endParaRPr lang="fr-FR" sz="1400" b="1" dirty="0">
                        <a:solidFill>
                          <a:srgbClr val="000000"/>
                        </a:solidFill>
                        <a:latin typeface="Arial"/>
                        <a:cs typeface="Arial"/>
                      </a:endParaRPr>
                    </a:p>
                  </a:txBody>
                  <a:tcPr/>
                </a:tc>
                <a:tc>
                  <a:txBody>
                    <a:bodyPr/>
                    <a:lstStyle/>
                    <a:p>
                      <a:r>
                        <a:rPr lang="fr-FR" sz="1400" dirty="0" smtClean="0">
                          <a:solidFill>
                            <a:srgbClr val="000000"/>
                          </a:solidFill>
                          <a:latin typeface="Arial"/>
                          <a:cs typeface="Arial"/>
                        </a:rPr>
                        <a:t>Moins de 2 rencontres</a:t>
                      </a:r>
                      <a:r>
                        <a:rPr lang="fr-FR" sz="1400" baseline="0" dirty="0" smtClean="0">
                          <a:solidFill>
                            <a:srgbClr val="000000"/>
                          </a:solidFill>
                          <a:latin typeface="Arial"/>
                          <a:cs typeface="Arial"/>
                        </a:rPr>
                        <a:t> et moins de 2 heures par semaine</a:t>
                      </a:r>
                    </a:p>
                    <a:p>
                      <a:endParaRPr lang="fr-FR" sz="1400" dirty="0">
                        <a:solidFill>
                          <a:srgbClr val="000000"/>
                        </a:solidFill>
                        <a:latin typeface="Arial"/>
                        <a:cs typeface="Arial"/>
                      </a:endParaRPr>
                    </a:p>
                  </a:txBody>
                  <a:tcPr/>
                </a:tc>
                <a:extLst>
                  <a:ext uri="{0D108BD9-81ED-4DB2-BD59-A6C34878D82A}">
                    <a16:rowId xmlns="" xmlns:a16="http://schemas.microsoft.com/office/drawing/2014/main" val="10001"/>
                  </a:ext>
                </a:extLst>
              </a:tr>
              <a:tr h="370840">
                <a:tc>
                  <a:txBody>
                    <a:bodyPr/>
                    <a:lstStyle/>
                    <a:p>
                      <a:endParaRPr lang="fr-FR" sz="1400" dirty="0">
                        <a:solidFill>
                          <a:srgbClr val="000000"/>
                        </a:solidFill>
                        <a:latin typeface="Arial"/>
                        <a:cs typeface="Arial"/>
                      </a:endParaRPr>
                    </a:p>
                  </a:txBody>
                  <a:tcPr/>
                </a:tc>
                <a:tc>
                  <a:txBody>
                    <a:bodyPr/>
                    <a:lstStyle/>
                    <a:p>
                      <a:endParaRPr lang="fr-FR" sz="1400" dirty="0">
                        <a:solidFill>
                          <a:srgbClr val="000000"/>
                        </a:solidFill>
                        <a:latin typeface="Arial"/>
                        <a:cs typeface="Arial"/>
                      </a:endParaRPr>
                    </a:p>
                  </a:txBody>
                  <a:tcPr>
                    <a:solidFill>
                      <a:srgbClr val="E9EDF4"/>
                    </a:solidFill>
                  </a:tcPr>
                </a:tc>
                <a:tc>
                  <a:txBody>
                    <a:bodyPr/>
                    <a:lstStyle/>
                    <a:p>
                      <a:endParaRPr lang="fr-FR" dirty="0">
                        <a:latin typeface="Arial"/>
                        <a:cs typeface="Arial"/>
                      </a:endParaRPr>
                    </a:p>
                  </a:txBody>
                  <a:tcPr/>
                </a:tc>
                <a:extLst>
                  <a:ext uri="{0D108BD9-81ED-4DB2-BD59-A6C34878D82A}">
                    <a16:rowId xmlns="" xmlns:a16="http://schemas.microsoft.com/office/drawing/2014/main" val="10002"/>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600" b="1" dirty="0" smtClean="0">
                          <a:solidFill>
                            <a:srgbClr val="000000"/>
                          </a:solidFill>
                          <a:latin typeface="Arial"/>
                          <a:cs typeface="Arial"/>
                        </a:rPr>
                        <a:t>Semaines</a:t>
                      </a:r>
                      <a:r>
                        <a:rPr lang="fr-FR" sz="1600" b="1" baseline="0" dirty="0" smtClean="0">
                          <a:solidFill>
                            <a:srgbClr val="000000"/>
                          </a:solidFill>
                          <a:latin typeface="Arial"/>
                          <a:cs typeface="Arial"/>
                        </a:rPr>
                        <a:t> suivantes</a:t>
                      </a:r>
                      <a:endParaRPr lang="fr-FR" sz="1600" b="1" dirty="0" smtClean="0">
                        <a:solidFill>
                          <a:srgbClr val="000000"/>
                        </a:solidFill>
                        <a:latin typeface="Arial"/>
                        <a:cs typeface="Arial"/>
                      </a:endParaRPr>
                    </a:p>
                    <a:p>
                      <a:endParaRPr lang="fr-FR" sz="1400" dirty="0">
                        <a:solidFill>
                          <a:srgbClr val="000000"/>
                        </a:solidFill>
                        <a:latin typeface="Arial"/>
                        <a:cs typeface="Arial"/>
                      </a:endParaRPr>
                    </a:p>
                  </a:txBody>
                  <a:tcPr/>
                </a:tc>
                <a:tc>
                  <a:txBody>
                    <a:bodyPr/>
                    <a:lstStyle/>
                    <a:p>
                      <a:r>
                        <a:rPr lang="fr-FR" sz="1400" b="1" dirty="0" smtClean="0">
                          <a:solidFill>
                            <a:srgbClr val="000000"/>
                          </a:solidFill>
                          <a:latin typeface="Arial"/>
                          <a:cs typeface="Arial"/>
                        </a:rPr>
                        <a:t>intensive</a:t>
                      </a:r>
                      <a:endParaRPr lang="fr-FR" sz="1400" b="1" dirty="0">
                        <a:solidFill>
                          <a:srgbClr val="000000"/>
                        </a:solidFill>
                        <a:latin typeface="Arial"/>
                        <a:cs typeface="Aria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400" b="1" dirty="0" smtClean="0">
                          <a:solidFill>
                            <a:srgbClr val="000000"/>
                          </a:solidFill>
                          <a:latin typeface="Arial"/>
                          <a:cs typeface="Arial"/>
                        </a:rPr>
                        <a:t>Au moins 2 rencontres par semaine et + 2 heures par semaine</a:t>
                      </a:r>
                    </a:p>
                    <a:p>
                      <a:endParaRPr lang="fr-FR" sz="1400" dirty="0">
                        <a:solidFill>
                          <a:srgbClr val="000000"/>
                        </a:solidFill>
                        <a:latin typeface="Arial"/>
                        <a:cs typeface="Arial"/>
                      </a:endParaRPr>
                    </a:p>
                  </a:txBody>
                  <a:tcPr/>
                </a:tc>
                <a:extLst>
                  <a:ext uri="{0D108BD9-81ED-4DB2-BD59-A6C34878D82A}">
                    <a16:rowId xmlns="" xmlns:a16="http://schemas.microsoft.com/office/drawing/2014/main" val="10003"/>
                  </a:ext>
                </a:extLst>
              </a:tr>
              <a:tr h="370840">
                <a:tc>
                  <a:txBody>
                    <a:bodyPr/>
                    <a:lstStyle/>
                    <a:p>
                      <a:endParaRPr lang="fr-FR" sz="1400" dirty="0">
                        <a:solidFill>
                          <a:srgbClr val="000000"/>
                        </a:solidFill>
                        <a:latin typeface="Arial"/>
                        <a:cs typeface="Aria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400" b="1" dirty="0" smtClean="0">
                          <a:solidFill>
                            <a:srgbClr val="000000"/>
                          </a:solidFill>
                          <a:latin typeface="Arial"/>
                          <a:cs typeface="Arial"/>
                        </a:rPr>
                        <a:t>non intensive</a:t>
                      </a:r>
                    </a:p>
                    <a:p>
                      <a:endParaRPr lang="fr-FR" sz="1400" dirty="0">
                        <a:solidFill>
                          <a:srgbClr val="000000"/>
                        </a:solidFill>
                        <a:latin typeface="Arial"/>
                        <a:cs typeface="Aria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400" dirty="0" smtClean="0">
                          <a:solidFill>
                            <a:srgbClr val="000000"/>
                          </a:solidFill>
                          <a:latin typeface="Arial"/>
                          <a:cs typeface="Arial"/>
                        </a:rPr>
                        <a:t>Moins de 2 rencontres</a:t>
                      </a:r>
                      <a:r>
                        <a:rPr lang="fr-FR" sz="1400" baseline="0" dirty="0" smtClean="0">
                          <a:solidFill>
                            <a:srgbClr val="000000"/>
                          </a:solidFill>
                          <a:latin typeface="Arial"/>
                          <a:cs typeface="Arial"/>
                        </a:rPr>
                        <a:t> et moins de 2 heures par semaine</a:t>
                      </a:r>
                      <a:endParaRPr lang="fr-FR" sz="1400" dirty="0" smtClean="0">
                        <a:solidFill>
                          <a:srgbClr val="000000"/>
                        </a:solidFill>
                        <a:latin typeface="Arial"/>
                        <a:cs typeface="Arial"/>
                      </a:endParaRPr>
                    </a:p>
                    <a:p>
                      <a:endParaRPr lang="fr-FR" sz="1400" dirty="0">
                        <a:solidFill>
                          <a:srgbClr val="000000"/>
                        </a:solidFill>
                        <a:latin typeface="Arial"/>
                        <a:cs typeface="Arial"/>
                      </a:endParaRPr>
                    </a:p>
                  </a:txBody>
                  <a:tcPr/>
                </a:tc>
                <a:extLst>
                  <a:ext uri="{0D108BD9-81ED-4DB2-BD59-A6C34878D82A}">
                    <a16:rowId xmlns="" xmlns:a16="http://schemas.microsoft.com/office/drawing/2014/main" val="10004"/>
                  </a:ext>
                </a:extLst>
              </a:tr>
            </a:tbl>
          </a:graphicData>
        </a:graphic>
      </p:graphicFrame>
      <p:pic>
        <p:nvPicPr>
          <p:cNvPr id="5" name="Image 4" descr="CJQIU_couleur.jpg"/>
          <p:cNvPicPr/>
          <p:nvPr/>
        </p:nvPicPr>
        <p:blipFill>
          <a:blip r:embed="rId2" cstate="print"/>
          <a:srcRect l="1826"/>
          <a:stretch>
            <a:fillRect/>
          </a:stretch>
        </p:blipFill>
        <p:spPr bwMode="auto">
          <a:xfrm>
            <a:off x="8524573" y="6381328"/>
            <a:ext cx="619427" cy="476672"/>
          </a:xfrm>
          <a:prstGeom prst="rect">
            <a:avLst/>
          </a:prstGeom>
          <a:noFill/>
          <a:ln w="9525">
            <a:noFill/>
            <a:miter lim="800000"/>
            <a:headEnd/>
            <a:tailEnd/>
          </a:ln>
        </p:spPr>
      </p:pic>
    </p:spTree>
    <p:extLst>
      <p:ext uri="{BB962C8B-B14F-4D97-AF65-F5344CB8AC3E}">
        <p14:creationId xmlns:p14="http://schemas.microsoft.com/office/powerpoint/2010/main" val="1352486281"/>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1560" y="548680"/>
            <a:ext cx="7024744" cy="720080"/>
          </a:xfrm>
        </p:spPr>
        <p:txBody>
          <a:bodyPr>
            <a:normAutofit/>
          </a:bodyPr>
          <a:lstStyle/>
          <a:p>
            <a:pPr algn="l"/>
            <a:r>
              <a:rPr lang="fr-FR" sz="2800" b="1" dirty="0" smtClean="0">
                <a:solidFill>
                  <a:srgbClr val="000090"/>
                </a:solidFill>
                <a:latin typeface="Arial"/>
                <a:cs typeface="Arial"/>
              </a:rPr>
              <a:t>Catégories de suivis</a:t>
            </a:r>
            <a:endParaRPr lang="fr-FR" sz="2800" b="1" dirty="0">
              <a:solidFill>
                <a:srgbClr val="000090"/>
              </a:solidFill>
              <a:latin typeface="Arial"/>
              <a:cs typeface="Arial"/>
            </a:endParaRPr>
          </a:p>
        </p:txBody>
      </p:sp>
      <p:graphicFrame>
        <p:nvGraphicFramePr>
          <p:cNvPr id="4" name="Espace réservé du contenu 3"/>
          <p:cNvGraphicFramePr>
            <a:graphicFrameLocks noGrp="1"/>
          </p:cNvGraphicFramePr>
          <p:nvPr>
            <p:ph idx="1"/>
            <p:extLst>
              <p:ext uri="{D42A27DB-BD31-4B8C-83A1-F6EECF244321}">
                <p14:modId xmlns:p14="http://schemas.microsoft.com/office/powerpoint/2010/main" val="1360622708"/>
              </p:ext>
            </p:extLst>
          </p:nvPr>
        </p:nvGraphicFramePr>
        <p:xfrm>
          <a:off x="467544" y="1417866"/>
          <a:ext cx="8208195" cy="3672840"/>
        </p:xfrm>
        <a:graphic>
          <a:graphicData uri="http://schemas.openxmlformats.org/drawingml/2006/table">
            <a:tbl>
              <a:tblPr firstRow="1" bandRow="1">
                <a:tableStyleId>{5C22544A-7EE6-4342-B048-85BDC9FD1C3A}</a:tableStyleId>
              </a:tblPr>
              <a:tblGrid>
                <a:gridCol w="2992050">
                  <a:extLst>
                    <a:ext uri="{9D8B030D-6E8A-4147-A177-3AD203B41FA5}">
                      <a16:colId xmlns="" xmlns:a16="http://schemas.microsoft.com/office/drawing/2014/main" val="20000"/>
                    </a:ext>
                  </a:extLst>
                </a:gridCol>
                <a:gridCol w="3068771">
                  <a:extLst>
                    <a:ext uri="{9D8B030D-6E8A-4147-A177-3AD203B41FA5}">
                      <a16:colId xmlns="" xmlns:a16="http://schemas.microsoft.com/office/drawing/2014/main" val="20001"/>
                    </a:ext>
                  </a:extLst>
                </a:gridCol>
                <a:gridCol w="2147374">
                  <a:extLst>
                    <a:ext uri="{9D8B030D-6E8A-4147-A177-3AD203B41FA5}">
                      <a16:colId xmlns="" xmlns:a16="http://schemas.microsoft.com/office/drawing/2014/main" val="20002"/>
                    </a:ext>
                  </a:extLst>
                </a:gridCol>
              </a:tblGrid>
              <a:tr h="370840">
                <a:tc gridSpan="3">
                  <a:txBody>
                    <a:bodyPr/>
                    <a:lstStyle/>
                    <a:p>
                      <a:pPr algn="ctr"/>
                      <a:r>
                        <a:rPr lang="fr-FR" sz="1800" b="1" dirty="0" smtClean="0">
                          <a:solidFill>
                            <a:srgbClr val="000000"/>
                          </a:solidFill>
                          <a:latin typeface="Arial"/>
                          <a:cs typeface="Arial"/>
                        </a:rPr>
                        <a:t>Types d’intervention</a:t>
                      </a:r>
                    </a:p>
                    <a:p>
                      <a:pPr algn="ctr"/>
                      <a:endParaRPr lang="fr-FR" sz="1800" b="1" dirty="0">
                        <a:solidFill>
                          <a:srgbClr val="000000"/>
                        </a:solidFill>
                        <a:latin typeface="Arial"/>
                        <a:cs typeface="Arial"/>
                      </a:endParaRPr>
                    </a:p>
                  </a:txBody>
                  <a:tcPr/>
                </a:tc>
                <a:tc hMerge="1">
                  <a:txBody>
                    <a:bodyPr/>
                    <a:lstStyle/>
                    <a:p>
                      <a:endParaRPr lang="fr-FR"/>
                    </a:p>
                  </a:txBody>
                  <a:tcPr/>
                </a:tc>
                <a:tc hMerge="1">
                  <a:txBody>
                    <a:bodyPr/>
                    <a:lstStyle/>
                    <a:p>
                      <a:endParaRPr lang="fr-FR"/>
                    </a:p>
                  </a:txBody>
                  <a:tcPr/>
                </a:tc>
                <a:extLst>
                  <a:ext uri="{0D108BD9-81ED-4DB2-BD59-A6C34878D82A}">
                    <a16:rowId xmlns="" xmlns:a16="http://schemas.microsoft.com/office/drawing/2014/main" val="10000"/>
                  </a:ext>
                </a:extLst>
              </a:tr>
              <a:tr h="370840">
                <a:tc>
                  <a:txBody>
                    <a:bodyPr/>
                    <a:lstStyle/>
                    <a:p>
                      <a:r>
                        <a:rPr lang="fr-FR" sz="1800" b="1" dirty="0" smtClean="0">
                          <a:solidFill>
                            <a:srgbClr val="000000"/>
                          </a:solidFill>
                          <a:latin typeface="Arial"/>
                          <a:cs typeface="Arial"/>
                        </a:rPr>
                        <a:t>Intensive +</a:t>
                      </a:r>
                      <a:r>
                        <a:rPr lang="fr-FR" sz="1800" b="1" baseline="0" dirty="0" smtClean="0">
                          <a:solidFill>
                            <a:srgbClr val="000000"/>
                          </a:solidFill>
                          <a:latin typeface="Arial"/>
                          <a:cs typeface="Arial"/>
                        </a:rPr>
                        <a:t> intensive</a:t>
                      </a:r>
                      <a:endParaRPr lang="fr-FR" sz="1800" b="1" dirty="0">
                        <a:solidFill>
                          <a:srgbClr val="000000"/>
                        </a:solidFill>
                        <a:latin typeface="Arial"/>
                        <a:cs typeface="Arial"/>
                      </a:endParaRPr>
                    </a:p>
                  </a:txBody>
                  <a:tcPr/>
                </a:tc>
                <a:tc>
                  <a:txBody>
                    <a:bodyPr/>
                    <a:lstStyle/>
                    <a:p>
                      <a:r>
                        <a:rPr lang="fr-FR" sz="1800" b="1" dirty="0" smtClean="0">
                          <a:solidFill>
                            <a:srgbClr val="000000"/>
                          </a:solidFill>
                          <a:latin typeface="Arial"/>
                          <a:cs typeface="Arial"/>
                        </a:rPr>
                        <a:t>Intensive continue</a:t>
                      </a:r>
                    </a:p>
                    <a:p>
                      <a:endParaRPr lang="fr-FR" sz="1800" b="1" dirty="0">
                        <a:solidFill>
                          <a:srgbClr val="000000"/>
                        </a:solidFill>
                        <a:latin typeface="Arial"/>
                        <a:cs typeface="Arial"/>
                      </a:endParaRPr>
                    </a:p>
                  </a:txBody>
                  <a:tcPr/>
                </a:tc>
                <a:tc>
                  <a:txBody>
                    <a:bodyPr/>
                    <a:lstStyle/>
                    <a:p>
                      <a:pPr algn="ctr"/>
                      <a:r>
                        <a:rPr lang="fr-FR" sz="1800" b="1" dirty="0" smtClean="0">
                          <a:latin typeface="Arial"/>
                          <a:cs typeface="Arial"/>
                        </a:rPr>
                        <a:t>34,4%</a:t>
                      </a:r>
                      <a:endParaRPr lang="fr-FR" sz="1800" b="1" dirty="0">
                        <a:latin typeface="Arial"/>
                        <a:cs typeface="Arial"/>
                      </a:endParaRPr>
                    </a:p>
                  </a:txBody>
                  <a:tcPr>
                    <a:solidFill>
                      <a:srgbClr val="D0FF44"/>
                    </a:solidFill>
                  </a:tcPr>
                </a:tc>
                <a:extLst>
                  <a:ext uri="{0D108BD9-81ED-4DB2-BD59-A6C34878D82A}">
                    <a16:rowId xmlns="" xmlns:a16="http://schemas.microsoft.com/office/drawing/2014/main" val="10001"/>
                  </a:ext>
                </a:extLst>
              </a:tr>
              <a:tr h="370840">
                <a:tc>
                  <a:txBody>
                    <a:bodyPr/>
                    <a:lstStyle/>
                    <a:p>
                      <a:endParaRPr lang="fr-FR" sz="1800" dirty="0">
                        <a:solidFill>
                          <a:srgbClr val="000000"/>
                        </a:solidFill>
                        <a:latin typeface="Arial"/>
                        <a:cs typeface="Arial"/>
                      </a:endParaRPr>
                    </a:p>
                  </a:txBody>
                  <a:tcPr>
                    <a:solidFill>
                      <a:srgbClr val="FFFFFF"/>
                    </a:solidFill>
                  </a:tcPr>
                </a:tc>
                <a:tc>
                  <a:txBody>
                    <a:bodyPr/>
                    <a:lstStyle/>
                    <a:p>
                      <a:endParaRPr lang="fr-FR" sz="1800" dirty="0">
                        <a:latin typeface="Arial"/>
                        <a:cs typeface="Arial"/>
                      </a:endParaRPr>
                    </a:p>
                  </a:txBody>
                  <a:tcPr>
                    <a:solidFill>
                      <a:srgbClr val="FFFFFF"/>
                    </a:solidFill>
                  </a:tcPr>
                </a:tc>
                <a:tc>
                  <a:txBody>
                    <a:bodyPr/>
                    <a:lstStyle/>
                    <a:p>
                      <a:endParaRPr lang="fr-FR" sz="1800" b="1" dirty="0">
                        <a:latin typeface="Arial"/>
                        <a:cs typeface="Arial"/>
                      </a:endParaRPr>
                    </a:p>
                  </a:txBody>
                  <a:tcPr>
                    <a:noFill/>
                  </a:tcPr>
                </a:tc>
                <a:extLst>
                  <a:ext uri="{0D108BD9-81ED-4DB2-BD59-A6C34878D82A}">
                    <a16:rowId xmlns="" xmlns:a16="http://schemas.microsoft.com/office/drawing/2014/main" val="10002"/>
                  </a:ext>
                </a:extLst>
              </a:tr>
              <a:tr h="370840">
                <a:tc>
                  <a:txBody>
                    <a:bodyPr/>
                    <a:lstStyle/>
                    <a:p>
                      <a:r>
                        <a:rPr lang="fr-FR" sz="1800" b="1" dirty="0" smtClean="0">
                          <a:solidFill>
                            <a:srgbClr val="000000"/>
                          </a:solidFill>
                          <a:latin typeface="Arial"/>
                          <a:cs typeface="Arial"/>
                        </a:rPr>
                        <a:t>Intensive +</a:t>
                      </a:r>
                      <a:r>
                        <a:rPr lang="fr-FR" sz="1800" b="1" baseline="0" dirty="0" smtClean="0">
                          <a:solidFill>
                            <a:srgbClr val="000000"/>
                          </a:solidFill>
                          <a:latin typeface="Arial"/>
                          <a:cs typeface="Arial"/>
                        </a:rPr>
                        <a:t> non intensive</a:t>
                      </a:r>
                      <a:endParaRPr lang="fr-FR" sz="1800" b="1" dirty="0">
                        <a:solidFill>
                          <a:srgbClr val="000000"/>
                        </a:solidFill>
                        <a:latin typeface="Arial"/>
                        <a:cs typeface="Arial"/>
                      </a:endParaRPr>
                    </a:p>
                  </a:txBody>
                  <a:tcPr/>
                </a:tc>
                <a:tc>
                  <a:txBody>
                    <a:bodyPr/>
                    <a:lstStyle/>
                    <a:p>
                      <a:r>
                        <a:rPr lang="fr-FR" sz="1800" b="1" dirty="0" smtClean="0">
                          <a:latin typeface="Arial"/>
                          <a:cs typeface="Arial"/>
                        </a:rPr>
                        <a:t>Intensive décroissante</a:t>
                      </a:r>
                    </a:p>
                    <a:p>
                      <a:endParaRPr lang="fr-FR" sz="1800" b="1" dirty="0">
                        <a:latin typeface="Arial"/>
                        <a:cs typeface="Arial"/>
                      </a:endParaRPr>
                    </a:p>
                  </a:txBody>
                  <a:tcPr/>
                </a:tc>
                <a:tc>
                  <a:txBody>
                    <a:bodyPr/>
                    <a:lstStyle/>
                    <a:p>
                      <a:pPr algn="ctr"/>
                      <a:r>
                        <a:rPr lang="fr-FR" sz="1800" b="1" dirty="0" smtClean="0">
                          <a:latin typeface="Arial"/>
                          <a:cs typeface="Arial"/>
                        </a:rPr>
                        <a:t>26,8%</a:t>
                      </a:r>
                      <a:endParaRPr lang="fr-FR" sz="1800" b="1" dirty="0">
                        <a:latin typeface="Arial"/>
                        <a:cs typeface="Arial"/>
                      </a:endParaRPr>
                    </a:p>
                  </a:txBody>
                  <a:tcPr>
                    <a:solidFill>
                      <a:srgbClr val="D0FF44"/>
                    </a:solidFill>
                  </a:tcPr>
                </a:tc>
                <a:extLst>
                  <a:ext uri="{0D108BD9-81ED-4DB2-BD59-A6C34878D82A}">
                    <a16:rowId xmlns="" xmlns:a16="http://schemas.microsoft.com/office/drawing/2014/main" val="10003"/>
                  </a:ext>
                </a:extLst>
              </a:tr>
              <a:tr h="370840">
                <a:tc>
                  <a:txBody>
                    <a:bodyPr/>
                    <a:lstStyle/>
                    <a:p>
                      <a:endParaRPr lang="fr-FR" sz="1800" dirty="0">
                        <a:solidFill>
                          <a:srgbClr val="000000"/>
                        </a:solidFill>
                        <a:latin typeface="Arial"/>
                        <a:cs typeface="Arial"/>
                      </a:endParaRPr>
                    </a:p>
                  </a:txBody>
                  <a:tcPr/>
                </a:tc>
                <a:tc>
                  <a:txBody>
                    <a:bodyPr/>
                    <a:lstStyle/>
                    <a:p>
                      <a:endParaRPr lang="fr-FR" sz="1800">
                        <a:latin typeface="Arial"/>
                        <a:cs typeface="Arial"/>
                      </a:endParaRPr>
                    </a:p>
                  </a:txBody>
                  <a:tcPr/>
                </a:tc>
                <a:tc>
                  <a:txBody>
                    <a:bodyPr/>
                    <a:lstStyle/>
                    <a:p>
                      <a:endParaRPr lang="fr-FR" sz="1800" dirty="0">
                        <a:latin typeface="Arial"/>
                        <a:cs typeface="Arial"/>
                      </a:endParaRPr>
                    </a:p>
                  </a:txBody>
                  <a:tcPr/>
                </a:tc>
                <a:extLst>
                  <a:ext uri="{0D108BD9-81ED-4DB2-BD59-A6C34878D82A}">
                    <a16:rowId xmlns="" xmlns:a16="http://schemas.microsoft.com/office/drawing/2014/main" val="10004"/>
                  </a:ext>
                </a:extLst>
              </a:tr>
              <a:tr h="370840">
                <a:tc>
                  <a:txBody>
                    <a:bodyPr/>
                    <a:lstStyle/>
                    <a:p>
                      <a:r>
                        <a:rPr lang="fr-FR" sz="1800" b="1" dirty="0" smtClean="0">
                          <a:solidFill>
                            <a:srgbClr val="000000"/>
                          </a:solidFill>
                          <a:latin typeface="Arial"/>
                          <a:cs typeface="Arial"/>
                        </a:rPr>
                        <a:t>Non intensive + non intensive</a:t>
                      </a:r>
                      <a:endParaRPr lang="fr-FR" sz="1800" b="1" dirty="0">
                        <a:solidFill>
                          <a:srgbClr val="000000"/>
                        </a:solidFill>
                        <a:latin typeface="Arial"/>
                        <a:cs typeface="Arial"/>
                      </a:endParaRPr>
                    </a:p>
                  </a:txBody>
                  <a:tcPr/>
                </a:tc>
                <a:tc>
                  <a:txBody>
                    <a:bodyPr/>
                    <a:lstStyle/>
                    <a:p>
                      <a:r>
                        <a:rPr lang="fr-FR" sz="1800" b="1" dirty="0" smtClean="0">
                          <a:latin typeface="Arial"/>
                          <a:cs typeface="Arial"/>
                        </a:rPr>
                        <a:t>Hebdomadaire</a:t>
                      </a:r>
                    </a:p>
                    <a:p>
                      <a:endParaRPr lang="fr-FR" sz="1800" b="1" dirty="0">
                        <a:latin typeface="Arial"/>
                        <a:cs typeface="Arial"/>
                      </a:endParaRPr>
                    </a:p>
                  </a:txBody>
                  <a:tcPr/>
                </a:tc>
                <a:tc>
                  <a:txBody>
                    <a:bodyPr/>
                    <a:lstStyle/>
                    <a:p>
                      <a:pPr algn="ctr"/>
                      <a:r>
                        <a:rPr lang="fr-FR" sz="1800" dirty="0" smtClean="0">
                          <a:latin typeface="Arial"/>
                          <a:cs typeface="Arial"/>
                        </a:rPr>
                        <a:t>38,8%</a:t>
                      </a:r>
                      <a:endParaRPr lang="fr-FR" sz="1800" dirty="0">
                        <a:latin typeface="Arial"/>
                        <a:cs typeface="Arial"/>
                      </a:endParaRPr>
                    </a:p>
                  </a:txBody>
                  <a:tcPr/>
                </a:tc>
                <a:extLst>
                  <a:ext uri="{0D108BD9-81ED-4DB2-BD59-A6C34878D82A}">
                    <a16:rowId xmlns="" xmlns:a16="http://schemas.microsoft.com/office/drawing/2014/main" val="10005"/>
                  </a:ext>
                </a:extLst>
              </a:tr>
              <a:tr h="370840">
                <a:tc>
                  <a:txBody>
                    <a:bodyPr/>
                    <a:lstStyle/>
                    <a:p>
                      <a:endParaRPr lang="fr-FR" sz="1400" dirty="0">
                        <a:solidFill>
                          <a:srgbClr val="000000"/>
                        </a:solidFill>
                        <a:latin typeface="Arial"/>
                        <a:cs typeface="Arial"/>
                      </a:endParaRPr>
                    </a:p>
                  </a:txBody>
                  <a:tcPr/>
                </a:tc>
                <a:tc>
                  <a:txBody>
                    <a:bodyPr/>
                    <a:lstStyle/>
                    <a:p>
                      <a:endParaRPr lang="fr-FR" dirty="0">
                        <a:latin typeface="Arial"/>
                        <a:cs typeface="Arial"/>
                      </a:endParaRPr>
                    </a:p>
                  </a:txBody>
                  <a:tcPr/>
                </a:tc>
                <a:tc>
                  <a:txBody>
                    <a:bodyPr/>
                    <a:lstStyle/>
                    <a:p>
                      <a:endParaRPr lang="fr-FR" dirty="0">
                        <a:latin typeface="Arial"/>
                        <a:cs typeface="Arial"/>
                      </a:endParaRPr>
                    </a:p>
                  </a:txBody>
                  <a:tcPr/>
                </a:tc>
                <a:extLst>
                  <a:ext uri="{0D108BD9-81ED-4DB2-BD59-A6C34878D82A}">
                    <a16:rowId xmlns="" xmlns:a16="http://schemas.microsoft.com/office/drawing/2014/main" val="10006"/>
                  </a:ext>
                </a:extLst>
              </a:tr>
            </a:tbl>
          </a:graphicData>
        </a:graphic>
      </p:graphicFrame>
      <p:pic>
        <p:nvPicPr>
          <p:cNvPr id="5" name="Image 4" descr="CJQIU_couleur.jpg"/>
          <p:cNvPicPr/>
          <p:nvPr/>
        </p:nvPicPr>
        <p:blipFill>
          <a:blip r:embed="rId2" cstate="print"/>
          <a:srcRect l="1826"/>
          <a:stretch>
            <a:fillRect/>
          </a:stretch>
        </p:blipFill>
        <p:spPr bwMode="auto">
          <a:xfrm>
            <a:off x="8524573" y="6381328"/>
            <a:ext cx="619427" cy="476672"/>
          </a:xfrm>
          <a:prstGeom prst="rect">
            <a:avLst/>
          </a:prstGeom>
          <a:noFill/>
          <a:ln w="9525">
            <a:noFill/>
            <a:miter lim="800000"/>
            <a:headEnd/>
            <a:tailEnd/>
          </a:ln>
        </p:spPr>
      </p:pic>
    </p:spTree>
    <p:extLst>
      <p:ext uri="{BB962C8B-B14F-4D97-AF65-F5344CB8AC3E}">
        <p14:creationId xmlns:p14="http://schemas.microsoft.com/office/powerpoint/2010/main" val="33178765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idx="1"/>
          </p:nvPr>
        </p:nvSpPr>
        <p:spPr>
          <a:xfrm>
            <a:off x="722313" y="2906713"/>
            <a:ext cx="7772400" cy="1265531"/>
          </a:xfrm>
        </p:spPr>
        <p:txBody>
          <a:bodyPr>
            <a:normAutofit fontScale="85000" lnSpcReduction="20000"/>
          </a:bodyPr>
          <a:lstStyle/>
          <a:p>
            <a:r>
              <a:rPr lang="fr-FR" sz="3600" b="1" dirty="0" smtClean="0">
                <a:solidFill>
                  <a:srgbClr val="000090"/>
                </a:solidFill>
                <a:latin typeface="Arial"/>
                <a:cs typeface="Arial"/>
              </a:rPr>
              <a:t>La place des chercheurs dans le développement de programmes au Québec</a:t>
            </a:r>
            <a:endParaRPr lang="fr-FR" sz="3600" b="1" dirty="0">
              <a:solidFill>
                <a:srgbClr val="000090"/>
              </a:solidFill>
              <a:latin typeface="Arial"/>
              <a:cs typeface="Arial"/>
            </a:endParaRPr>
          </a:p>
        </p:txBody>
      </p:sp>
    </p:spTree>
    <p:extLst>
      <p:ext uri="{BB962C8B-B14F-4D97-AF65-F5344CB8AC3E}">
        <p14:creationId xmlns:p14="http://schemas.microsoft.com/office/powerpoint/2010/main" val="3022256127"/>
      </p:ext>
    </p:extLst>
  </p:cSld>
  <p:clrMapOvr>
    <a:masterClrMapping/>
  </p:clrMapOvr>
  <p:timing>
    <p:tnLst>
      <p:par>
        <p:cTn xmlns:p14="http://schemas.microsoft.com/office/powerpoint/2010/mai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39552" y="692696"/>
            <a:ext cx="7920880" cy="432048"/>
          </a:xfrm>
        </p:spPr>
        <p:txBody>
          <a:bodyPr>
            <a:noAutofit/>
          </a:bodyPr>
          <a:lstStyle/>
          <a:p>
            <a:pPr algn="l"/>
            <a:r>
              <a:rPr lang="fr-FR" sz="2800" b="1" dirty="0" smtClean="0">
                <a:solidFill>
                  <a:srgbClr val="000090"/>
                </a:solidFill>
                <a:latin typeface="Arial"/>
                <a:cs typeface="Arial"/>
              </a:rPr>
              <a:t>Comparaisons entre les catégories de suivis</a:t>
            </a:r>
            <a:endParaRPr lang="fr-FR" sz="2800" b="1" dirty="0">
              <a:solidFill>
                <a:srgbClr val="000090"/>
              </a:solidFill>
              <a:latin typeface="Arial"/>
              <a:cs typeface="Arial"/>
            </a:endParaRPr>
          </a:p>
        </p:txBody>
      </p:sp>
      <p:graphicFrame>
        <p:nvGraphicFramePr>
          <p:cNvPr id="4" name="Espace réservé du contenu 3"/>
          <p:cNvGraphicFramePr>
            <a:graphicFrameLocks noGrp="1"/>
          </p:cNvGraphicFramePr>
          <p:nvPr>
            <p:ph idx="1"/>
            <p:extLst>
              <p:ext uri="{D42A27DB-BD31-4B8C-83A1-F6EECF244321}">
                <p14:modId xmlns:p14="http://schemas.microsoft.com/office/powerpoint/2010/main" val="834045157"/>
              </p:ext>
            </p:extLst>
          </p:nvPr>
        </p:nvGraphicFramePr>
        <p:xfrm>
          <a:off x="467544" y="1484788"/>
          <a:ext cx="8208912" cy="5081441"/>
        </p:xfrm>
        <a:graphic>
          <a:graphicData uri="http://schemas.openxmlformats.org/drawingml/2006/table">
            <a:tbl>
              <a:tblPr firstRow="1" bandRow="1">
                <a:tableStyleId>{5C22544A-7EE6-4342-B048-85BDC9FD1C3A}</a:tableStyleId>
              </a:tblPr>
              <a:tblGrid>
                <a:gridCol w="4032448">
                  <a:extLst>
                    <a:ext uri="{9D8B030D-6E8A-4147-A177-3AD203B41FA5}">
                      <a16:colId xmlns="" xmlns:a16="http://schemas.microsoft.com/office/drawing/2014/main" val="20000"/>
                    </a:ext>
                  </a:extLst>
                </a:gridCol>
                <a:gridCol w="1440160">
                  <a:extLst>
                    <a:ext uri="{9D8B030D-6E8A-4147-A177-3AD203B41FA5}">
                      <a16:colId xmlns="" xmlns:a16="http://schemas.microsoft.com/office/drawing/2014/main" val="20001"/>
                    </a:ext>
                  </a:extLst>
                </a:gridCol>
                <a:gridCol w="1512168">
                  <a:extLst>
                    <a:ext uri="{9D8B030D-6E8A-4147-A177-3AD203B41FA5}">
                      <a16:colId xmlns="" xmlns:a16="http://schemas.microsoft.com/office/drawing/2014/main" val="20002"/>
                    </a:ext>
                  </a:extLst>
                </a:gridCol>
                <a:gridCol w="1224136">
                  <a:extLst>
                    <a:ext uri="{9D8B030D-6E8A-4147-A177-3AD203B41FA5}">
                      <a16:colId xmlns="" xmlns:a16="http://schemas.microsoft.com/office/drawing/2014/main" val="20003"/>
                    </a:ext>
                  </a:extLst>
                </a:gridCol>
              </a:tblGrid>
              <a:tr h="603067">
                <a:tc>
                  <a:txBody>
                    <a:bodyPr/>
                    <a:lstStyle/>
                    <a:p>
                      <a:endParaRPr lang="fr-FR" dirty="0">
                        <a:latin typeface="Arial"/>
                        <a:cs typeface="Arial"/>
                      </a:endParaRPr>
                    </a:p>
                  </a:txBody>
                  <a:tcPr/>
                </a:tc>
                <a:tc>
                  <a:txBody>
                    <a:bodyPr/>
                    <a:lstStyle/>
                    <a:p>
                      <a:pPr algn="ctr"/>
                      <a:r>
                        <a:rPr lang="fr-FR" sz="1400" dirty="0" smtClean="0">
                          <a:solidFill>
                            <a:srgbClr val="000000"/>
                          </a:solidFill>
                          <a:latin typeface="Arial"/>
                          <a:cs typeface="Arial"/>
                        </a:rPr>
                        <a:t>Intensive continue</a:t>
                      </a:r>
                      <a:endParaRPr lang="fr-FR" sz="1400" dirty="0">
                        <a:solidFill>
                          <a:srgbClr val="000000"/>
                        </a:solidFill>
                        <a:latin typeface="Arial"/>
                        <a:cs typeface="Arial"/>
                      </a:endParaRPr>
                    </a:p>
                  </a:txBody>
                  <a:tcPr/>
                </a:tc>
                <a:tc>
                  <a:txBody>
                    <a:bodyPr/>
                    <a:lstStyle/>
                    <a:p>
                      <a:pPr algn="ctr"/>
                      <a:r>
                        <a:rPr lang="fr-FR" sz="1400" dirty="0" smtClean="0">
                          <a:solidFill>
                            <a:srgbClr val="000000"/>
                          </a:solidFill>
                          <a:latin typeface="Arial"/>
                          <a:cs typeface="Arial"/>
                        </a:rPr>
                        <a:t>Intensive décroissante</a:t>
                      </a:r>
                      <a:endParaRPr lang="fr-FR" sz="1400" dirty="0">
                        <a:solidFill>
                          <a:srgbClr val="000000"/>
                        </a:solidFill>
                        <a:latin typeface="Arial"/>
                        <a:cs typeface="Arial"/>
                      </a:endParaRPr>
                    </a:p>
                  </a:txBody>
                  <a:tcPr/>
                </a:tc>
                <a:tc>
                  <a:txBody>
                    <a:bodyPr/>
                    <a:lstStyle/>
                    <a:p>
                      <a:pPr algn="ctr"/>
                      <a:r>
                        <a:rPr lang="fr-FR" sz="1400" dirty="0" err="1" smtClean="0">
                          <a:solidFill>
                            <a:srgbClr val="000000"/>
                          </a:solidFill>
                          <a:latin typeface="Arial"/>
                          <a:cs typeface="Arial"/>
                        </a:rPr>
                        <a:t>Hebdoma-daire</a:t>
                      </a:r>
                      <a:endParaRPr lang="fr-FR" sz="1400" dirty="0">
                        <a:solidFill>
                          <a:srgbClr val="000000"/>
                        </a:solidFill>
                        <a:latin typeface="Arial"/>
                        <a:cs typeface="Arial"/>
                      </a:endParaRPr>
                    </a:p>
                  </a:txBody>
                  <a:tcPr/>
                </a:tc>
                <a:extLst>
                  <a:ext uri="{0D108BD9-81ED-4DB2-BD59-A6C34878D82A}">
                    <a16:rowId xmlns="" xmlns:a16="http://schemas.microsoft.com/office/drawing/2014/main" val="10000"/>
                  </a:ext>
                </a:extLst>
              </a:tr>
              <a:tr h="603067">
                <a:tc>
                  <a:txBody>
                    <a:bodyPr/>
                    <a:lstStyle/>
                    <a:p>
                      <a:r>
                        <a:rPr lang="fr-FR" sz="1400" b="1" dirty="0" smtClean="0">
                          <a:latin typeface="Arial"/>
                          <a:cs typeface="Arial"/>
                        </a:rPr>
                        <a:t>Nombre</a:t>
                      </a:r>
                      <a:r>
                        <a:rPr lang="fr-FR" sz="1400" b="1" baseline="0" dirty="0" smtClean="0">
                          <a:latin typeface="Arial"/>
                          <a:cs typeface="Arial"/>
                        </a:rPr>
                        <a:t> de semaines d’intervention</a:t>
                      </a:r>
                    </a:p>
                    <a:p>
                      <a:r>
                        <a:rPr lang="fr-FR" sz="1400" b="1" baseline="0" dirty="0" smtClean="0">
                          <a:latin typeface="Arial"/>
                          <a:cs typeface="Arial"/>
                        </a:rPr>
                        <a:t>(F= 1,00, p = 0,378)</a:t>
                      </a:r>
                      <a:endParaRPr lang="fr-FR" sz="1400" b="1" dirty="0">
                        <a:latin typeface="Arial"/>
                        <a:cs typeface="Arial"/>
                      </a:endParaRPr>
                    </a:p>
                  </a:txBody>
                  <a:tcPr/>
                </a:tc>
                <a:tc>
                  <a:txBody>
                    <a:bodyPr/>
                    <a:lstStyle/>
                    <a:p>
                      <a:pPr algn="ctr"/>
                      <a:r>
                        <a:rPr lang="fr-FR" sz="1400" dirty="0" smtClean="0">
                          <a:latin typeface="Arial"/>
                          <a:cs typeface="Arial"/>
                        </a:rPr>
                        <a:t>14,2</a:t>
                      </a:r>
                    </a:p>
                    <a:p>
                      <a:pPr algn="ctr"/>
                      <a:r>
                        <a:rPr lang="fr-FR" sz="1400" dirty="0" smtClean="0">
                          <a:latin typeface="Arial"/>
                          <a:cs typeface="Arial"/>
                        </a:rPr>
                        <a:t>(s=3,6)</a:t>
                      </a:r>
                      <a:endParaRPr lang="fr-FR" sz="1400" dirty="0">
                        <a:latin typeface="Arial"/>
                        <a:cs typeface="Arial"/>
                      </a:endParaRPr>
                    </a:p>
                  </a:txBody>
                  <a:tcPr/>
                </a:tc>
                <a:tc>
                  <a:txBody>
                    <a:bodyPr/>
                    <a:lstStyle/>
                    <a:p>
                      <a:pPr algn="ctr"/>
                      <a:r>
                        <a:rPr lang="fr-FR" sz="1400" dirty="0" smtClean="0">
                          <a:latin typeface="Arial"/>
                          <a:cs typeface="Arial"/>
                        </a:rPr>
                        <a:t>14,8</a:t>
                      </a:r>
                    </a:p>
                    <a:p>
                      <a:pPr algn="ctr"/>
                      <a:r>
                        <a:rPr lang="fr-FR" sz="1400" dirty="0" smtClean="0">
                          <a:latin typeface="Arial"/>
                          <a:cs typeface="Arial"/>
                        </a:rPr>
                        <a:t>(s=4,2)</a:t>
                      </a:r>
                      <a:endParaRPr lang="fr-FR" sz="1400" dirty="0">
                        <a:latin typeface="Arial"/>
                        <a:cs typeface="Arial"/>
                      </a:endParaRPr>
                    </a:p>
                  </a:txBody>
                  <a:tcPr/>
                </a:tc>
                <a:tc>
                  <a:txBody>
                    <a:bodyPr/>
                    <a:lstStyle/>
                    <a:p>
                      <a:pPr algn="ctr"/>
                      <a:r>
                        <a:rPr lang="fr-FR" sz="1400" dirty="0" smtClean="0">
                          <a:latin typeface="Arial"/>
                          <a:cs typeface="Arial"/>
                        </a:rPr>
                        <a:t>13,8</a:t>
                      </a:r>
                    </a:p>
                    <a:p>
                      <a:pPr algn="ctr"/>
                      <a:r>
                        <a:rPr lang="fr-FR" sz="1400" dirty="0" smtClean="0">
                          <a:latin typeface="Arial"/>
                          <a:cs typeface="Arial"/>
                        </a:rPr>
                        <a:t>(s=4,5)</a:t>
                      </a:r>
                      <a:endParaRPr lang="fr-FR" sz="1400" dirty="0">
                        <a:latin typeface="Arial"/>
                        <a:cs typeface="Arial"/>
                      </a:endParaRPr>
                    </a:p>
                  </a:txBody>
                  <a:tcPr/>
                </a:tc>
                <a:extLst>
                  <a:ext uri="{0D108BD9-81ED-4DB2-BD59-A6C34878D82A}">
                    <a16:rowId xmlns="" xmlns:a16="http://schemas.microsoft.com/office/drawing/2014/main" val="10001"/>
                  </a:ext>
                </a:extLst>
              </a:tr>
              <a:tr h="603067">
                <a:tc>
                  <a:txBody>
                    <a:bodyPr/>
                    <a:lstStyle/>
                    <a:p>
                      <a:r>
                        <a:rPr lang="fr-FR" sz="1400" b="1" dirty="0" smtClean="0">
                          <a:latin typeface="Arial"/>
                          <a:cs typeface="Arial"/>
                        </a:rPr>
                        <a:t>Nombre total d’interventions</a:t>
                      </a:r>
                    </a:p>
                    <a:p>
                      <a:r>
                        <a:rPr lang="fr-FR" sz="1400" b="1" dirty="0" smtClean="0">
                          <a:latin typeface="Arial"/>
                          <a:cs typeface="Arial"/>
                        </a:rPr>
                        <a:t>(F = 67,52, p = 0,001)</a:t>
                      </a:r>
                      <a:endParaRPr lang="fr-FR" sz="1400" b="1" dirty="0">
                        <a:latin typeface="Arial"/>
                        <a:cs typeface="Arial"/>
                      </a:endParaRPr>
                    </a:p>
                  </a:txBody>
                  <a:tcPr/>
                </a:tc>
                <a:tc>
                  <a:txBody>
                    <a:bodyPr/>
                    <a:lstStyle/>
                    <a:p>
                      <a:pPr algn="ctr"/>
                      <a:r>
                        <a:rPr lang="fr-FR" sz="1400" b="1" dirty="0" smtClean="0">
                          <a:latin typeface="Arial"/>
                          <a:cs typeface="Arial"/>
                        </a:rPr>
                        <a:t>23,6</a:t>
                      </a:r>
                    </a:p>
                    <a:p>
                      <a:pPr algn="ctr"/>
                      <a:r>
                        <a:rPr lang="fr-FR" sz="1400" b="1" dirty="0" smtClean="0">
                          <a:latin typeface="Arial"/>
                          <a:cs typeface="Arial"/>
                        </a:rPr>
                        <a:t>(5,6)</a:t>
                      </a:r>
                      <a:endParaRPr lang="fr-FR" sz="1400" b="1" dirty="0">
                        <a:latin typeface="Arial"/>
                        <a:cs typeface="Arial"/>
                      </a:endParaRPr>
                    </a:p>
                  </a:txBody>
                  <a:tcPr/>
                </a:tc>
                <a:tc>
                  <a:txBody>
                    <a:bodyPr/>
                    <a:lstStyle/>
                    <a:p>
                      <a:pPr algn="ctr"/>
                      <a:r>
                        <a:rPr lang="fr-FR" sz="1400" b="1" dirty="0" smtClean="0">
                          <a:latin typeface="Arial"/>
                          <a:cs typeface="Arial"/>
                        </a:rPr>
                        <a:t>17,2</a:t>
                      </a:r>
                    </a:p>
                    <a:p>
                      <a:pPr algn="ctr"/>
                      <a:r>
                        <a:rPr lang="fr-FR" sz="1400" b="1" dirty="0" smtClean="0">
                          <a:latin typeface="Arial"/>
                          <a:cs typeface="Arial"/>
                        </a:rPr>
                        <a:t>(s=4,7)</a:t>
                      </a:r>
                      <a:endParaRPr lang="fr-FR" sz="1400" b="1" dirty="0">
                        <a:latin typeface="Arial"/>
                        <a:cs typeface="Arial"/>
                      </a:endParaRPr>
                    </a:p>
                  </a:txBody>
                  <a:tcPr/>
                </a:tc>
                <a:tc>
                  <a:txBody>
                    <a:bodyPr/>
                    <a:lstStyle/>
                    <a:p>
                      <a:pPr algn="ctr"/>
                      <a:r>
                        <a:rPr lang="fr-FR" sz="1400" b="1" dirty="0" smtClean="0">
                          <a:latin typeface="Arial"/>
                          <a:cs typeface="Arial"/>
                        </a:rPr>
                        <a:t>14,4</a:t>
                      </a:r>
                    </a:p>
                    <a:p>
                      <a:pPr algn="ctr"/>
                      <a:r>
                        <a:rPr lang="fr-FR" sz="1400" b="1" dirty="0" smtClean="0">
                          <a:latin typeface="Arial"/>
                          <a:cs typeface="Arial"/>
                        </a:rPr>
                        <a:t>(s=4,5)</a:t>
                      </a:r>
                      <a:endParaRPr lang="fr-FR" sz="1400" b="1" dirty="0">
                        <a:latin typeface="Arial"/>
                        <a:cs typeface="Arial"/>
                      </a:endParaRPr>
                    </a:p>
                  </a:txBody>
                  <a:tcPr/>
                </a:tc>
                <a:extLst>
                  <a:ext uri="{0D108BD9-81ED-4DB2-BD59-A6C34878D82A}">
                    <a16:rowId xmlns="" xmlns:a16="http://schemas.microsoft.com/office/drawing/2014/main" val="10002"/>
                  </a:ext>
                </a:extLst>
              </a:tr>
              <a:tr h="603067">
                <a:tc>
                  <a:txBody>
                    <a:bodyPr/>
                    <a:lstStyle/>
                    <a:p>
                      <a:r>
                        <a:rPr lang="fr-FR" sz="1400" b="1" dirty="0" smtClean="0">
                          <a:latin typeface="Arial"/>
                          <a:cs typeface="Arial"/>
                        </a:rPr>
                        <a:t>Nombre de minutes d’intervention</a:t>
                      </a:r>
                    </a:p>
                    <a:p>
                      <a:r>
                        <a:rPr lang="fr-FR" sz="1400" b="1" dirty="0" smtClean="0">
                          <a:latin typeface="Arial"/>
                          <a:cs typeface="Arial"/>
                        </a:rPr>
                        <a:t>(F = 103,09, p = 0,001)</a:t>
                      </a:r>
                      <a:endParaRPr lang="fr-FR" sz="1400" b="1" dirty="0">
                        <a:latin typeface="Arial"/>
                        <a:cs typeface="Arial"/>
                      </a:endParaRPr>
                    </a:p>
                  </a:txBody>
                  <a:tcPr/>
                </a:tc>
                <a:tc>
                  <a:txBody>
                    <a:bodyPr/>
                    <a:lstStyle/>
                    <a:p>
                      <a:pPr algn="ctr"/>
                      <a:r>
                        <a:rPr lang="fr-FR" sz="1400" b="1" dirty="0" smtClean="0">
                          <a:latin typeface="Arial"/>
                          <a:cs typeface="Arial"/>
                        </a:rPr>
                        <a:t>1729</a:t>
                      </a:r>
                    </a:p>
                    <a:p>
                      <a:pPr algn="ctr"/>
                      <a:r>
                        <a:rPr lang="fr-FR" sz="1400" b="1" dirty="0" smtClean="0">
                          <a:latin typeface="Arial"/>
                          <a:cs typeface="Arial"/>
                        </a:rPr>
                        <a:t>(s=423)</a:t>
                      </a:r>
                      <a:endParaRPr lang="fr-FR" sz="1400" b="1" dirty="0">
                        <a:latin typeface="Arial"/>
                        <a:cs typeface="Arial"/>
                      </a:endParaRPr>
                    </a:p>
                  </a:txBody>
                  <a:tcPr/>
                </a:tc>
                <a:tc>
                  <a:txBody>
                    <a:bodyPr/>
                    <a:lstStyle/>
                    <a:p>
                      <a:pPr algn="ctr"/>
                      <a:r>
                        <a:rPr lang="fr-FR" sz="1400" b="1" dirty="0" smtClean="0">
                          <a:latin typeface="Arial"/>
                          <a:cs typeface="Arial"/>
                        </a:rPr>
                        <a:t>1165</a:t>
                      </a:r>
                    </a:p>
                    <a:p>
                      <a:pPr algn="ctr"/>
                      <a:r>
                        <a:rPr lang="fr-FR" sz="1400" b="1" dirty="0" smtClean="0">
                          <a:latin typeface="Arial"/>
                          <a:cs typeface="Arial"/>
                        </a:rPr>
                        <a:t>(s=289)</a:t>
                      </a:r>
                      <a:endParaRPr lang="fr-FR" sz="1400" b="1" dirty="0">
                        <a:latin typeface="Arial"/>
                        <a:cs typeface="Arial"/>
                      </a:endParaRPr>
                    </a:p>
                  </a:txBody>
                  <a:tcPr/>
                </a:tc>
                <a:tc>
                  <a:txBody>
                    <a:bodyPr/>
                    <a:lstStyle/>
                    <a:p>
                      <a:pPr algn="ctr"/>
                      <a:r>
                        <a:rPr lang="fr-FR" sz="1400" b="1" dirty="0" smtClean="0">
                          <a:latin typeface="Arial"/>
                          <a:cs typeface="Arial"/>
                        </a:rPr>
                        <a:t>934</a:t>
                      </a:r>
                    </a:p>
                    <a:p>
                      <a:pPr algn="ctr"/>
                      <a:r>
                        <a:rPr lang="fr-FR" sz="1400" b="1" dirty="0" smtClean="0">
                          <a:latin typeface="Arial"/>
                          <a:cs typeface="Arial"/>
                        </a:rPr>
                        <a:t>(s=307)</a:t>
                      </a:r>
                      <a:endParaRPr lang="fr-FR" sz="1400" b="1" dirty="0">
                        <a:latin typeface="Arial"/>
                        <a:cs typeface="Arial"/>
                      </a:endParaRPr>
                    </a:p>
                  </a:txBody>
                  <a:tcPr/>
                </a:tc>
                <a:extLst>
                  <a:ext uri="{0D108BD9-81ED-4DB2-BD59-A6C34878D82A}">
                    <a16:rowId xmlns="" xmlns:a16="http://schemas.microsoft.com/office/drawing/2014/main" val="10003"/>
                  </a:ext>
                </a:extLst>
              </a:tr>
              <a:tr h="603067">
                <a:tc>
                  <a:txBody>
                    <a:bodyPr/>
                    <a:lstStyle/>
                    <a:p>
                      <a:r>
                        <a:rPr lang="fr-FR" sz="1400" b="1" dirty="0" smtClean="0">
                          <a:latin typeface="Arial"/>
                          <a:cs typeface="Arial"/>
                        </a:rPr>
                        <a:t>Durée moyenne des interventions (en min)</a:t>
                      </a:r>
                    </a:p>
                    <a:p>
                      <a:r>
                        <a:rPr lang="fr-FR" sz="1400" b="1" dirty="0" smtClean="0">
                          <a:latin typeface="Arial"/>
                          <a:cs typeface="Arial"/>
                        </a:rPr>
                        <a:t>(F= 8,06, p = 0,001)</a:t>
                      </a:r>
                      <a:endParaRPr lang="fr-FR" sz="1400" b="1" dirty="0">
                        <a:latin typeface="Arial"/>
                        <a:cs typeface="Arial"/>
                      </a:endParaRPr>
                    </a:p>
                  </a:txBody>
                  <a:tcPr/>
                </a:tc>
                <a:tc>
                  <a:txBody>
                    <a:bodyPr/>
                    <a:lstStyle/>
                    <a:p>
                      <a:pPr algn="ctr"/>
                      <a:r>
                        <a:rPr lang="fr-FR" sz="1400" b="1" dirty="0" smtClean="0">
                          <a:latin typeface="Arial"/>
                          <a:cs typeface="Arial"/>
                        </a:rPr>
                        <a:t>75,5</a:t>
                      </a:r>
                    </a:p>
                    <a:p>
                      <a:pPr algn="ctr"/>
                      <a:r>
                        <a:rPr lang="fr-FR" sz="1400" b="1" dirty="0" smtClean="0">
                          <a:latin typeface="Arial"/>
                          <a:cs typeface="Arial"/>
                        </a:rPr>
                        <a:t>(s=15,6)</a:t>
                      </a:r>
                      <a:endParaRPr lang="fr-FR" sz="1400" b="1" dirty="0">
                        <a:latin typeface="Arial"/>
                        <a:cs typeface="Arial"/>
                      </a:endParaRPr>
                    </a:p>
                  </a:txBody>
                  <a:tcPr/>
                </a:tc>
                <a:tc>
                  <a:txBody>
                    <a:bodyPr/>
                    <a:lstStyle/>
                    <a:p>
                      <a:pPr algn="ctr"/>
                      <a:r>
                        <a:rPr lang="fr-FR" sz="1400" b="1" dirty="0" smtClean="0">
                          <a:latin typeface="Arial"/>
                          <a:cs typeface="Arial"/>
                        </a:rPr>
                        <a:t>69,7</a:t>
                      </a:r>
                    </a:p>
                    <a:p>
                      <a:pPr algn="ctr"/>
                      <a:r>
                        <a:rPr lang="fr-FR" sz="1400" b="1" dirty="0" smtClean="0">
                          <a:latin typeface="Arial"/>
                          <a:cs typeface="Arial"/>
                        </a:rPr>
                        <a:t>(s=12,3)</a:t>
                      </a:r>
                      <a:endParaRPr lang="fr-FR" sz="1400" b="1" dirty="0">
                        <a:latin typeface="Arial"/>
                        <a:cs typeface="Arial"/>
                      </a:endParaRPr>
                    </a:p>
                  </a:txBody>
                  <a:tcPr/>
                </a:tc>
                <a:tc>
                  <a:txBody>
                    <a:bodyPr/>
                    <a:lstStyle/>
                    <a:p>
                      <a:pPr algn="ctr"/>
                      <a:r>
                        <a:rPr lang="fr-FR" sz="1400" b="1" dirty="0" smtClean="0">
                          <a:latin typeface="Arial"/>
                          <a:cs typeface="Arial"/>
                        </a:rPr>
                        <a:t>66,2</a:t>
                      </a:r>
                    </a:p>
                    <a:p>
                      <a:pPr algn="ctr"/>
                      <a:r>
                        <a:rPr lang="fr-FR" sz="1400" b="1" dirty="0" smtClean="0">
                          <a:latin typeface="Arial"/>
                          <a:cs typeface="Arial"/>
                        </a:rPr>
                        <a:t>(s=14,5)</a:t>
                      </a:r>
                      <a:endParaRPr lang="fr-FR" sz="1400" b="1" dirty="0">
                        <a:latin typeface="Arial"/>
                        <a:cs typeface="Arial"/>
                      </a:endParaRPr>
                    </a:p>
                  </a:txBody>
                  <a:tcPr/>
                </a:tc>
                <a:extLst>
                  <a:ext uri="{0D108BD9-81ED-4DB2-BD59-A6C34878D82A}">
                    <a16:rowId xmlns="" xmlns:a16="http://schemas.microsoft.com/office/drawing/2014/main" val="10004"/>
                  </a:ext>
                </a:extLst>
              </a:tr>
              <a:tr h="603067">
                <a:tc>
                  <a:txBody>
                    <a:bodyPr/>
                    <a:lstStyle/>
                    <a:p>
                      <a:r>
                        <a:rPr lang="fr-FR" sz="1400" b="1" dirty="0" smtClean="0">
                          <a:latin typeface="Arial"/>
                          <a:cs typeface="Arial"/>
                        </a:rPr>
                        <a:t>Nb. Interventions</a:t>
                      </a:r>
                      <a:r>
                        <a:rPr lang="fr-FR" sz="1400" b="1" baseline="0" dirty="0" smtClean="0">
                          <a:latin typeface="Arial"/>
                          <a:cs typeface="Arial"/>
                        </a:rPr>
                        <a:t> 3 premières semaines</a:t>
                      </a:r>
                    </a:p>
                    <a:p>
                      <a:r>
                        <a:rPr lang="fr-FR" sz="1400" b="1" baseline="0" dirty="0" smtClean="0">
                          <a:latin typeface="Arial"/>
                          <a:cs typeface="Arial"/>
                        </a:rPr>
                        <a:t>(F = 41,29, p = 0,001)</a:t>
                      </a:r>
                      <a:endParaRPr lang="fr-FR" sz="1400" b="1" dirty="0">
                        <a:latin typeface="Arial"/>
                        <a:cs typeface="Arial"/>
                      </a:endParaRPr>
                    </a:p>
                  </a:txBody>
                  <a:tcPr/>
                </a:tc>
                <a:tc>
                  <a:txBody>
                    <a:bodyPr/>
                    <a:lstStyle/>
                    <a:p>
                      <a:pPr algn="ctr"/>
                      <a:r>
                        <a:rPr lang="fr-FR" sz="1400" b="1" dirty="0" smtClean="0">
                          <a:latin typeface="Arial"/>
                          <a:cs typeface="Arial"/>
                        </a:rPr>
                        <a:t>6,9</a:t>
                      </a:r>
                    </a:p>
                    <a:p>
                      <a:pPr algn="ctr"/>
                      <a:r>
                        <a:rPr lang="fr-FR" sz="1400" b="1" dirty="0" smtClean="0">
                          <a:latin typeface="Arial"/>
                          <a:cs typeface="Arial"/>
                        </a:rPr>
                        <a:t>(s=1,9)</a:t>
                      </a:r>
                      <a:endParaRPr lang="fr-FR" sz="1400" b="1" dirty="0">
                        <a:latin typeface="Arial"/>
                        <a:cs typeface="Arial"/>
                      </a:endParaRPr>
                    </a:p>
                  </a:txBody>
                  <a:tcPr>
                    <a:solidFill>
                      <a:srgbClr val="FFFF00"/>
                    </a:solidFill>
                  </a:tcPr>
                </a:tc>
                <a:tc>
                  <a:txBody>
                    <a:bodyPr/>
                    <a:lstStyle/>
                    <a:p>
                      <a:pPr algn="ctr"/>
                      <a:r>
                        <a:rPr lang="fr-FR" sz="1400" b="1" dirty="0" smtClean="0">
                          <a:latin typeface="Arial"/>
                          <a:cs typeface="Arial"/>
                        </a:rPr>
                        <a:t>6,3</a:t>
                      </a:r>
                    </a:p>
                    <a:p>
                      <a:pPr algn="ctr"/>
                      <a:r>
                        <a:rPr lang="fr-FR" sz="1400" b="1" dirty="0" smtClean="0">
                          <a:latin typeface="Arial"/>
                          <a:cs typeface="Arial"/>
                        </a:rPr>
                        <a:t>(s=1,7)</a:t>
                      </a:r>
                      <a:endParaRPr lang="fr-FR" sz="1400" b="1" dirty="0">
                        <a:latin typeface="Arial"/>
                        <a:cs typeface="Arial"/>
                      </a:endParaRPr>
                    </a:p>
                  </a:txBody>
                  <a:tcPr>
                    <a:solidFill>
                      <a:srgbClr val="FFFF00"/>
                    </a:solidFill>
                  </a:tcPr>
                </a:tc>
                <a:tc>
                  <a:txBody>
                    <a:bodyPr/>
                    <a:lstStyle/>
                    <a:p>
                      <a:pPr algn="ctr"/>
                      <a:r>
                        <a:rPr lang="fr-FR" sz="1400" b="1" dirty="0" smtClean="0">
                          <a:latin typeface="Arial"/>
                          <a:cs typeface="Arial"/>
                        </a:rPr>
                        <a:t>4,5</a:t>
                      </a:r>
                    </a:p>
                    <a:p>
                      <a:pPr algn="ctr"/>
                      <a:r>
                        <a:rPr lang="fr-FR" sz="1400" b="1" dirty="0" smtClean="0">
                          <a:latin typeface="Arial"/>
                          <a:cs typeface="Arial"/>
                        </a:rPr>
                        <a:t>(s=1,5)</a:t>
                      </a:r>
                      <a:endParaRPr lang="fr-FR" sz="1400" b="1" dirty="0">
                        <a:latin typeface="Arial"/>
                        <a:cs typeface="Arial"/>
                      </a:endParaRPr>
                    </a:p>
                  </a:txBody>
                  <a:tcPr/>
                </a:tc>
                <a:extLst>
                  <a:ext uri="{0D108BD9-81ED-4DB2-BD59-A6C34878D82A}">
                    <a16:rowId xmlns="" xmlns:a16="http://schemas.microsoft.com/office/drawing/2014/main" val="10005"/>
                  </a:ext>
                </a:extLst>
              </a:tr>
              <a:tr h="603067">
                <a:tc>
                  <a:txBody>
                    <a:bodyPr/>
                    <a:lstStyle/>
                    <a:p>
                      <a:r>
                        <a:rPr lang="fr-FR" sz="1400" b="1" dirty="0" smtClean="0">
                          <a:latin typeface="Arial"/>
                          <a:cs typeface="Arial"/>
                        </a:rPr>
                        <a:t>Durée interventions 3 premières semaines (en min) (F = 101,05, p = 0,001)</a:t>
                      </a:r>
                      <a:endParaRPr lang="fr-FR" sz="1400" b="1" dirty="0">
                        <a:latin typeface="Arial"/>
                        <a:cs typeface="Arial"/>
                      </a:endParaRPr>
                    </a:p>
                  </a:txBody>
                  <a:tcPr/>
                </a:tc>
                <a:tc>
                  <a:txBody>
                    <a:bodyPr/>
                    <a:lstStyle/>
                    <a:p>
                      <a:pPr algn="ctr"/>
                      <a:r>
                        <a:rPr lang="fr-FR" sz="1400" b="1" dirty="0" smtClean="0">
                          <a:latin typeface="Arial"/>
                          <a:cs typeface="Arial"/>
                        </a:rPr>
                        <a:t>553</a:t>
                      </a:r>
                    </a:p>
                    <a:p>
                      <a:pPr algn="ctr"/>
                      <a:r>
                        <a:rPr lang="fr-FR" sz="1400" b="1" dirty="0" smtClean="0">
                          <a:latin typeface="Arial"/>
                          <a:cs typeface="Arial"/>
                        </a:rPr>
                        <a:t>(s=</a:t>
                      </a:r>
                      <a:r>
                        <a:rPr lang="fr-FR" sz="1400" b="1" baseline="0" dirty="0" smtClean="0">
                          <a:latin typeface="Arial"/>
                          <a:cs typeface="Arial"/>
                        </a:rPr>
                        <a:t> 162)</a:t>
                      </a:r>
                    </a:p>
                    <a:p>
                      <a:pPr algn="ctr"/>
                      <a:r>
                        <a:rPr lang="fr-FR" sz="1400" b="1" baseline="0" dirty="0" smtClean="0">
                          <a:latin typeface="Arial"/>
                          <a:cs typeface="Arial"/>
                        </a:rPr>
                        <a:t>9,21 </a:t>
                      </a:r>
                      <a:r>
                        <a:rPr lang="fr-FR" sz="1400" b="1" baseline="0" dirty="0" err="1" smtClean="0">
                          <a:latin typeface="Arial"/>
                          <a:cs typeface="Arial"/>
                        </a:rPr>
                        <a:t>hres</a:t>
                      </a:r>
                      <a:endParaRPr lang="fr-FR" sz="1400" b="1" dirty="0">
                        <a:latin typeface="Arial"/>
                        <a:cs typeface="Arial"/>
                      </a:endParaRPr>
                    </a:p>
                  </a:txBody>
                  <a:tcPr>
                    <a:solidFill>
                      <a:srgbClr val="FFFF00"/>
                    </a:solidFill>
                  </a:tcPr>
                </a:tc>
                <a:tc>
                  <a:txBody>
                    <a:bodyPr/>
                    <a:lstStyle/>
                    <a:p>
                      <a:pPr algn="ctr"/>
                      <a:r>
                        <a:rPr lang="fr-FR" sz="1400" b="1" dirty="0" smtClean="0">
                          <a:latin typeface="Arial"/>
                          <a:cs typeface="Arial"/>
                        </a:rPr>
                        <a:t>473</a:t>
                      </a:r>
                    </a:p>
                    <a:p>
                      <a:pPr algn="ctr"/>
                      <a:r>
                        <a:rPr lang="fr-FR" sz="1400" b="1" dirty="0" smtClean="0">
                          <a:latin typeface="Arial"/>
                          <a:cs typeface="Arial"/>
                        </a:rPr>
                        <a:t>(s=95)</a:t>
                      </a:r>
                    </a:p>
                    <a:p>
                      <a:pPr algn="ctr"/>
                      <a:r>
                        <a:rPr lang="fr-FR" sz="1400" b="1" dirty="0" smtClean="0">
                          <a:latin typeface="Arial"/>
                          <a:cs typeface="Arial"/>
                        </a:rPr>
                        <a:t>7,83 </a:t>
                      </a:r>
                      <a:r>
                        <a:rPr lang="fr-FR" sz="1400" b="1" dirty="0" err="1" smtClean="0">
                          <a:latin typeface="Arial"/>
                          <a:cs typeface="Arial"/>
                        </a:rPr>
                        <a:t>hres</a:t>
                      </a:r>
                      <a:endParaRPr lang="fr-FR" sz="1400" b="1" dirty="0">
                        <a:latin typeface="Arial"/>
                        <a:cs typeface="Arial"/>
                      </a:endParaRPr>
                    </a:p>
                  </a:txBody>
                  <a:tcPr>
                    <a:solidFill>
                      <a:srgbClr val="FFFF00"/>
                    </a:solidFill>
                  </a:tcPr>
                </a:tc>
                <a:tc>
                  <a:txBody>
                    <a:bodyPr/>
                    <a:lstStyle/>
                    <a:p>
                      <a:pPr algn="ctr"/>
                      <a:r>
                        <a:rPr lang="fr-FR" sz="1400" b="1" dirty="0" smtClean="0">
                          <a:latin typeface="Arial"/>
                          <a:cs typeface="Arial"/>
                        </a:rPr>
                        <a:t>295</a:t>
                      </a:r>
                    </a:p>
                    <a:p>
                      <a:pPr algn="ctr"/>
                      <a:r>
                        <a:rPr lang="fr-FR" sz="1400" b="1" dirty="0" smtClean="0">
                          <a:latin typeface="Arial"/>
                          <a:cs typeface="Arial"/>
                        </a:rPr>
                        <a:t>(s=65)</a:t>
                      </a:r>
                    </a:p>
                    <a:p>
                      <a:pPr algn="ctr"/>
                      <a:r>
                        <a:rPr lang="fr-FR" sz="1400" b="1" dirty="0" smtClean="0">
                          <a:latin typeface="Arial"/>
                          <a:cs typeface="Arial"/>
                        </a:rPr>
                        <a:t>4,9 </a:t>
                      </a:r>
                      <a:r>
                        <a:rPr lang="fr-FR" sz="1400" b="1" dirty="0" err="1" smtClean="0">
                          <a:latin typeface="Arial"/>
                          <a:cs typeface="Arial"/>
                        </a:rPr>
                        <a:t>hres</a:t>
                      </a:r>
                      <a:endParaRPr lang="fr-FR" sz="1400" b="1" dirty="0">
                        <a:latin typeface="Arial"/>
                        <a:cs typeface="Arial"/>
                      </a:endParaRPr>
                    </a:p>
                  </a:txBody>
                  <a:tcPr/>
                </a:tc>
                <a:extLst>
                  <a:ext uri="{0D108BD9-81ED-4DB2-BD59-A6C34878D82A}">
                    <a16:rowId xmlns="" xmlns:a16="http://schemas.microsoft.com/office/drawing/2014/main" val="10006"/>
                  </a:ext>
                </a:extLst>
              </a:tr>
              <a:tr h="603067">
                <a:tc>
                  <a:txBody>
                    <a:bodyPr/>
                    <a:lstStyle/>
                    <a:p>
                      <a:r>
                        <a:rPr lang="fr-FR" sz="1400" b="1" dirty="0" smtClean="0">
                          <a:latin typeface="Arial"/>
                          <a:cs typeface="Arial"/>
                        </a:rPr>
                        <a:t>Durée moyenne des interventions (3 premières semaines en min)</a:t>
                      </a:r>
                    </a:p>
                    <a:p>
                      <a:r>
                        <a:rPr lang="fr-FR" sz="1400" b="1" dirty="0" smtClean="0">
                          <a:latin typeface="Arial"/>
                          <a:cs typeface="Arial"/>
                        </a:rPr>
                        <a:t>(F=7,42, p= 0,001)</a:t>
                      </a:r>
                      <a:endParaRPr lang="fr-FR" sz="1400" b="1" dirty="0">
                        <a:latin typeface="Arial"/>
                        <a:cs typeface="Arial"/>
                      </a:endParaRPr>
                    </a:p>
                  </a:txBody>
                  <a:tcPr/>
                </a:tc>
                <a:tc>
                  <a:txBody>
                    <a:bodyPr/>
                    <a:lstStyle/>
                    <a:p>
                      <a:pPr algn="ctr"/>
                      <a:r>
                        <a:rPr lang="fr-FR" sz="1400" b="1" dirty="0" smtClean="0">
                          <a:latin typeface="Arial"/>
                          <a:cs typeface="Arial"/>
                        </a:rPr>
                        <a:t>83</a:t>
                      </a:r>
                    </a:p>
                    <a:p>
                      <a:pPr algn="ctr"/>
                      <a:r>
                        <a:rPr lang="fr-FR" sz="1400" b="1" dirty="0" smtClean="0">
                          <a:latin typeface="Arial"/>
                          <a:cs typeface="Arial"/>
                        </a:rPr>
                        <a:t>(s=</a:t>
                      </a:r>
                      <a:r>
                        <a:rPr lang="fr-FR" sz="1400" b="1" baseline="0" dirty="0" smtClean="0">
                          <a:latin typeface="Arial"/>
                          <a:cs typeface="Arial"/>
                        </a:rPr>
                        <a:t> 19,0)</a:t>
                      </a:r>
                      <a:endParaRPr lang="fr-FR" sz="1400" b="1" dirty="0">
                        <a:latin typeface="Arial"/>
                        <a:cs typeface="Arial"/>
                      </a:endParaRPr>
                    </a:p>
                  </a:txBody>
                  <a:tcPr/>
                </a:tc>
                <a:tc>
                  <a:txBody>
                    <a:bodyPr/>
                    <a:lstStyle/>
                    <a:p>
                      <a:pPr algn="ctr"/>
                      <a:r>
                        <a:rPr lang="fr-FR" sz="1400" b="1" dirty="0" smtClean="0">
                          <a:latin typeface="Arial"/>
                          <a:cs typeface="Arial"/>
                        </a:rPr>
                        <a:t>78,</a:t>
                      </a:r>
                    </a:p>
                    <a:p>
                      <a:pPr algn="ctr"/>
                      <a:r>
                        <a:rPr lang="fr-FR" sz="1400" b="1" dirty="0" smtClean="0">
                          <a:latin typeface="Arial"/>
                          <a:cs typeface="Arial"/>
                        </a:rPr>
                        <a:t>(s=20,1)</a:t>
                      </a:r>
                      <a:endParaRPr lang="fr-FR" sz="1400" b="1" dirty="0">
                        <a:latin typeface="Arial"/>
                        <a:cs typeface="Arial"/>
                      </a:endParaRPr>
                    </a:p>
                  </a:txBody>
                  <a:tcPr/>
                </a:tc>
                <a:tc>
                  <a:txBody>
                    <a:bodyPr/>
                    <a:lstStyle/>
                    <a:p>
                      <a:pPr algn="ctr"/>
                      <a:r>
                        <a:rPr lang="fr-FR" sz="1400" b="1" dirty="0" smtClean="0">
                          <a:latin typeface="Arial"/>
                          <a:cs typeface="Arial"/>
                        </a:rPr>
                        <a:t>71</a:t>
                      </a:r>
                    </a:p>
                    <a:p>
                      <a:pPr algn="ctr"/>
                      <a:r>
                        <a:rPr lang="fr-FR" sz="1400" b="1" dirty="0" smtClean="0">
                          <a:latin typeface="Arial"/>
                          <a:cs typeface="Arial"/>
                        </a:rPr>
                        <a:t>(s=19,2)</a:t>
                      </a:r>
                      <a:endParaRPr lang="fr-FR" sz="1400" b="1" dirty="0">
                        <a:latin typeface="Arial"/>
                        <a:cs typeface="Arial"/>
                      </a:endParaRPr>
                    </a:p>
                  </a:txBody>
                  <a:tcPr/>
                </a:tc>
                <a:extLst>
                  <a:ext uri="{0D108BD9-81ED-4DB2-BD59-A6C34878D82A}">
                    <a16:rowId xmlns="" xmlns:a16="http://schemas.microsoft.com/office/drawing/2014/main" val="10007"/>
                  </a:ext>
                </a:extLst>
              </a:tr>
            </a:tbl>
          </a:graphicData>
        </a:graphic>
      </p:graphicFrame>
      <p:pic>
        <p:nvPicPr>
          <p:cNvPr id="5" name="Image 4" descr="CJQIU_couleur.jpg"/>
          <p:cNvPicPr/>
          <p:nvPr/>
        </p:nvPicPr>
        <p:blipFill>
          <a:blip r:embed="rId2" cstate="print"/>
          <a:srcRect l="1826"/>
          <a:stretch>
            <a:fillRect/>
          </a:stretch>
        </p:blipFill>
        <p:spPr bwMode="auto">
          <a:xfrm>
            <a:off x="8524573" y="6381328"/>
            <a:ext cx="619427" cy="476672"/>
          </a:xfrm>
          <a:prstGeom prst="rect">
            <a:avLst/>
          </a:prstGeom>
          <a:noFill/>
          <a:ln w="9525">
            <a:noFill/>
            <a:miter lim="800000"/>
            <a:headEnd/>
            <a:tailEnd/>
          </a:ln>
        </p:spPr>
      </p:pic>
    </p:spTree>
    <p:extLst>
      <p:ext uri="{BB962C8B-B14F-4D97-AF65-F5344CB8AC3E}">
        <p14:creationId xmlns:p14="http://schemas.microsoft.com/office/powerpoint/2010/main" val="1331029768"/>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1560" y="548680"/>
            <a:ext cx="7024744" cy="1143000"/>
          </a:xfrm>
        </p:spPr>
        <p:txBody>
          <a:bodyPr>
            <a:normAutofit/>
          </a:bodyPr>
          <a:lstStyle/>
          <a:p>
            <a:pPr algn="l"/>
            <a:r>
              <a:rPr lang="fr-FR" sz="2800" b="1" dirty="0" smtClean="0">
                <a:solidFill>
                  <a:srgbClr val="000090"/>
                </a:solidFill>
                <a:latin typeface="Arial"/>
                <a:cs typeface="Arial"/>
              </a:rPr>
              <a:t>Constats</a:t>
            </a:r>
            <a:endParaRPr lang="fr-FR" sz="2800" b="1" dirty="0">
              <a:solidFill>
                <a:srgbClr val="000090"/>
              </a:solidFill>
              <a:latin typeface="Arial"/>
              <a:cs typeface="Arial"/>
            </a:endParaRPr>
          </a:p>
        </p:txBody>
      </p:sp>
      <p:sp>
        <p:nvSpPr>
          <p:cNvPr id="4" name="Espace réservé du contenu 3"/>
          <p:cNvSpPr txBox="1">
            <a:spLocks noGrp="1"/>
          </p:cNvSpPr>
          <p:nvPr>
            <p:ph idx="1"/>
          </p:nvPr>
        </p:nvSpPr>
        <p:spPr>
          <a:xfrm>
            <a:off x="611560" y="1916832"/>
            <a:ext cx="7920880" cy="3933384"/>
          </a:xfrm>
          <a:prstGeom prst="rect">
            <a:avLst/>
          </a:prstGeom>
          <a:noFill/>
        </p:spPr>
        <p:txBody>
          <a:bodyPr wrap="square" rtlCol="0">
            <a:spAutoFit/>
          </a:bodyPr>
          <a:lstStyle/>
          <a:p>
            <a:r>
              <a:rPr lang="fr-FR" sz="2400" dirty="0">
                <a:solidFill>
                  <a:srgbClr val="000090"/>
                </a:solidFill>
                <a:latin typeface="Arial" panose="020B0604020202020204" pitchFamily="34" charset="0"/>
                <a:cs typeface="Arial" panose="020B0604020202020204" pitchFamily="34" charset="0"/>
              </a:rPr>
              <a:t>Il n’y a pas de relations entre les caractéristiques </a:t>
            </a:r>
            <a:r>
              <a:rPr lang="fr-FR" sz="2400" dirty="0" smtClean="0">
                <a:solidFill>
                  <a:srgbClr val="000090"/>
                </a:solidFill>
                <a:latin typeface="Arial" panose="020B0604020202020204" pitchFamily="34" charset="0"/>
                <a:cs typeface="Arial" panose="020B0604020202020204" pitchFamily="34" charset="0"/>
              </a:rPr>
              <a:t>des </a:t>
            </a:r>
            <a:r>
              <a:rPr lang="fr-FR" sz="2400" dirty="0">
                <a:solidFill>
                  <a:srgbClr val="000090"/>
                </a:solidFill>
                <a:latin typeface="Arial" panose="020B0604020202020204" pitchFamily="34" charset="0"/>
                <a:cs typeface="Arial" panose="020B0604020202020204" pitchFamily="34" charset="0"/>
              </a:rPr>
              <a:t>jeunes et des familles et les catégories de </a:t>
            </a:r>
            <a:r>
              <a:rPr lang="fr-FR" sz="2400" dirty="0" smtClean="0">
                <a:solidFill>
                  <a:srgbClr val="000090"/>
                </a:solidFill>
                <a:latin typeface="Arial" panose="020B0604020202020204" pitchFamily="34" charset="0"/>
                <a:cs typeface="Arial" panose="020B0604020202020204" pitchFamily="34" charset="0"/>
              </a:rPr>
              <a:t>suivis offertes aux familles.</a:t>
            </a:r>
            <a:endParaRPr lang="fr-FR" sz="2400" dirty="0">
              <a:solidFill>
                <a:srgbClr val="000090"/>
              </a:solidFill>
              <a:latin typeface="Arial" panose="020B0604020202020204" pitchFamily="34" charset="0"/>
              <a:cs typeface="Arial" panose="020B0604020202020204" pitchFamily="34" charset="0"/>
            </a:endParaRPr>
          </a:p>
          <a:p>
            <a:endParaRPr lang="fr-FR" sz="2400" dirty="0">
              <a:solidFill>
                <a:srgbClr val="000090"/>
              </a:solidFill>
              <a:latin typeface="Arial" panose="020B0604020202020204" pitchFamily="34" charset="0"/>
              <a:cs typeface="Arial" panose="020B0604020202020204" pitchFamily="34" charset="0"/>
            </a:endParaRPr>
          </a:p>
          <a:p>
            <a:r>
              <a:rPr lang="fr-FR" sz="2400" dirty="0" smtClean="0">
                <a:solidFill>
                  <a:srgbClr val="000090"/>
                </a:solidFill>
                <a:latin typeface="Arial" panose="020B0604020202020204" pitchFamily="34" charset="0"/>
                <a:cs typeface="Arial" panose="020B0604020202020204" pitchFamily="34" charset="0"/>
              </a:rPr>
              <a:t>Il n’y a pas de relation entre le cumul de facteurs de risque auxquels les familles sont confrontées et les catégories de suivis offertes aux jeunes et aux familles (F= 1,03, p = 0,356)</a:t>
            </a:r>
          </a:p>
          <a:p>
            <a:pPr marL="68580" indent="0">
              <a:buNone/>
            </a:pPr>
            <a:endParaRPr lang="fr-FR" b="1" dirty="0" smtClean="0">
              <a:solidFill>
                <a:srgbClr val="006600"/>
              </a:solidFill>
            </a:endParaRPr>
          </a:p>
        </p:txBody>
      </p:sp>
    </p:spTree>
    <p:extLst>
      <p:ext uri="{BB962C8B-B14F-4D97-AF65-F5344CB8AC3E}">
        <p14:creationId xmlns:p14="http://schemas.microsoft.com/office/powerpoint/2010/main" val="1070005386"/>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idx="1"/>
          </p:nvPr>
        </p:nvSpPr>
        <p:spPr>
          <a:xfrm>
            <a:off x="435469" y="2906713"/>
            <a:ext cx="7316464" cy="1500187"/>
          </a:xfrm>
        </p:spPr>
        <p:txBody>
          <a:bodyPr>
            <a:normAutofit/>
          </a:bodyPr>
          <a:lstStyle/>
          <a:p>
            <a:r>
              <a:rPr lang="fr-FR" sz="3500" b="1" dirty="0" smtClean="0">
                <a:solidFill>
                  <a:srgbClr val="000090"/>
                </a:solidFill>
                <a:latin typeface="Arial"/>
                <a:cs typeface="Arial"/>
              </a:rPr>
              <a:t>Les retombées concrètes du programme</a:t>
            </a:r>
          </a:p>
        </p:txBody>
      </p:sp>
    </p:spTree>
    <p:extLst>
      <p:ext uri="{BB962C8B-B14F-4D97-AF65-F5344CB8AC3E}">
        <p14:creationId xmlns:p14="http://schemas.microsoft.com/office/powerpoint/2010/main" val="1987955804"/>
      </p:ext>
    </p:extLst>
  </p:cSld>
  <p:clrMapOvr>
    <a:masterClrMapping/>
  </p:clrMapOvr>
  <p:timing>
    <p:tnLst>
      <p:par>
        <p:cTn xmlns:p14="http://schemas.microsoft.com/office/powerpoint/2010/mai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353391" y="569252"/>
            <a:ext cx="8481391" cy="6637130"/>
          </a:xfrm>
        </p:spPr>
        <p:txBody>
          <a:bodyPr>
            <a:normAutofit fontScale="47500" lnSpcReduction="20000"/>
          </a:bodyPr>
          <a:lstStyle/>
          <a:p>
            <a:pPr>
              <a:lnSpc>
                <a:spcPct val="120000"/>
              </a:lnSpc>
            </a:pPr>
            <a:r>
              <a:rPr lang="fr-FR" sz="4400" b="1" dirty="0" smtClean="0">
                <a:solidFill>
                  <a:srgbClr val="000090"/>
                </a:solidFill>
                <a:latin typeface="Arial"/>
                <a:cs typeface="Arial"/>
              </a:rPr>
              <a:t>Réduction de 25% du nombre de signalements </a:t>
            </a:r>
            <a:r>
              <a:rPr lang="fr-FR" sz="4400" dirty="0" smtClean="0">
                <a:solidFill>
                  <a:srgbClr val="000090"/>
                </a:solidFill>
                <a:latin typeface="Arial"/>
                <a:cs typeface="Arial"/>
              </a:rPr>
              <a:t>faits par les parents pour des problèmes de comportement au cours de la première année d’implantation</a:t>
            </a:r>
            <a:endParaRPr lang="fr-FR" sz="4400" dirty="0">
              <a:solidFill>
                <a:srgbClr val="000090"/>
              </a:solidFill>
              <a:latin typeface="Arial"/>
              <a:cs typeface="Arial"/>
            </a:endParaRPr>
          </a:p>
          <a:p>
            <a:pPr>
              <a:lnSpc>
                <a:spcPct val="120000"/>
              </a:lnSpc>
            </a:pPr>
            <a:r>
              <a:rPr lang="fr-FR" sz="4400" b="1" dirty="0" smtClean="0">
                <a:solidFill>
                  <a:srgbClr val="000090"/>
                </a:solidFill>
                <a:latin typeface="Arial"/>
                <a:cs typeface="Arial"/>
              </a:rPr>
              <a:t>Réduction de 25,3% du nombre de signalements </a:t>
            </a:r>
            <a:r>
              <a:rPr lang="fr-FR" sz="4400" dirty="0" smtClean="0">
                <a:solidFill>
                  <a:srgbClr val="000090"/>
                </a:solidFill>
                <a:latin typeface="Arial"/>
                <a:cs typeface="Arial"/>
              </a:rPr>
              <a:t>pour des problèmes de comportement (tout signalant confondu) entre 1999 et 2003 </a:t>
            </a:r>
            <a:r>
              <a:rPr lang="fr-FR" sz="3400" dirty="0" smtClean="0">
                <a:solidFill>
                  <a:srgbClr val="000090"/>
                </a:solidFill>
                <a:latin typeface="Arial"/>
                <a:cs typeface="Arial"/>
              </a:rPr>
              <a:t>(Lessard, 2004)</a:t>
            </a:r>
            <a:endParaRPr lang="fr-FR" sz="3400" dirty="0">
              <a:solidFill>
                <a:srgbClr val="000090"/>
              </a:solidFill>
              <a:latin typeface="Arial"/>
              <a:cs typeface="Arial"/>
            </a:endParaRPr>
          </a:p>
          <a:p>
            <a:pPr>
              <a:lnSpc>
                <a:spcPct val="120000"/>
              </a:lnSpc>
            </a:pPr>
            <a:r>
              <a:rPr lang="fr-FR" sz="4400" b="1" dirty="0" smtClean="0">
                <a:solidFill>
                  <a:srgbClr val="000090"/>
                </a:solidFill>
                <a:latin typeface="Arial"/>
                <a:cs typeface="Arial"/>
              </a:rPr>
              <a:t>Il n’y a plus de placements d’urgence </a:t>
            </a:r>
            <a:r>
              <a:rPr lang="fr-FR" sz="4400" dirty="0" smtClean="0">
                <a:solidFill>
                  <a:srgbClr val="000090"/>
                </a:solidFill>
                <a:latin typeface="Arial"/>
                <a:cs typeface="Arial"/>
              </a:rPr>
              <a:t>de jeunes non connus des services au CJM depuis l’implantation de CAFE.</a:t>
            </a:r>
          </a:p>
          <a:p>
            <a:pPr lvl="1">
              <a:lnSpc>
                <a:spcPct val="120000"/>
              </a:lnSpc>
            </a:pPr>
            <a:r>
              <a:rPr lang="fr-FR" sz="4400" dirty="0">
                <a:solidFill>
                  <a:srgbClr val="000090"/>
                </a:solidFill>
                <a:latin typeface="Arial"/>
                <a:cs typeface="Arial"/>
              </a:rPr>
              <a:t>Selon les données </a:t>
            </a:r>
            <a:r>
              <a:rPr lang="fr-FR" sz="4400" dirty="0" smtClean="0">
                <a:solidFill>
                  <a:srgbClr val="000090"/>
                </a:solidFill>
                <a:latin typeface="Arial"/>
                <a:cs typeface="Arial"/>
              </a:rPr>
              <a:t>disponibles en 1999, </a:t>
            </a:r>
            <a:r>
              <a:rPr lang="fr-FR" sz="4400" dirty="0">
                <a:solidFill>
                  <a:srgbClr val="000090"/>
                </a:solidFill>
                <a:latin typeface="Arial"/>
                <a:cs typeface="Arial"/>
              </a:rPr>
              <a:t>60,9% des interventions en urgence se faisaient auprès de jeunes et de familles non connus ou non desservis par les Centres jeunesse de la Montérégie et 70% de ces interventions se concluaient par un placement en famille d’accueil (67,5%) ou en Centre de réadaptation (32,5%). </a:t>
            </a:r>
            <a:endParaRPr lang="fr-FR" sz="4400" b="1" dirty="0" smtClean="0">
              <a:solidFill>
                <a:srgbClr val="000090"/>
              </a:solidFill>
              <a:latin typeface="Arial"/>
              <a:cs typeface="Arial"/>
            </a:endParaRPr>
          </a:p>
          <a:p>
            <a:pPr>
              <a:lnSpc>
                <a:spcPct val="120000"/>
              </a:lnSpc>
            </a:pPr>
            <a:r>
              <a:rPr lang="fr-FR" sz="4400" b="1" dirty="0" smtClean="0">
                <a:solidFill>
                  <a:srgbClr val="000090"/>
                </a:solidFill>
                <a:latin typeface="Arial"/>
                <a:cs typeface="Arial"/>
              </a:rPr>
              <a:t>Faible taux de placement des jeunes</a:t>
            </a:r>
            <a:r>
              <a:rPr lang="fr-FR" sz="4400" dirty="0" smtClean="0">
                <a:solidFill>
                  <a:srgbClr val="000090"/>
                </a:solidFill>
                <a:latin typeface="Arial"/>
                <a:cs typeface="Arial"/>
              </a:rPr>
              <a:t>: </a:t>
            </a:r>
          </a:p>
          <a:p>
            <a:pPr lvl="1">
              <a:lnSpc>
                <a:spcPct val="120000"/>
              </a:lnSpc>
            </a:pPr>
            <a:r>
              <a:rPr lang="fr-FR" sz="4400" b="1" dirty="0" smtClean="0">
                <a:solidFill>
                  <a:srgbClr val="000090"/>
                </a:solidFill>
                <a:latin typeface="Arial"/>
                <a:cs typeface="Arial"/>
              </a:rPr>
              <a:t>5,5% </a:t>
            </a:r>
            <a:r>
              <a:rPr lang="fr-FR" sz="4400" dirty="0" smtClean="0">
                <a:solidFill>
                  <a:srgbClr val="000090"/>
                </a:solidFill>
                <a:latin typeface="Arial"/>
                <a:cs typeface="Arial"/>
              </a:rPr>
              <a:t>des jeunes bénéficient d’un répit en cours d’intervention</a:t>
            </a:r>
          </a:p>
          <a:p>
            <a:pPr lvl="1">
              <a:lnSpc>
                <a:spcPct val="120000"/>
              </a:lnSpc>
            </a:pPr>
            <a:r>
              <a:rPr lang="fr-FR" sz="4400" b="1" dirty="0" smtClean="0">
                <a:solidFill>
                  <a:srgbClr val="000090"/>
                </a:solidFill>
                <a:latin typeface="Arial"/>
                <a:cs typeface="Arial"/>
              </a:rPr>
              <a:t>7,1% </a:t>
            </a:r>
            <a:r>
              <a:rPr lang="fr-FR" sz="4400" dirty="0" smtClean="0">
                <a:solidFill>
                  <a:srgbClr val="000090"/>
                </a:solidFill>
                <a:latin typeface="Arial"/>
                <a:cs typeface="Arial"/>
              </a:rPr>
              <a:t>ont été placés en milieu substitut pour une période variant de 1 à 6 mois.</a:t>
            </a:r>
          </a:p>
          <a:p>
            <a:endParaRPr lang="fr-FR" dirty="0" smtClean="0"/>
          </a:p>
          <a:p>
            <a:pPr marL="68580" indent="0">
              <a:buNone/>
            </a:pPr>
            <a:endParaRPr lang="fr-FR" dirty="0"/>
          </a:p>
        </p:txBody>
      </p:sp>
    </p:spTree>
    <p:extLst>
      <p:ext uri="{BB962C8B-B14F-4D97-AF65-F5344CB8AC3E}">
        <p14:creationId xmlns:p14="http://schemas.microsoft.com/office/powerpoint/2010/main" val="2527991794"/>
      </p:ext>
    </p:extLst>
  </p:cSld>
  <p:clrMapOvr>
    <a:masterClrMapping/>
  </p:clrMapOvr>
  <p:timing>
    <p:tnLst>
      <p:par>
        <p:cTn xmlns:p14="http://schemas.microsoft.com/office/powerpoint/2010/mai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99592" y="908720"/>
            <a:ext cx="7024744" cy="529128"/>
          </a:xfrm>
        </p:spPr>
        <p:txBody>
          <a:bodyPr>
            <a:normAutofit/>
          </a:bodyPr>
          <a:lstStyle/>
          <a:p>
            <a:r>
              <a:rPr lang="fr-CA" sz="2800" b="1" dirty="0" smtClean="0"/>
              <a:t>Fonctionnement familial</a:t>
            </a:r>
            <a:endParaRPr lang="fr-CA" sz="2800" b="1" dirty="0"/>
          </a:p>
        </p:txBody>
      </p:sp>
      <p:graphicFrame>
        <p:nvGraphicFramePr>
          <p:cNvPr id="5" name="Espace réservé du contenu 4"/>
          <p:cNvGraphicFramePr>
            <a:graphicFrameLocks noGrp="1"/>
          </p:cNvGraphicFramePr>
          <p:nvPr>
            <p:ph idx="1"/>
            <p:extLst>
              <p:ext uri="{D42A27DB-BD31-4B8C-83A1-F6EECF244321}">
                <p14:modId xmlns:p14="http://schemas.microsoft.com/office/powerpoint/2010/main" val="118201501"/>
              </p:ext>
            </p:extLst>
          </p:nvPr>
        </p:nvGraphicFramePr>
        <p:xfrm>
          <a:off x="467546" y="1844824"/>
          <a:ext cx="8064894" cy="4176464"/>
        </p:xfrm>
        <a:graphic>
          <a:graphicData uri="http://schemas.openxmlformats.org/drawingml/2006/table">
            <a:tbl>
              <a:tblPr firstRow="1" bandRow="1">
                <a:tableStyleId>{5C22544A-7EE6-4342-B048-85BDC9FD1C3A}</a:tableStyleId>
              </a:tblPr>
              <a:tblGrid>
                <a:gridCol w="1800198">
                  <a:extLst>
                    <a:ext uri="{9D8B030D-6E8A-4147-A177-3AD203B41FA5}">
                      <a16:colId xmlns="" xmlns:a16="http://schemas.microsoft.com/office/drawing/2014/main" val="20000"/>
                    </a:ext>
                  </a:extLst>
                </a:gridCol>
                <a:gridCol w="792088">
                  <a:extLst>
                    <a:ext uri="{9D8B030D-6E8A-4147-A177-3AD203B41FA5}">
                      <a16:colId xmlns="" xmlns:a16="http://schemas.microsoft.com/office/drawing/2014/main" val="20001"/>
                    </a:ext>
                  </a:extLst>
                </a:gridCol>
                <a:gridCol w="708650">
                  <a:extLst>
                    <a:ext uri="{9D8B030D-6E8A-4147-A177-3AD203B41FA5}">
                      <a16:colId xmlns="" xmlns:a16="http://schemas.microsoft.com/office/drawing/2014/main" val="20002"/>
                    </a:ext>
                  </a:extLst>
                </a:gridCol>
                <a:gridCol w="707344">
                  <a:extLst>
                    <a:ext uri="{9D8B030D-6E8A-4147-A177-3AD203B41FA5}">
                      <a16:colId xmlns="" xmlns:a16="http://schemas.microsoft.com/office/drawing/2014/main" val="20003"/>
                    </a:ext>
                  </a:extLst>
                </a:gridCol>
                <a:gridCol w="747675">
                  <a:extLst>
                    <a:ext uri="{9D8B030D-6E8A-4147-A177-3AD203B41FA5}">
                      <a16:colId xmlns="" xmlns:a16="http://schemas.microsoft.com/office/drawing/2014/main" val="20004"/>
                    </a:ext>
                  </a:extLst>
                </a:gridCol>
                <a:gridCol w="781801">
                  <a:extLst>
                    <a:ext uri="{9D8B030D-6E8A-4147-A177-3AD203B41FA5}">
                      <a16:colId xmlns="" xmlns:a16="http://schemas.microsoft.com/office/drawing/2014/main" val="20005"/>
                    </a:ext>
                  </a:extLst>
                </a:gridCol>
                <a:gridCol w="781801">
                  <a:extLst>
                    <a:ext uri="{9D8B030D-6E8A-4147-A177-3AD203B41FA5}">
                      <a16:colId xmlns="" xmlns:a16="http://schemas.microsoft.com/office/drawing/2014/main" val="20006"/>
                    </a:ext>
                  </a:extLst>
                </a:gridCol>
                <a:gridCol w="781801">
                  <a:extLst>
                    <a:ext uri="{9D8B030D-6E8A-4147-A177-3AD203B41FA5}">
                      <a16:colId xmlns="" xmlns:a16="http://schemas.microsoft.com/office/drawing/2014/main" val="20007"/>
                    </a:ext>
                  </a:extLst>
                </a:gridCol>
                <a:gridCol w="963536">
                  <a:extLst>
                    <a:ext uri="{9D8B030D-6E8A-4147-A177-3AD203B41FA5}">
                      <a16:colId xmlns="" xmlns:a16="http://schemas.microsoft.com/office/drawing/2014/main" val="20008"/>
                    </a:ext>
                  </a:extLst>
                </a:gridCol>
              </a:tblGrid>
              <a:tr h="864038">
                <a:tc>
                  <a:txBody>
                    <a:bodyPr/>
                    <a:lstStyle/>
                    <a:p>
                      <a:pPr algn="ctr">
                        <a:lnSpc>
                          <a:spcPct val="100000"/>
                        </a:lnSpc>
                      </a:pPr>
                      <a:endParaRPr lang="fr-CA" dirty="0">
                        <a:solidFill>
                          <a:schemeClr val="tx1"/>
                        </a:solidFill>
                      </a:endParaRPr>
                    </a:p>
                  </a:txBody>
                  <a:tcPr>
                    <a:lnR w="12700" cap="flat" cmpd="sng" algn="ctr">
                      <a:solidFill>
                        <a:srgbClr val="000000"/>
                      </a:solidFill>
                      <a:prstDash val="solid"/>
                      <a:round/>
                      <a:headEnd type="none" w="med" len="med"/>
                      <a:tailEnd type="none" w="med" len="med"/>
                    </a:lnR>
                  </a:tcPr>
                </a:tc>
                <a:tc gridSpan="4">
                  <a:txBody>
                    <a:bodyPr/>
                    <a:lstStyle/>
                    <a:p>
                      <a:pPr algn="ctr">
                        <a:lnSpc>
                          <a:spcPct val="100000"/>
                        </a:lnSpc>
                      </a:pPr>
                      <a:r>
                        <a:rPr lang="fr-CA" sz="2000" dirty="0" smtClean="0">
                          <a:solidFill>
                            <a:schemeClr val="tx1"/>
                          </a:solidFill>
                        </a:rPr>
                        <a:t>Répondant </a:t>
                      </a:r>
                    </a:p>
                    <a:p>
                      <a:pPr algn="ctr">
                        <a:lnSpc>
                          <a:spcPct val="100000"/>
                        </a:lnSpc>
                      </a:pPr>
                      <a:r>
                        <a:rPr lang="fr-CA" sz="2000" dirty="0" smtClean="0">
                          <a:solidFill>
                            <a:schemeClr val="tx1"/>
                          </a:solidFill>
                        </a:rPr>
                        <a:t>principal</a:t>
                      </a:r>
                      <a:endParaRPr lang="fr-CA" sz="2000"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tcPr>
                </a:tc>
                <a:tc hMerge="1">
                  <a:txBody>
                    <a:bodyPr/>
                    <a:lstStyle/>
                    <a:p>
                      <a:endParaRPr lang="fr-CA"/>
                    </a:p>
                  </a:txBody>
                  <a:tcPr/>
                </a:tc>
                <a:tc hMerge="1">
                  <a:txBody>
                    <a:bodyPr/>
                    <a:lstStyle/>
                    <a:p>
                      <a:endParaRPr lang="fr-FR"/>
                    </a:p>
                  </a:txBody>
                  <a:tcPr/>
                </a:tc>
                <a:tc hMerge="1">
                  <a:txBody>
                    <a:bodyPr/>
                    <a:lstStyle/>
                    <a:p>
                      <a:endParaRPr lang="fr-CA"/>
                    </a:p>
                  </a:txBody>
                  <a:tcPr/>
                </a:tc>
                <a:tc gridSpan="4">
                  <a:txBody>
                    <a:bodyPr/>
                    <a:lstStyle/>
                    <a:p>
                      <a:pPr algn="ctr">
                        <a:lnSpc>
                          <a:spcPct val="100000"/>
                        </a:lnSpc>
                      </a:pPr>
                      <a:r>
                        <a:rPr lang="fr-CA" sz="2000" dirty="0" smtClean="0">
                          <a:solidFill>
                            <a:schemeClr val="tx1"/>
                          </a:solidFill>
                        </a:rPr>
                        <a:t>Jeune</a:t>
                      </a:r>
                      <a:endParaRPr lang="fr-CA" sz="2000" dirty="0">
                        <a:solidFill>
                          <a:schemeClr val="tx1"/>
                        </a:solidFill>
                      </a:endParaRPr>
                    </a:p>
                  </a:txBody>
                  <a:tcPr>
                    <a:lnL w="12700" cap="flat" cmpd="sng" algn="ctr">
                      <a:solidFill>
                        <a:srgbClr val="000000"/>
                      </a:solidFill>
                      <a:prstDash val="solid"/>
                      <a:round/>
                      <a:headEnd type="none" w="med" len="med"/>
                      <a:tailEnd type="none" w="med" len="med"/>
                    </a:lnL>
                  </a:tcPr>
                </a:tc>
                <a:tc hMerge="1">
                  <a:txBody>
                    <a:bodyPr/>
                    <a:lstStyle/>
                    <a:p>
                      <a:endParaRPr lang="fr-CA"/>
                    </a:p>
                  </a:txBody>
                  <a:tcPr/>
                </a:tc>
                <a:tc hMerge="1">
                  <a:txBody>
                    <a:bodyPr/>
                    <a:lstStyle/>
                    <a:p>
                      <a:endParaRPr lang="fr-FR"/>
                    </a:p>
                  </a:txBody>
                  <a:tcPr/>
                </a:tc>
                <a:tc hMerge="1">
                  <a:txBody>
                    <a:bodyPr/>
                    <a:lstStyle/>
                    <a:p>
                      <a:endParaRPr lang="fr-CA"/>
                    </a:p>
                  </a:txBody>
                  <a:tcPr/>
                </a:tc>
                <a:extLst>
                  <a:ext uri="{0D108BD9-81ED-4DB2-BD59-A6C34878D82A}">
                    <a16:rowId xmlns="" xmlns:a16="http://schemas.microsoft.com/office/drawing/2014/main" val="10000"/>
                  </a:ext>
                </a:extLst>
              </a:tr>
              <a:tr h="639489">
                <a:tc>
                  <a:txBody>
                    <a:bodyPr/>
                    <a:lstStyle/>
                    <a:p>
                      <a:pPr>
                        <a:lnSpc>
                          <a:spcPct val="150000"/>
                        </a:lnSpc>
                      </a:pPr>
                      <a:endParaRPr lang="fr-CA" b="1" dirty="0"/>
                    </a:p>
                  </a:txBody>
                  <a:tcPr>
                    <a:lnR w="12700" cap="flat" cmpd="sng" algn="ctr">
                      <a:solidFill>
                        <a:srgbClr val="000000"/>
                      </a:solidFill>
                      <a:prstDash val="solid"/>
                      <a:round/>
                      <a:headEnd type="none" w="med" len="med"/>
                      <a:tailEnd type="none" w="med" len="med"/>
                    </a:lnR>
                  </a:tcPr>
                </a:tc>
                <a:tc>
                  <a:txBody>
                    <a:bodyPr/>
                    <a:lstStyle/>
                    <a:p>
                      <a:pPr algn="ctr">
                        <a:lnSpc>
                          <a:spcPct val="150000"/>
                        </a:lnSpc>
                      </a:pPr>
                      <a:r>
                        <a:rPr lang="fr-CA" sz="1600" b="1" dirty="0" smtClean="0"/>
                        <a:t>T1</a:t>
                      </a:r>
                      <a:endParaRPr lang="fr-CA" sz="1600" b="1" dirty="0"/>
                    </a:p>
                  </a:txBody>
                  <a:tcPr>
                    <a:lnL w="12700" cap="flat" cmpd="sng" algn="ctr">
                      <a:solidFill>
                        <a:srgbClr val="000000"/>
                      </a:solidFill>
                      <a:prstDash val="solid"/>
                      <a:round/>
                      <a:headEnd type="none" w="med" len="med"/>
                      <a:tailEnd type="none" w="med" len="med"/>
                    </a:lnL>
                  </a:tcPr>
                </a:tc>
                <a:tc>
                  <a:txBody>
                    <a:bodyPr/>
                    <a:lstStyle/>
                    <a:p>
                      <a:pPr algn="ctr">
                        <a:lnSpc>
                          <a:spcPct val="150000"/>
                        </a:lnSpc>
                      </a:pPr>
                      <a:r>
                        <a:rPr lang="fr-CA" sz="1600" b="1" dirty="0" smtClean="0"/>
                        <a:t>T2</a:t>
                      </a:r>
                      <a:endParaRPr lang="fr-CA" sz="1600" b="1" dirty="0"/>
                    </a:p>
                  </a:txBody>
                  <a:tcPr/>
                </a:tc>
                <a:tc>
                  <a:txBody>
                    <a:bodyPr/>
                    <a:lstStyle/>
                    <a:p>
                      <a:pPr algn="ctr">
                        <a:lnSpc>
                          <a:spcPct val="150000"/>
                        </a:lnSpc>
                      </a:pPr>
                      <a:r>
                        <a:rPr lang="fr-CA" sz="1600" b="1" dirty="0" smtClean="0"/>
                        <a:t>T3</a:t>
                      </a:r>
                      <a:endParaRPr lang="fr-CA" sz="1600" b="1" dirty="0"/>
                    </a:p>
                  </a:txBody>
                  <a:tcPr/>
                </a:tc>
                <a:tc>
                  <a:txBody>
                    <a:bodyPr/>
                    <a:lstStyle/>
                    <a:p>
                      <a:pPr algn="ctr">
                        <a:lnSpc>
                          <a:spcPct val="150000"/>
                        </a:lnSpc>
                      </a:pPr>
                      <a:r>
                        <a:rPr lang="fr-CA" sz="1600" b="1" i="0" dirty="0" smtClean="0"/>
                        <a:t>p</a:t>
                      </a:r>
                      <a:endParaRPr lang="fr-CA" sz="1600" b="1" i="0" dirty="0"/>
                    </a:p>
                  </a:txBody>
                  <a:tcPr>
                    <a:lnR w="12700" cap="flat" cmpd="sng" algn="ctr">
                      <a:solidFill>
                        <a:srgbClr val="000000"/>
                      </a:solidFill>
                      <a:prstDash val="solid"/>
                      <a:round/>
                      <a:headEnd type="none" w="med" len="med"/>
                      <a:tailEnd type="none" w="med" len="med"/>
                    </a:lnR>
                  </a:tcPr>
                </a:tc>
                <a:tc>
                  <a:txBody>
                    <a:bodyPr/>
                    <a:lstStyle/>
                    <a:p>
                      <a:pPr algn="ctr">
                        <a:lnSpc>
                          <a:spcPct val="150000"/>
                        </a:lnSpc>
                      </a:pPr>
                      <a:r>
                        <a:rPr lang="fr-CA" sz="1600" b="1" dirty="0" smtClean="0"/>
                        <a:t>T1</a:t>
                      </a:r>
                      <a:endParaRPr lang="fr-CA" sz="1600" b="1" dirty="0"/>
                    </a:p>
                  </a:txBody>
                  <a:tcPr>
                    <a:lnL w="12700" cap="flat" cmpd="sng" algn="ctr">
                      <a:solidFill>
                        <a:srgbClr val="000000"/>
                      </a:solidFill>
                      <a:prstDash val="solid"/>
                      <a:round/>
                      <a:headEnd type="none" w="med" len="med"/>
                      <a:tailEnd type="none" w="med" len="med"/>
                    </a:lnL>
                  </a:tcPr>
                </a:tc>
                <a:tc>
                  <a:txBody>
                    <a:bodyPr/>
                    <a:lstStyle/>
                    <a:p>
                      <a:pPr algn="ctr">
                        <a:lnSpc>
                          <a:spcPct val="150000"/>
                        </a:lnSpc>
                      </a:pPr>
                      <a:r>
                        <a:rPr lang="fr-CA" sz="1600" b="1" dirty="0" smtClean="0"/>
                        <a:t>T2</a:t>
                      </a:r>
                      <a:endParaRPr lang="fr-CA" sz="1600" b="1" dirty="0"/>
                    </a:p>
                  </a:txBody>
                  <a:tcPr/>
                </a:tc>
                <a:tc>
                  <a:txBody>
                    <a:bodyPr/>
                    <a:lstStyle/>
                    <a:p>
                      <a:pPr algn="ctr">
                        <a:lnSpc>
                          <a:spcPct val="150000"/>
                        </a:lnSpc>
                      </a:pPr>
                      <a:r>
                        <a:rPr lang="fr-CA" sz="1600" b="1" dirty="0" smtClean="0"/>
                        <a:t>T3</a:t>
                      </a:r>
                      <a:endParaRPr lang="fr-CA" sz="1600" b="1" dirty="0"/>
                    </a:p>
                  </a:txBody>
                  <a:tcPr/>
                </a:tc>
                <a:tc>
                  <a:txBody>
                    <a:bodyPr/>
                    <a:lstStyle/>
                    <a:p>
                      <a:pPr algn="ctr">
                        <a:lnSpc>
                          <a:spcPct val="150000"/>
                        </a:lnSpc>
                      </a:pPr>
                      <a:r>
                        <a:rPr lang="fr-CA" sz="1600" b="1" i="0" dirty="0" smtClean="0"/>
                        <a:t>p</a:t>
                      </a:r>
                      <a:endParaRPr lang="fr-CA" sz="1600" b="1" i="0" dirty="0"/>
                    </a:p>
                  </a:txBody>
                  <a:tcPr/>
                </a:tc>
                <a:extLst>
                  <a:ext uri="{0D108BD9-81ED-4DB2-BD59-A6C34878D82A}">
                    <a16:rowId xmlns="" xmlns:a16="http://schemas.microsoft.com/office/drawing/2014/main" val="10001"/>
                  </a:ext>
                </a:extLst>
              </a:tr>
              <a:tr h="891395">
                <a:tc>
                  <a:txBody>
                    <a:bodyPr/>
                    <a:lstStyle/>
                    <a:p>
                      <a:pPr>
                        <a:lnSpc>
                          <a:spcPct val="100000"/>
                        </a:lnSpc>
                      </a:pPr>
                      <a:r>
                        <a:rPr lang="fr-CA" sz="1600" b="1" dirty="0" smtClean="0"/>
                        <a:t>Résolution de problèmes</a:t>
                      </a:r>
                      <a:endParaRPr lang="fr-CA" sz="1600" b="1" dirty="0"/>
                    </a:p>
                  </a:txBody>
                  <a:tcPr>
                    <a:lnR w="12700" cap="flat" cmpd="sng" algn="ctr">
                      <a:solidFill>
                        <a:srgbClr val="000000"/>
                      </a:solidFill>
                      <a:prstDash val="solid"/>
                      <a:round/>
                      <a:headEnd type="none" w="med" len="med"/>
                      <a:tailEnd type="none" w="med" len="med"/>
                    </a:lnR>
                  </a:tcPr>
                </a:tc>
                <a:tc>
                  <a:txBody>
                    <a:bodyPr/>
                    <a:lstStyle/>
                    <a:p>
                      <a:pPr algn="ctr">
                        <a:lnSpc>
                          <a:spcPct val="150000"/>
                        </a:lnSpc>
                      </a:pPr>
                      <a:r>
                        <a:rPr lang="fr-CA" sz="1600" u="none" dirty="0" smtClean="0"/>
                        <a:t>53%</a:t>
                      </a:r>
                      <a:endParaRPr lang="fr-CA" sz="1600" u="none" dirty="0"/>
                    </a:p>
                  </a:txBody>
                  <a:tcPr>
                    <a:lnL w="12700" cap="flat" cmpd="sng" algn="ctr">
                      <a:solidFill>
                        <a:srgbClr val="000000"/>
                      </a:solidFill>
                      <a:prstDash val="solid"/>
                      <a:round/>
                      <a:headEnd type="none" w="med" len="med"/>
                      <a:tailEnd type="none" w="med" len="med"/>
                    </a:lnL>
                    <a:solidFill>
                      <a:srgbClr val="D0FF44"/>
                    </a:solidFill>
                  </a:tcPr>
                </a:tc>
                <a:tc>
                  <a:txBody>
                    <a:bodyPr/>
                    <a:lstStyle/>
                    <a:p>
                      <a:pPr algn="ctr">
                        <a:lnSpc>
                          <a:spcPct val="150000"/>
                        </a:lnSpc>
                      </a:pPr>
                      <a:r>
                        <a:rPr lang="fr-CA" sz="1600" u="none" dirty="0" smtClean="0"/>
                        <a:t>35%</a:t>
                      </a:r>
                      <a:endParaRPr lang="fr-CA" sz="1600" u="none" dirty="0"/>
                    </a:p>
                  </a:txBody>
                  <a:tcPr>
                    <a:solidFill>
                      <a:srgbClr val="D0FF44"/>
                    </a:solidFill>
                  </a:tcPr>
                </a:tc>
                <a:tc>
                  <a:txBody>
                    <a:bodyPr/>
                    <a:lstStyle/>
                    <a:p>
                      <a:pPr algn="ctr">
                        <a:lnSpc>
                          <a:spcPct val="150000"/>
                        </a:lnSpc>
                      </a:pPr>
                      <a:r>
                        <a:rPr lang="fr-CA" sz="1600" u="none" dirty="0" smtClean="0"/>
                        <a:t>21%</a:t>
                      </a:r>
                      <a:endParaRPr lang="fr-CA" sz="1600" u="none" dirty="0"/>
                    </a:p>
                  </a:txBody>
                  <a:tcPr>
                    <a:solidFill>
                      <a:srgbClr val="D0FF44"/>
                    </a:solidFill>
                  </a:tcPr>
                </a:tc>
                <a:tc>
                  <a:txBody>
                    <a:bodyPr/>
                    <a:lstStyle/>
                    <a:p>
                      <a:pPr algn="ctr">
                        <a:lnSpc>
                          <a:spcPct val="150000"/>
                        </a:lnSpc>
                      </a:pPr>
                      <a:r>
                        <a:rPr lang="fr-CA" sz="1600" u="none" dirty="0" smtClean="0"/>
                        <a:t>0,000</a:t>
                      </a:r>
                      <a:endParaRPr lang="fr-CA" sz="1600" u="none" dirty="0"/>
                    </a:p>
                  </a:txBody>
                  <a:tcPr>
                    <a:lnR w="12700" cap="flat" cmpd="sng" algn="ctr">
                      <a:solidFill>
                        <a:srgbClr val="000000"/>
                      </a:solidFill>
                      <a:prstDash val="solid"/>
                      <a:round/>
                      <a:headEnd type="none" w="med" len="med"/>
                      <a:tailEnd type="none" w="med" len="med"/>
                    </a:lnR>
                  </a:tcPr>
                </a:tc>
                <a:tc>
                  <a:txBody>
                    <a:bodyPr/>
                    <a:lstStyle/>
                    <a:p>
                      <a:pPr algn="ctr">
                        <a:lnSpc>
                          <a:spcPct val="150000"/>
                        </a:lnSpc>
                      </a:pPr>
                      <a:r>
                        <a:rPr lang="fr-CA" sz="1600" u="none" dirty="0" smtClean="0"/>
                        <a:t>80%</a:t>
                      </a:r>
                      <a:endParaRPr lang="fr-CA" sz="1600" u="none" dirty="0"/>
                    </a:p>
                  </a:txBody>
                  <a:tcPr>
                    <a:lnL w="12700" cap="flat" cmpd="sng" algn="ctr">
                      <a:solidFill>
                        <a:srgbClr val="000000"/>
                      </a:solidFill>
                      <a:prstDash val="solid"/>
                      <a:round/>
                      <a:headEnd type="none" w="med" len="med"/>
                      <a:tailEnd type="none" w="med" len="med"/>
                    </a:lnL>
                    <a:solidFill>
                      <a:srgbClr val="D0FF44"/>
                    </a:solidFill>
                  </a:tcPr>
                </a:tc>
                <a:tc>
                  <a:txBody>
                    <a:bodyPr/>
                    <a:lstStyle/>
                    <a:p>
                      <a:pPr algn="ctr">
                        <a:lnSpc>
                          <a:spcPct val="150000"/>
                        </a:lnSpc>
                      </a:pPr>
                      <a:r>
                        <a:rPr lang="fr-CA" sz="1600" u="none" dirty="0" smtClean="0"/>
                        <a:t>64%</a:t>
                      </a:r>
                      <a:endParaRPr lang="fr-CA" sz="1600" u="none" dirty="0"/>
                    </a:p>
                  </a:txBody>
                  <a:tcPr>
                    <a:solidFill>
                      <a:srgbClr val="D0FF44"/>
                    </a:solidFill>
                  </a:tcPr>
                </a:tc>
                <a:tc>
                  <a:txBody>
                    <a:bodyPr/>
                    <a:lstStyle/>
                    <a:p>
                      <a:pPr algn="ctr">
                        <a:lnSpc>
                          <a:spcPct val="150000"/>
                        </a:lnSpc>
                      </a:pPr>
                      <a:r>
                        <a:rPr lang="fr-CA" sz="1600" b="1" u="none" dirty="0" smtClean="0">
                          <a:solidFill>
                            <a:srgbClr val="FF0000"/>
                          </a:solidFill>
                        </a:rPr>
                        <a:t>48%</a:t>
                      </a:r>
                      <a:endParaRPr lang="fr-CA" sz="1600" b="1" u="none" dirty="0">
                        <a:solidFill>
                          <a:srgbClr val="FF0000"/>
                        </a:solidFill>
                      </a:endParaRPr>
                    </a:p>
                  </a:txBody>
                  <a:tcPr>
                    <a:solidFill>
                      <a:srgbClr val="D0FF44"/>
                    </a:solidFill>
                  </a:tcPr>
                </a:tc>
                <a:tc>
                  <a:txBody>
                    <a:bodyPr/>
                    <a:lstStyle/>
                    <a:p>
                      <a:pPr algn="ctr">
                        <a:lnSpc>
                          <a:spcPct val="150000"/>
                        </a:lnSpc>
                      </a:pPr>
                      <a:r>
                        <a:rPr lang="fr-CA" sz="1600" dirty="0" smtClean="0"/>
                        <a:t>0,000</a:t>
                      </a:r>
                      <a:endParaRPr lang="fr-CA" sz="1600" dirty="0"/>
                    </a:p>
                  </a:txBody>
                  <a:tcPr/>
                </a:tc>
                <a:extLst>
                  <a:ext uri="{0D108BD9-81ED-4DB2-BD59-A6C34878D82A}">
                    <a16:rowId xmlns="" xmlns:a16="http://schemas.microsoft.com/office/drawing/2014/main" val="10002"/>
                  </a:ext>
                </a:extLst>
              </a:tr>
              <a:tr h="862720">
                <a:tc>
                  <a:txBody>
                    <a:bodyPr/>
                    <a:lstStyle/>
                    <a:p>
                      <a:pPr>
                        <a:lnSpc>
                          <a:spcPct val="100000"/>
                        </a:lnSpc>
                      </a:pPr>
                      <a:r>
                        <a:rPr lang="fr-CA" sz="1600" b="1" dirty="0" smtClean="0"/>
                        <a:t>Expression des émotions</a:t>
                      </a:r>
                      <a:endParaRPr lang="fr-CA" sz="1600" b="1" dirty="0"/>
                    </a:p>
                  </a:txBody>
                  <a:tcPr>
                    <a:lnR w="12700" cap="flat" cmpd="sng" algn="ctr">
                      <a:solidFill>
                        <a:srgbClr val="000000"/>
                      </a:solidFill>
                      <a:prstDash val="solid"/>
                      <a:round/>
                      <a:headEnd type="none" w="med" len="med"/>
                      <a:tailEnd type="none" w="med" len="med"/>
                    </a:lnR>
                  </a:tcPr>
                </a:tc>
                <a:tc>
                  <a:txBody>
                    <a:bodyPr/>
                    <a:lstStyle/>
                    <a:p>
                      <a:pPr algn="ctr">
                        <a:lnSpc>
                          <a:spcPct val="150000"/>
                        </a:lnSpc>
                      </a:pPr>
                      <a:r>
                        <a:rPr lang="fr-CA" sz="1600" dirty="0" smtClean="0"/>
                        <a:t>28%</a:t>
                      </a:r>
                      <a:endParaRPr lang="fr-CA" sz="1600" dirty="0"/>
                    </a:p>
                  </a:txBody>
                  <a:tcPr>
                    <a:lnL w="12700" cap="flat" cmpd="sng" algn="ctr">
                      <a:solidFill>
                        <a:srgbClr val="000000"/>
                      </a:solidFill>
                      <a:prstDash val="solid"/>
                      <a:round/>
                      <a:headEnd type="none" w="med" len="med"/>
                      <a:tailEnd type="none" w="med" len="med"/>
                    </a:lnL>
                  </a:tcPr>
                </a:tc>
                <a:tc>
                  <a:txBody>
                    <a:bodyPr/>
                    <a:lstStyle/>
                    <a:p>
                      <a:pPr algn="ctr">
                        <a:lnSpc>
                          <a:spcPct val="150000"/>
                        </a:lnSpc>
                      </a:pPr>
                      <a:r>
                        <a:rPr lang="fr-CA" sz="1600" dirty="0" smtClean="0"/>
                        <a:t>18%</a:t>
                      </a:r>
                      <a:endParaRPr lang="fr-CA" sz="1600" dirty="0"/>
                    </a:p>
                  </a:txBody>
                  <a:tcPr/>
                </a:tc>
                <a:tc>
                  <a:txBody>
                    <a:bodyPr/>
                    <a:lstStyle/>
                    <a:p>
                      <a:pPr algn="ctr">
                        <a:lnSpc>
                          <a:spcPct val="150000"/>
                        </a:lnSpc>
                      </a:pPr>
                      <a:r>
                        <a:rPr lang="fr-CA" sz="1600" dirty="0" smtClean="0"/>
                        <a:t>17%</a:t>
                      </a:r>
                      <a:endParaRPr lang="fr-CA" sz="1600" dirty="0"/>
                    </a:p>
                  </a:txBody>
                  <a:tcPr/>
                </a:tc>
                <a:tc>
                  <a:txBody>
                    <a:bodyPr/>
                    <a:lstStyle/>
                    <a:p>
                      <a:pPr algn="ctr">
                        <a:lnSpc>
                          <a:spcPct val="150000"/>
                        </a:lnSpc>
                      </a:pPr>
                      <a:r>
                        <a:rPr lang="fr-CA" sz="1600" dirty="0" smtClean="0"/>
                        <a:t>0,04</a:t>
                      </a:r>
                      <a:endParaRPr lang="fr-CA" sz="1600" dirty="0"/>
                    </a:p>
                  </a:txBody>
                  <a:tcPr>
                    <a:lnR w="12700" cap="flat" cmpd="sng" algn="ctr">
                      <a:solidFill>
                        <a:srgbClr val="000000"/>
                      </a:solidFill>
                      <a:prstDash val="solid"/>
                      <a:round/>
                      <a:headEnd type="none" w="med" len="med"/>
                      <a:tailEnd type="none" w="med" len="med"/>
                    </a:lnR>
                  </a:tcPr>
                </a:tc>
                <a:tc>
                  <a:txBody>
                    <a:bodyPr/>
                    <a:lstStyle/>
                    <a:p>
                      <a:pPr algn="ctr">
                        <a:lnSpc>
                          <a:spcPct val="150000"/>
                        </a:lnSpc>
                      </a:pPr>
                      <a:r>
                        <a:rPr lang="fr-CA" sz="1600" u="none" dirty="0" smtClean="0"/>
                        <a:t>66%</a:t>
                      </a:r>
                      <a:endParaRPr lang="fr-CA" sz="1600" u="none" dirty="0"/>
                    </a:p>
                  </a:txBody>
                  <a:tcPr>
                    <a:lnL w="12700" cap="flat" cmpd="sng" algn="ctr">
                      <a:solidFill>
                        <a:srgbClr val="000000"/>
                      </a:solidFill>
                      <a:prstDash val="solid"/>
                      <a:round/>
                      <a:headEnd type="none" w="med" len="med"/>
                      <a:tailEnd type="none" w="med" len="med"/>
                    </a:lnL>
                    <a:solidFill>
                      <a:srgbClr val="D0FF44"/>
                    </a:solidFill>
                  </a:tcPr>
                </a:tc>
                <a:tc>
                  <a:txBody>
                    <a:bodyPr/>
                    <a:lstStyle/>
                    <a:p>
                      <a:pPr algn="ctr">
                        <a:lnSpc>
                          <a:spcPct val="150000"/>
                        </a:lnSpc>
                      </a:pPr>
                      <a:r>
                        <a:rPr lang="fr-CA" sz="1600" u="none" dirty="0" smtClean="0"/>
                        <a:t>56%</a:t>
                      </a:r>
                      <a:endParaRPr lang="fr-CA" sz="1600" u="none" dirty="0"/>
                    </a:p>
                  </a:txBody>
                  <a:tcPr>
                    <a:solidFill>
                      <a:srgbClr val="D0FF44"/>
                    </a:solidFill>
                  </a:tcPr>
                </a:tc>
                <a:tc>
                  <a:txBody>
                    <a:bodyPr/>
                    <a:lstStyle/>
                    <a:p>
                      <a:pPr algn="ctr">
                        <a:lnSpc>
                          <a:spcPct val="150000"/>
                        </a:lnSpc>
                      </a:pPr>
                      <a:r>
                        <a:rPr lang="fr-CA" sz="1600" b="1" u="none" dirty="0" smtClean="0">
                          <a:solidFill>
                            <a:srgbClr val="FF0000"/>
                          </a:solidFill>
                        </a:rPr>
                        <a:t>35%</a:t>
                      </a:r>
                      <a:endParaRPr lang="fr-CA" sz="1600" b="1" u="none" dirty="0">
                        <a:solidFill>
                          <a:srgbClr val="FF0000"/>
                        </a:solidFill>
                      </a:endParaRPr>
                    </a:p>
                  </a:txBody>
                  <a:tcPr>
                    <a:solidFill>
                      <a:srgbClr val="D0FF44"/>
                    </a:solidFill>
                  </a:tcPr>
                </a:tc>
                <a:tc>
                  <a:txBody>
                    <a:bodyPr/>
                    <a:lstStyle/>
                    <a:p>
                      <a:pPr algn="ctr">
                        <a:lnSpc>
                          <a:spcPct val="150000"/>
                        </a:lnSpc>
                      </a:pPr>
                      <a:r>
                        <a:rPr lang="fr-CA" sz="1600" dirty="0" smtClean="0"/>
                        <a:t>0,000</a:t>
                      </a:r>
                      <a:endParaRPr lang="fr-CA" sz="1600" dirty="0"/>
                    </a:p>
                  </a:txBody>
                  <a:tcPr/>
                </a:tc>
                <a:extLst>
                  <a:ext uri="{0D108BD9-81ED-4DB2-BD59-A6C34878D82A}">
                    <a16:rowId xmlns="" xmlns:a16="http://schemas.microsoft.com/office/drawing/2014/main" val="10003"/>
                  </a:ext>
                </a:extLst>
              </a:tr>
              <a:tr h="918822">
                <a:tc>
                  <a:txBody>
                    <a:bodyPr/>
                    <a:lstStyle/>
                    <a:p>
                      <a:pPr>
                        <a:lnSpc>
                          <a:spcPct val="100000"/>
                        </a:lnSpc>
                      </a:pPr>
                      <a:r>
                        <a:rPr lang="fr-CA" sz="1600" b="1" dirty="0" smtClean="0"/>
                        <a:t>Fonctionnement général</a:t>
                      </a:r>
                      <a:endParaRPr lang="fr-CA" sz="1600" b="1" dirty="0"/>
                    </a:p>
                  </a:txBody>
                  <a:tcPr>
                    <a:lnR w="12700" cap="flat" cmpd="sng" algn="ctr">
                      <a:solidFill>
                        <a:srgbClr val="000000"/>
                      </a:solidFill>
                      <a:prstDash val="solid"/>
                      <a:round/>
                      <a:headEnd type="none" w="med" len="med"/>
                      <a:tailEnd type="none" w="med" len="med"/>
                    </a:lnR>
                  </a:tcPr>
                </a:tc>
                <a:tc>
                  <a:txBody>
                    <a:bodyPr/>
                    <a:lstStyle/>
                    <a:p>
                      <a:pPr algn="ctr">
                        <a:lnSpc>
                          <a:spcPct val="150000"/>
                        </a:lnSpc>
                      </a:pPr>
                      <a:r>
                        <a:rPr lang="fr-CA" sz="1600" u="none" dirty="0" smtClean="0"/>
                        <a:t>52%</a:t>
                      </a:r>
                      <a:endParaRPr lang="fr-CA" sz="1600" u="none" dirty="0"/>
                    </a:p>
                  </a:txBody>
                  <a:tcPr>
                    <a:lnL w="12700" cap="flat" cmpd="sng" algn="ctr">
                      <a:solidFill>
                        <a:srgbClr val="000000"/>
                      </a:solidFill>
                      <a:prstDash val="solid"/>
                      <a:round/>
                      <a:headEnd type="none" w="med" len="med"/>
                      <a:tailEnd type="none" w="med" len="med"/>
                    </a:lnL>
                    <a:solidFill>
                      <a:srgbClr val="D0FF44"/>
                    </a:solidFill>
                  </a:tcPr>
                </a:tc>
                <a:tc>
                  <a:txBody>
                    <a:bodyPr/>
                    <a:lstStyle/>
                    <a:p>
                      <a:pPr algn="ctr">
                        <a:lnSpc>
                          <a:spcPct val="150000"/>
                        </a:lnSpc>
                      </a:pPr>
                      <a:r>
                        <a:rPr lang="fr-CA" sz="1600" u="none" dirty="0" smtClean="0"/>
                        <a:t>37%</a:t>
                      </a:r>
                      <a:endParaRPr lang="fr-CA" sz="1600" u="none" dirty="0"/>
                    </a:p>
                  </a:txBody>
                  <a:tcPr>
                    <a:solidFill>
                      <a:srgbClr val="D0FF44"/>
                    </a:solidFill>
                  </a:tcPr>
                </a:tc>
                <a:tc>
                  <a:txBody>
                    <a:bodyPr/>
                    <a:lstStyle/>
                    <a:p>
                      <a:pPr algn="ctr">
                        <a:lnSpc>
                          <a:spcPct val="150000"/>
                        </a:lnSpc>
                      </a:pPr>
                      <a:r>
                        <a:rPr lang="fr-CA" sz="1600" u="none" dirty="0" smtClean="0"/>
                        <a:t>19%</a:t>
                      </a:r>
                      <a:endParaRPr lang="fr-CA" sz="1600" u="none" dirty="0"/>
                    </a:p>
                  </a:txBody>
                  <a:tcPr>
                    <a:solidFill>
                      <a:srgbClr val="D0FF44"/>
                    </a:solidFill>
                  </a:tcPr>
                </a:tc>
                <a:tc>
                  <a:txBody>
                    <a:bodyPr/>
                    <a:lstStyle/>
                    <a:p>
                      <a:pPr algn="ctr">
                        <a:lnSpc>
                          <a:spcPct val="150000"/>
                        </a:lnSpc>
                      </a:pPr>
                      <a:r>
                        <a:rPr lang="fr-CA" sz="1600" u="none" dirty="0" smtClean="0"/>
                        <a:t>0,000</a:t>
                      </a:r>
                      <a:endParaRPr lang="fr-CA" sz="1600" u="none" dirty="0"/>
                    </a:p>
                  </a:txBody>
                  <a:tcPr>
                    <a:lnR w="12700" cap="flat" cmpd="sng" algn="ctr">
                      <a:solidFill>
                        <a:srgbClr val="000000"/>
                      </a:solidFill>
                      <a:prstDash val="solid"/>
                      <a:round/>
                      <a:headEnd type="none" w="med" len="med"/>
                      <a:tailEnd type="none" w="med" len="med"/>
                    </a:lnR>
                  </a:tcPr>
                </a:tc>
                <a:tc>
                  <a:txBody>
                    <a:bodyPr/>
                    <a:lstStyle/>
                    <a:p>
                      <a:pPr algn="ctr">
                        <a:lnSpc>
                          <a:spcPct val="150000"/>
                        </a:lnSpc>
                      </a:pPr>
                      <a:r>
                        <a:rPr lang="fr-CA" sz="1600" u="none" dirty="0" smtClean="0"/>
                        <a:t>70%</a:t>
                      </a:r>
                      <a:endParaRPr lang="fr-CA" sz="1600" u="none" dirty="0"/>
                    </a:p>
                  </a:txBody>
                  <a:tcPr>
                    <a:lnL w="12700" cap="flat" cmpd="sng" algn="ctr">
                      <a:solidFill>
                        <a:srgbClr val="000000"/>
                      </a:solidFill>
                      <a:prstDash val="solid"/>
                      <a:round/>
                      <a:headEnd type="none" w="med" len="med"/>
                      <a:tailEnd type="none" w="med" len="med"/>
                    </a:lnL>
                    <a:solidFill>
                      <a:srgbClr val="D0FF44"/>
                    </a:solidFill>
                  </a:tcPr>
                </a:tc>
                <a:tc>
                  <a:txBody>
                    <a:bodyPr/>
                    <a:lstStyle/>
                    <a:p>
                      <a:pPr algn="ctr">
                        <a:lnSpc>
                          <a:spcPct val="150000"/>
                        </a:lnSpc>
                      </a:pPr>
                      <a:r>
                        <a:rPr lang="fr-CA" sz="1600" u="none" dirty="0" smtClean="0"/>
                        <a:t>56%</a:t>
                      </a:r>
                      <a:endParaRPr lang="fr-CA" sz="1600" u="none" dirty="0"/>
                    </a:p>
                  </a:txBody>
                  <a:tcPr>
                    <a:solidFill>
                      <a:srgbClr val="D0FF44"/>
                    </a:solidFill>
                  </a:tcPr>
                </a:tc>
                <a:tc>
                  <a:txBody>
                    <a:bodyPr/>
                    <a:lstStyle/>
                    <a:p>
                      <a:pPr algn="ctr">
                        <a:lnSpc>
                          <a:spcPct val="150000"/>
                        </a:lnSpc>
                      </a:pPr>
                      <a:r>
                        <a:rPr lang="fr-CA" sz="1600" b="1" u="none" dirty="0" smtClean="0">
                          <a:solidFill>
                            <a:srgbClr val="FF0000"/>
                          </a:solidFill>
                        </a:rPr>
                        <a:t>31%</a:t>
                      </a:r>
                      <a:endParaRPr lang="fr-CA" sz="1600" b="1" u="none" dirty="0">
                        <a:solidFill>
                          <a:srgbClr val="FF0000"/>
                        </a:solidFill>
                      </a:endParaRPr>
                    </a:p>
                  </a:txBody>
                  <a:tcPr>
                    <a:solidFill>
                      <a:srgbClr val="D0FF44"/>
                    </a:solidFill>
                  </a:tcPr>
                </a:tc>
                <a:tc>
                  <a:txBody>
                    <a:bodyPr/>
                    <a:lstStyle/>
                    <a:p>
                      <a:pPr algn="ctr">
                        <a:lnSpc>
                          <a:spcPct val="150000"/>
                        </a:lnSpc>
                      </a:pPr>
                      <a:r>
                        <a:rPr lang="fr-CA" sz="1600" dirty="0" smtClean="0"/>
                        <a:t>0,000</a:t>
                      </a:r>
                      <a:endParaRPr lang="fr-CA" sz="1600" dirty="0"/>
                    </a:p>
                  </a:txBody>
                  <a:tcPr/>
                </a:tc>
                <a:extLst>
                  <a:ext uri="{0D108BD9-81ED-4DB2-BD59-A6C34878D82A}">
                    <a16:rowId xmlns="" xmlns:a16="http://schemas.microsoft.com/office/drawing/2014/main" val="10004"/>
                  </a:ext>
                </a:extLst>
              </a:tr>
            </a:tbl>
          </a:graphicData>
        </a:graphic>
      </p:graphicFrame>
      <p:pic>
        <p:nvPicPr>
          <p:cNvPr id="4" name="Image 3" descr="CJQIU_couleur.jpg"/>
          <p:cNvPicPr/>
          <p:nvPr/>
        </p:nvPicPr>
        <p:blipFill>
          <a:blip r:embed="rId2" cstate="print"/>
          <a:srcRect l="1826"/>
          <a:stretch>
            <a:fillRect/>
          </a:stretch>
        </p:blipFill>
        <p:spPr bwMode="auto">
          <a:xfrm>
            <a:off x="8524573" y="6381328"/>
            <a:ext cx="619427" cy="476672"/>
          </a:xfrm>
          <a:prstGeom prst="rect">
            <a:avLst/>
          </a:prstGeom>
          <a:noFill/>
          <a:ln w="9525">
            <a:noFill/>
            <a:miter lim="800000"/>
            <a:headEnd/>
            <a:tailEnd/>
          </a:ln>
        </p:spPr>
      </p:pic>
    </p:spTree>
    <p:extLst>
      <p:ext uri="{BB962C8B-B14F-4D97-AF65-F5344CB8AC3E}">
        <p14:creationId xmlns:p14="http://schemas.microsoft.com/office/powerpoint/2010/main" val="3834451292"/>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99592" y="908720"/>
            <a:ext cx="7024744" cy="529128"/>
          </a:xfrm>
        </p:spPr>
        <p:txBody>
          <a:bodyPr>
            <a:normAutofit/>
          </a:bodyPr>
          <a:lstStyle/>
          <a:p>
            <a:r>
              <a:rPr lang="fr-CA" sz="2800" b="1" dirty="0" smtClean="0"/>
              <a:t>Fonctionnement familial</a:t>
            </a:r>
            <a:endParaRPr lang="fr-CA" sz="2800" b="1" dirty="0"/>
          </a:p>
        </p:txBody>
      </p:sp>
      <p:graphicFrame>
        <p:nvGraphicFramePr>
          <p:cNvPr id="5" name="Espace réservé du contenu 4"/>
          <p:cNvGraphicFramePr>
            <a:graphicFrameLocks noGrp="1"/>
          </p:cNvGraphicFramePr>
          <p:nvPr>
            <p:ph idx="1"/>
            <p:extLst>
              <p:ext uri="{D42A27DB-BD31-4B8C-83A1-F6EECF244321}">
                <p14:modId xmlns:p14="http://schemas.microsoft.com/office/powerpoint/2010/main" val="3408317850"/>
              </p:ext>
            </p:extLst>
          </p:nvPr>
        </p:nvGraphicFramePr>
        <p:xfrm>
          <a:off x="323527" y="1844824"/>
          <a:ext cx="8208913" cy="4176464"/>
        </p:xfrm>
        <a:graphic>
          <a:graphicData uri="http://schemas.openxmlformats.org/drawingml/2006/table">
            <a:tbl>
              <a:tblPr firstRow="1" bandRow="1">
                <a:tableStyleId>{5C22544A-7EE6-4342-B048-85BDC9FD1C3A}</a:tableStyleId>
              </a:tblPr>
              <a:tblGrid>
                <a:gridCol w="1832345">
                  <a:extLst>
                    <a:ext uri="{9D8B030D-6E8A-4147-A177-3AD203B41FA5}">
                      <a16:colId xmlns="" xmlns:a16="http://schemas.microsoft.com/office/drawing/2014/main" val="20000"/>
                    </a:ext>
                  </a:extLst>
                </a:gridCol>
                <a:gridCol w="806233">
                  <a:extLst>
                    <a:ext uri="{9D8B030D-6E8A-4147-A177-3AD203B41FA5}">
                      <a16:colId xmlns="" xmlns:a16="http://schemas.microsoft.com/office/drawing/2014/main" val="20001"/>
                    </a:ext>
                  </a:extLst>
                </a:gridCol>
                <a:gridCol w="721305">
                  <a:extLst>
                    <a:ext uri="{9D8B030D-6E8A-4147-A177-3AD203B41FA5}">
                      <a16:colId xmlns="" xmlns:a16="http://schemas.microsoft.com/office/drawing/2014/main" val="20002"/>
                    </a:ext>
                  </a:extLst>
                </a:gridCol>
                <a:gridCol w="719975">
                  <a:extLst>
                    <a:ext uri="{9D8B030D-6E8A-4147-A177-3AD203B41FA5}">
                      <a16:colId xmlns="" xmlns:a16="http://schemas.microsoft.com/office/drawing/2014/main" val="20003"/>
                    </a:ext>
                  </a:extLst>
                </a:gridCol>
                <a:gridCol w="761027">
                  <a:extLst>
                    <a:ext uri="{9D8B030D-6E8A-4147-A177-3AD203B41FA5}">
                      <a16:colId xmlns="" xmlns:a16="http://schemas.microsoft.com/office/drawing/2014/main" val="20004"/>
                    </a:ext>
                  </a:extLst>
                </a:gridCol>
                <a:gridCol w="795762">
                  <a:extLst>
                    <a:ext uri="{9D8B030D-6E8A-4147-A177-3AD203B41FA5}">
                      <a16:colId xmlns="" xmlns:a16="http://schemas.microsoft.com/office/drawing/2014/main" val="20005"/>
                    </a:ext>
                  </a:extLst>
                </a:gridCol>
                <a:gridCol w="795762">
                  <a:extLst>
                    <a:ext uri="{9D8B030D-6E8A-4147-A177-3AD203B41FA5}">
                      <a16:colId xmlns="" xmlns:a16="http://schemas.microsoft.com/office/drawing/2014/main" val="20006"/>
                    </a:ext>
                  </a:extLst>
                </a:gridCol>
                <a:gridCol w="795762">
                  <a:extLst>
                    <a:ext uri="{9D8B030D-6E8A-4147-A177-3AD203B41FA5}">
                      <a16:colId xmlns="" xmlns:a16="http://schemas.microsoft.com/office/drawing/2014/main" val="20007"/>
                    </a:ext>
                  </a:extLst>
                </a:gridCol>
                <a:gridCol w="980742">
                  <a:extLst>
                    <a:ext uri="{9D8B030D-6E8A-4147-A177-3AD203B41FA5}">
                      <a16:colId xmlns="" xmlns:a16="http://schemas.microsoft.com/office/drawing/2014/main" val="20008"/>
                    </a:ext>
                  </a:extLst>
                </a:gridCol>
              </a:tblGrid>
              <a:tr h="864038">
                <a:tc>
                  <a:txBody>
                    <a:bodyPr/>
                    <a:lstStyle/>
                    <a:p>
                      <a:pPr algn="ctr">
                        <a:lnSpc>
                          <a:spcPct val="100000"/>
                        </a:lnSpc>
                      </a:pPr>
                      <a:endParaRPr lang="fr-CA" dirty="0">
                        <a:solidFill>
                          <a:schemeClr val="tx1"/>
                        </a:solidFill>
                      </a:endParaRPr>
                    </a:p>
                  </a:txBody>
                  <a:tcPr>
                    <a:lnR w="12700" cap="flat" cmpd="sng" algn="ctr">
                      <a:solidFill>
                        <a:srgbClr val="000000"/>
                      </a:solidFill>
                      <a:prstDash val="solid"/>
                      <a:round/>
                      <a:headEnd type="none" w="med" len="med"/>
                      <a:tailEnd type="none" w="med" len="med"/>
                    </a:lnR>
                  </a:tcPr>
                </a:tc>
                <a:tc gridSpan="4">
                  <a:txBody>
                    <a:bodyPr/>
                    <a:lstStyle/>
                    <a:p>
                      <a:pPr algn="ctr">
                        <a:lnSpc>
                          <a:spcPct val="100000"/>
                        </a:lnSpc>
                      </a:pPr>
                      <a:r>
                        <a:rPr lang="fr-CA" sz="2000" dirty="0" smtClean="0">
                          <a:solidFill>
                            <a:schemeClr val="tx1"/>
                          </a:solidFill>
                        </a:rPr>
                        <a:t>Répondant </a:t>
                      </a:r>
                    </a:p>
                    <a:p>
                      <a:pPr algn="ctr">
                        <a:lnSpc>
                          <a:spcPct val="100000"/>
                        </a:lnSpc>
                      </a:pPr>
                      <a:r>
                        <a:rPr lang="fr-CA" sz="2000" dirty="0" smtClean="0">
                          <a:solidFill>
                            <a:schemeClr val="tx1"/>
                          </a:solidFill>
                        </a:rPr>
                        <a:t>principal</a:t>
                      </a:r>
                      <a:endParaRPr lang="fr-CA" sz="2000"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tcPr>
                </a:tc>
                <a:tc hMerge="1">
                  <a:txBody>
                    <a:bodyPr/>
                    <a:lstStyle/>
                    <a:p>
                      <a:endParaRPr lang="fr-CA"/>
                    </a:p>
                  </a:txBody>
                  <a:tcPr/>
                </a:tc>
                <a:tc hMerge="1">
                  <a:txBody>
                    <a:bodyPr/>
                    <a:lstStyle/>
                    <a:p>
                      <a:endParaRPr lang="fr-FR"/>
                    </a:p>
                  </a:txBody>
                  <a:tcPr/>
                </a:tc>
                <a:tc hMerge="1">
                  <a:txBody>
                    <a:bodyPr/>
                    <a:lstStyle/>
                    <a:p>
                      <a:endParaRPr lang="fr-CA"/>
                    </a:p>
                  </a:txBody>
                  <a:tcPr/>
                </a:tc>
                <a:tc gridSpan="4">
                  <a:txBody>
                    <a:bodyPr/>
                    <a:lstStyle/>
                    <a:p>
                      <a:pPr algn="ctr">
                        <a:lnSpc>
                          <a:spcPct val="100000"/>
                        </a:lnSpc>
                      </a:pPr>
                      <a:r>
                        <a:rPr lang="fr-CA" sz="2000" dirty="0" smtClean="0">
                          <a:solidFill>
                            <a:schemeClr val="tx1"/>
                          </a:solidFill>
                        </a:rPr>
                        <a:t>Jeune</a:t>
                      </a:r>
                      <a:endParaRPr lang="fr-CA" sz="2000" dirty="0">
                        <a:solidFill>
                          <a:schemeClr val="tx1"/>
                        </a:solidFill>
                      </a:endParaRPr>
                    </a:p>
                  </a:txBody>
                  <a:tcPr>
                    <a:lnL w="12700" cap="flat" cmpd="sng" algn="ctr">
                      <a:solidFill>
                        <a:srgbClr val="000000"/>
                      </a:solidFill>
                      <a:prstDash val="solid"/>
                      <a:round/>
                      <a:headEnd type="none" w="med" len="med"/>
                      <a:tailEnd type="none" w="med" len="med"/>
                    </a:lnL>
                  </a:tcPr>
                </a:tc>
                <a:tc hMerge="1">
                  <a:txBody>
                    <a:bodyPr/>
                    <a:lstStyle/>
                    <a:p>
                      <a:endParaRPr lang="fr-CA"/>
                    </a:p>
                  </a:txBody>
                  <a:tcPr/>
                </a:tc>
                <a:tc hMerge="1">
                  <a:txBody>
                    <a:bodyPr/>
                    <a:lstStyle/>
                    <a:p>
                      <a:endParaRPr lang="fr-FR"/>
                    </a:p>
                  </a:txBody>
                  <a:tcPr/>
                </a:tc>
                <a:tc hMerge="1">
                  <a:txBody>
                    <a:bodyPr/>
                    <a:lstStyle/>
                    <a:p>
                      <a:endParaRPr lang="fr-CA"/>
                    </a:p>
                  </a:txBody>
                  <a:tcPr/>
                </a:tc>
                <a:extLst>
                  <a:ext uri="{0D108BD9-81ED-4DB2-BD59-A6C34878D82A}">
                    <a16:rowId xmlns="" xmlns:a16="http://schemas.microsoft.com/office/drawing/2014/main" val="10000"/>
                  </a:ext>
                </a:extLst>
              </a:tr>
              <a:tr h="639489">
                <a:tc>
                  <a:txBody>
                    <a:bodyPr/>
                    <a:lstStyle/>
                    <a:p>
                      <a:pPr>
                        <a:lnSpc>
                          <a:spcPct val="150000"/>
                        </a:lnSpc>
                      </a:pPr>
                      <a:endParaRPr lang="fr-CA" b="1" dirty="0"/>
                    </a:p>
                  </a:txBody>
                  <a:tcPr>
                    <a:lnR w="12700" cap="flat" cmpd="sng" algn="ctr">
                      <a:solidFill>
                        <a:srgbClr val="000000"/>
                      </a:solidFill>
                      <a:prstDash val="solid"/>
                      <a:round/>
                      <a:headEnd type="none" w="med" len="med"/>
                      <a:tailEnd type="none" w="med" len="med"/>
                    </a:lnR>
                  </a:tcPr>
                </a:tc>
                <a:tc>
                  <a:txBody>
                    <a:bodyPr/>
                    <a:lstStyle/>
                    <a:p>
                      <a:pPr algn="ctr">
                        <a:lnSpc>
                          <a:spcPct val="150000"/>
                        </a:lnSpc>
                      </a:pPr>
                      <a:r>
                        <a:rPr lang="fr-CA" sz="1600" b="1" dirty="0" smtClean="0"/>
                        <a:t>T1</a:t>
                      </a:r>
                      <a:endParaRPr lang="fr-CA" sz="1600" b="1" dirty="0"/>
                    </a:p>
                  </a:txBody>
                  <a:tcPr>
                    <a:lnL w="12700" cap="flat" cmpd="sng" algn="ctr">
                      <a:solidFill>
                        <a:srgbClr val="000000"/>
                      </a:solidFill>
                      <a:prstDash val="solid"/>
                      <a:round/>
                      <a:headEnd type="none" w="med" len="med"/>
                      <a:tailEnd type="none" w="med" len="med"/>
                    </a:lnL>
                  </a:tcPr>
                </a:tc>
                <a:tc>
                  <a:txBody>
                    <a:bodyPr/>
                    <a:lstStyle/>
                    <a:p>
                      <a:pPr algn="ctr">
                        <a:lnSpc>
                          <a:spcPct val="150000"/>
                        </a:lnSpc>
                      </a:pPr>
                      <a:r>
                        <a:rPr lang="fr-CA" sz="1600" b="1" dirty="0" smtClean="0"/>
                        <a:t>T2</a:t>
                      </a:r>
                      <a:endParaRPr lang="fr-CA" sz="1600" b="1" dirty="0"/>
                    </a:p>
                  </a:txBody>
                  <a:tcPr/>
                </a:tc>
                <a:tc>
                  <a:txBody>
                    <a:bodyPr/>
                    <a:lstStyle/>
                    <a:p>
                      <a:pPr algn="ctr">
                        <a:lnSpc>
                          <a:spcPct val="150000"/>
                        </a:lnSpc>
                      </a:pPr>
                      <a:r>
                        <a:rPr lang="fr-CA" sz="1600" b="1" dirty="0" smtClean="0"/>
                        <a:t>T3</a:t>
                      </a:r>
                      <a:endParaRPr lang="fr-CA" sz="1600" b="1" dirty="0"/>
                    </a:p>
                  </a:txBody>
                  <a:tcPr/>
                </a:tc>
                <a:tc>
                  <a:txBody>
                    <a:bodyPr/>
                    <a:lstStyle/>
                    <a:p>
                      <a:pPr algn="ctr">
                        <a:lnSpc>
                          <a:spcPct val="150000"/>
                        </a:lnSpc>
                      </a:pPr>
                      <a:r>
                        <a:rPr lang="fr-CA" sz="1600" b="1" i="0" dirty="0" smtClean="0"/>
                        <a:t>p</a:t>
                      </a:r>
                      <a:endParaRPr lang="fr-CA" sz="1600" b="1" i="0" dirty="0"/>
                    </a:p>
                  </a:txBody>
                  <a:tcPr>
                    <a:lnR w="12700" cap="flat" cmpd="sng" algn="ctr">
                      <a:solidFill>
                        <a:srgbClr val="000000"/>
                      </a:solidFill>
                      <a:prstDash val="solid"/>
                      <a:round/>
                      <a:headEnd type="none" w="med" len="med"/>
                      <a:tailEnd type="none" w="med" len="med"/>
                    </a:lnR>
                  </a:tcPr>
                </a:tc>
                <a:tc>
                  <a:txBody>
                    <a:bodyPr/>
                    <a:lstStyle/>
                    <a:p>
                      <a:pPr algn="ctr">
                        <a:lnSpc>
                          <a:spcPct val="150000"/>
                        </a:lnSpc>
                      </a:pPr>
                      <a:r>
                        <a:rPr lang="fr-CA" sz="1600" b="1" dirty="0" smtClean="0"/>
                        <a:t>T1</a:t>
                      </a:r>
                      <a:endParaRPr lang="fr-CA" sz="1600" b="1" dirty="0"/>
                    </a:p>
                  </a:txBody>
                  <a:tcPr>
                    <a:lnL w="12700" cap="flat" cmpd="sng" algn="ctr">
                      <a:solidFill>
                        <a:srgbClr val="000000"/>
                      </a:solidFill>
                      <a:prstDash val="solid"/>
                      <a:round/>
                      <a:headEnd type="none" w="med" len="med"/>
                      <a:tailEnd type="none" w="med" len="med"/>
                    </a:lnL>
                  </a:tcPr>
                </a:tc>
                <a:tc>
                  <a:txBody>
                    <a:bodyPr/>
                    <a:lstStyle/>
                    <a:p>
                      <a:pPr algn="ctr">
                        <a:lnSpc>
                          <a:spcPct val="150000"/>
                        </a:lnSpc>
                      </a:pPr>
                      <a:r>
                        <a:rPr lang="fr-CA" sz="1600" b="1" dirty="0" smtClean="0"/>
                        <a:t>T2</a:t>
                      </a:r>
                      <a:endParaRPr lang="fr-CA" sz="1600" b="1" dirty="0"/>
                    </a:p>
                  </a:txBody>
                  <a:tcPr/>
                </a:tc>
                <a:tc>
                  <a:txBody>
                    <a:bodyPr/>
                    <a:lstStyle/>
                    <a:p>
                      <a:pPr algn="ctr">
                        <a:lnSpc>
                          <a:spcPct val="150000"/>
                        </a:lnSpc>
                      </a:pPr>
                      <a:r>
                        <a:rPr lang="fr-CA" sz="1600" b="1" dirty="0" smtClean="0"/>
                        <a:t>T3</a:t>
                      </a:r>
                      <a:endParaRPr lang="fr-CA" sz="1600" b="1" dirty="0"/>
                    </a:p>
                  </a:txBody>
                  <a:tcPr/>
                </a:tc>
                <a:tc>
                  <a:txBody>
                    <a:bodyPr/>
                    <a:lstStyle/>
                    <a:p>
                      <a:pPr algn="ctr">
                        <a:lnSpc>
                          <a:spcPct val="150000"/>
                        </a:lnSpc>
                      </a:pPr>
                      <a:r>
                        <a:rPr lang="fr-CA" sz="1600" b="1" i="0" dirty="0" smtClean="0"/>
                        <a:t>p</a:t>
                      </a:r>
                      <a:endParaRPr lang="fr-CA" sz="1600" b="1" i="0" dirty="0"/>
                    </a:p>
                  </a:txBody>
                  <a:tcPr/>
                </a:tc>
                <a:extLst>
                  <a:ext uri="{0D108BD9-81ED-4DB2-BD59-A6C34878D82A}">
                    <a16:rowId xmlns="" xmlns:a16="http://schemas.microsoft.com/office/drawing/2014/main" val="10001"/>
                  </a:ext>
                </a:extLst>
              </a:tr>
              <a:tr h="891395">
                <a:tc>
                  <a:txBody>
                    <a:bodyPr/>
                    <a:lstStyle/>
                    <a:p>
                      <a:pPr>
                        <a:lnSpc>
                          <a:spcPct val="100000"/>
                        </a:lnSpc>
                      </a:pPr>
                      <a:r>
                        <a:rPr lang="fr-CA" sz="1600" b="1" dirty="0" smtClean="0"/>
                        <a:t>Cohésion balancée</a:t>
                      </a:r>
                      <a:endParaRPr lang="fr-CA" sz="1600" b="1" dirty="0"/>
                    </a:p>
                  </a:txBody>
                  <a:tcPr>
                    <a:lnR w="12700" cap="flat" cmpd="sng" algn="ctr">
                      <a:solidFill>
                        <a:srgbClr val="000000"/>
                      </a:solidFill>
                      <a:prstDash val="solid"/>
                      <a:round/>
                      <a:headEnd type="none" w="med" len="med"/>
                      <a:tailEnd type="none" w="med" len="med"/>
                    </a:lnR>
                  </a:tcPr>
                </a:tc>
                <a:tc>
                  <a:txBody>
                    <a:bodyPr/>
                    <a:lstStyle/>
                    <a:p>
                      <a:pPr algn="ctr">
                        <a:lnSpc>
                          <a:spcPct val="150000"/>
                        </a:lnSpc>
                      </a:pPr>
                      <a:r>
                        <a:rPr lang="fr-CA" sz="1600" u="none" dirty="0" smtClean="0"/>
                        <a:t>45%</a:t>
                      </a:r>
                      <a:endParaRPr lang="fr-CA" sz="1600" u="none" dirty="0"/>
                    </a:p>
                  </a:txBody>
                  <a:tcPr>
                    <a:lnL w="12700" cap="flat" cmpd="sng" algn="ctr">
                      <a:solidFill>
                        <a:srgbClr val="000000"/>
                      </a:solidFill>
                      <a:prstDash val="solid"/>
                      <a:round/>
                      <a:headEnd type="none" w="med" len="med"/>
                      <a:tailEnd type="none" w="med" len="med"/>
                    </a:lnL>
                    <a:solidFill>
                      <a:srgbClr val="D0FF44"/>
                    </a:solidFill>
                  </a:tcPr>
                </a:tc>
                <a:tc>
                  <a:txBody>
                    <a:bodyPr/>
                    <a:lstStyle/>
                    <a:p>
                      <a:pPr algn="ctr">
                        <a:lnSpc>
                          <a:spcPct val="150000"/>
                        </a:lnSpc>
                      </a:pPr>
                      <a:r>
                        <a:rPr lang="fr-CA" sz="1600" u="none" dirty="0" smtClean="0"/>
                        <a:t>29%</a:t>
                      </a:r>
                      <a:endParaRPr lang="fr-CA" sz="1600" u="none" dirty="0"/>
                    </a:p>
                  </a:txBody>
                  <a:tcPr>
                    <a:solidFill>
                      <a:srgbClr val="D0FF44"/>
                    </a:solidFill>
                  </a:tcPr>
                </a:tc>
                <a:tc>
                  <a:txBody>
                    <a:bodyPr/>
                    <a:lstStyle/>
                    <a:p>
                      <a:pPr algn="ctr">
                        <a:lnSpc>
                          <a:spcPct val="150000"/>
                        </a:lnSpc>
                      </a:pPr>
                      <a:r>
                        <a:rPr lang="fr-CA" sz="1600" u="none" dirty="0" smtClean="0"/>
                        <a:t>19%</a:t>
                      </a:r>
                      <a:endParaRPr lang="fr-CA" sz="1600" u="none" dirty="0"/>
                    </a:p>
                  </a:txBody>
                  <a:tcPr>
                    <a:solidFill>
                      <a:srgbClr val="D0FF44"/>
                    </a:solidFill>
                  </a:tcPr>
                </a:tc>
                <a:tc>
                  <a:txBody>
                    <a:bodyPr/>
                    <a:lstStyle/>
                    <a:p>
                      <a:pPr algn="ctr">
                        <a:lnSpc>
                          <a:spcPct val="150000"/>
                        </a:lnSpc>
                      </a:pPr>
                      <a:r>
                        <a:rPr lang="fr-CA" sz="1600" u="none" dirty="0" smtClean="0"/>
                        <a:t>0,000</a:t>
                      </a:r>
                      <a:endParaRPr lang="fr-CA" sz="1600" u="none" dirty="0"/>
                    </a:p>
                  </a:txBody>
                  <a:tcPr>
                    <a:lnR w="12700" cap="flat" cmpd="sng" algn="ctr">
                      <a:solidFill>
                        <a:srgbClr val="000000"/>
                      </a:solidFill>
                      <a:prstDash val="solid"/>
                      <a:round/>
                      <a:headEnd type="none" w="med" len="med"/>
                      <a:tailEnd type="none" w="med" len="med"/>
                    </a:lnR>
                  </a:tcPr>
                </a:tc>
                <a:tc>
                  <a:txBody>
                    <a:bodyPr/>
                    <a:lstStyle/>
                    <a:p>
                      <a:pPr algn="ctr">
                        <a:lnSpc>
                          <a:spcPct val="150000"/>
                        </a:lnSpc>
                      </a:pPr>
                      <a:r>
                        <a:rPr lang="fr-CA" sz="1600" u="none" dirty="0" smtClean="0"/>
                        <a:t>81%</a:t>
                      </a:r>
                      <a:endParaRPr lang="fr-CA" sz="1600" u="none" dirty="0"/>
                    </a:p>
                  </a:txBody>
                  <a:tcPr>
                    <a:lnL w="12700" cap="flat" cmpd="sng" algn="ctr">
                      <a:solidFill>
                        <a:srgbClr val="000000"/>
                      </a:solidFill>
                      <a:prstDash val="solid"/>
                      <a:round/>
                      <a:headEnd type="none" w="med" len="med"/>
                      <a:tailEnd type="none" w="med" len="med"/>
                    </a:lnL>
                    <a:solidFill>
                      <a:srgbClr val="D0FF44"/>
                    </a:solidFill>
                  </a:tcPr>
                </a:tc>
                <a:tc>
                  <a:txBody>
                    <a:bodyPr/>
                    <a:lstStyle/>
                    <a:p>
                      <a:pPr algn="ctr">
                        <a:lnSpc>
                          <a:spcPct val="150000"/>
                        </a:lnSpc>
                      </a:pPr>
                      <a:r>
                        <a:rPr lang="fr-CA" sz="1600" u="none" dirty="0" smtClean="0"/>
                        <a:t>67%</a:t>
                      </a:r>
                      <a:endParaRPr lang="fr-CA" sz="1600" u="none" dirty="0"/>
                    </a:p>
                  </a:txBody>
                  <a:tcPr>
                    <a:solidFill>
                      <a:srgbClr val="D0FF44"/>
                    </a:solidFill>
                  </a:tcPr>
                </a:tc>
                <a:tc>
                  <a:txBody>
                    <a:bodyPr/>
                    <a:lstStyle/>
                    <a:p>
                      <a:pPr algn="ctr">
                        <a:lnSpc>
                          <a:spcPct val="150000"/>
                        </a:lnSpc>
                      </a:pPr>
                      <a:r>
                        <a:rPr lang="fr-CA" sz="1600" b="1" u="none" dirty="0" smtClean="0">
                          <a:solidFill>
                            <a:srgbClr val="FF0000"/>
                          </a:solidFill>
                        </a:rPr>
                        <a:t>61%</a:t>
                      </a:r>
                      <a:endParaRPr lang="fr-CA" sz="1600" b="1" u="none" dirty="0">
                        <a:solidFill>
                          <a:srgbClr val="FF0000"/>
                        </a:solidFill>
                      </a:endParaRPr>
                    </a:p>
                  </a:txBody>
                  <a:tcPr>
                    <a:solidFill>
                      <a:srgbClr val="D0FF44"/>
                    </a:solidFill>
                  </a:tcPr>
                </a:tc>
                <a:tc>
                  <a:txBody>
                    <a:bodyPr/>
                    <a:lstStyle/>
                    <a:p>
                      <a:pPr algn="ctr">
                        <a:lnSpc>
                          <a:spcPct val="150000"/>
                        </a:lnSpc>
                      </a:pPr>
                      <a:r>
                        <a:rPr lang="fr-CA" sz="1600" dirty="0" smtClean="0"/>
                        <a:t>0,005</a:t>
                      </a:r>
                      <a:endParaRPr lang="fr-CA" sz="1600" dirty="0"/>
                    </a:p>
                  </a:txBody>
                  <a:tcPr/>
                </a:tc>
                <a:extLst>
                  <a:ext uri="{0D108BD9-81ED-4DB2-BD59-A6C34878D82A}">
                    <a16:rowId xmlns="" xmlns:a16="http://schemas.microsoft.com/office/drawing/2014/main" val="10002"/>
                  </a:ext>
                </a:extLst>
              </a:tr>
              <a:tr h="862720">
                <a:tc>
                  <a:txBody>
                    <a:bodyPr/>
                    <a:lstStyle/>
                    <a:p>
                      <a:pPr>
                        <a:lnSpc>
                          <a:spcPct val="100000"/>
                        </a:lnSpc>
                      </a:pPr>
                      <a:r>
                        <a:rPr lang="fr-CA" sz="1600" b="1" dirty="0" smtClean="0"/>
                        <a:t>Désengagement</a:t>
                      </a:r>
                      <a:endParaRPr lang="fr-CA" sz="1600" b="1" dirty="0"/>
                    </a:p>
                  </a:txBody>
                  <a:tcPr>
                    <a:lnR w="12700" cap="flat" cmpd="sng" algn="ctr">
                      <a:solidFill>
                        <a:srgbClr val="000000"/>
                      </a:solidFill>
                      <a:prstDash val="solid"/>
                      <a:round/>
                      <a:headEnd type="none" w="med" len="med"/>
                      <a:tailEnd type="none" w="med" len="med"/>
                    </a:lnR>
                  </a:tcPr>
                </a:tc>
                <a:tc>
                  <a:txBody>
                    <a:bodyPr/>
                    <a:lstStyle/>
                    <a:p>
                      <a:pPr algn="ctr">
                        <a:lnSpc>
                          <a:spcPct val="150000"/>
                        </a:lnSpc>
                      </a:pPr>
                      <a:r>
                        <a:rPr lang="fr-CA" sz="1600" dirty="0" smtClean="0"/>
                        <a:t>4%</a:t>
                      </a:r>
                      <a:endParaRPr lang="fr-CA" sz="1600" dirty="0"/>
                    </a:p>
                  </a:txBody>
                  <a:tcPr>
                    <a:lnL w="12700" cap="flat" cmpd="sng" algn="ctr">
                      <a:solidFill>
                        <a:srgbClr val="000000"/>
                      </a:solidFill>
                      <a:prstDash val="solid"/>
                      <a:round/>
                      <a:headEnd type="none" w="med" len="med"/>
                      <a:tailEnd type="none" w="med" len="med"/>
                    </a:lnL>
                  </a:tcPr>
                </a:tc>
                <a:tc>
                  <a:txBody>
                    <a:bodyPr/>
                    <a:lstStyle/>
                    <a:p>
                      <a:pPr algn="ctr">
                        <a:lnSpc>
                          <a:spcPct val="150000"/>
                        </a:lnSpc>
                      </a:pPr>
                      <a:r>
                        <a:rPr lang="fr-CA" sz="1600" dirty="0" smtClean="0"/>
                        <a:t>5%</a:t>
                      </a:r>
                      <a:endParaRPr lang="fr-CA" sz="1600" dirty="0"/>
                    </a:p>
                  </a:txBody>
                  <a:tcPr/>
                </a:tc>
                <a:tc>
                  <a:txBody>
                    <a:bodyPr/>
                    <a:lstStyle/>
                    <a:p>
                      <a:pPr algn="ctr">
                        <a:lnSpc>
                          <a:spcPct val="150000"/>
                        </a:lnSpc>
                      </a:pPr>
                      <a:r>
                        <a:rPr lang="fr-CA" sz="1600" dirty="0" smtClean="0"/>
                        <a:t>3%</a:t>
                      </a:r>
                      <a:endParaRPr lang="fr-CA" sz="1600" dirty="0"/>
                    </a:p>
                  </a:txBody>
                  <a:tcPr/>
                </a:tc>
                <a:tc>
                  <a:txBody>
                    <a:bodyPr/>
                    <a:lstStyle/>
                    <a:p>
                      <a:pPr algn="ctr">
                        <a:lnSpc>
                          <a:spcPct val="150000"/>
                        </a:lnSpc>
                      </a:pPr>
                      <a:r>
                        <a:rPr lang="fr-CA" sz="1600" dirty="0" smtClean="0"/>
                        <a:t>0,687</a:t>
                      </a:r>
                      <a:endParaRPr lang="fr-CA" sz="1600" dirty="0"/>
                    </a:p>
                  </a:txBody>
                  <a:tcPr>
                    <a:lnR w="12700" cap="flat" cmpd="sng" algn="ctr">
                      <a:solidFill>
                        <a:srgbClr val="000000"/>
                      </a:solidFill>
                      <a:prstDash val="solid"/>
                      <a:round/>
                      <a:headEnd type="none" w="med" len="med"/>
                      <a:tailEnd type="none" w="med" len="med"/>
                    </a:lnR>
                  </a:tcPr>
                </a:tc>
                <a:tc>
                  <a:txBody>
                    <a:bodyPr/>
                    <a:lstStyle/>
                    <a:p>
                      <a:pPr algn="ctr">
                        <a:lnSpc>
                          <a:spcPct val="150000"/>
                        </a:lnSpc>
                      </a:pPr>
                      <a:r>
                        <a:rPr lang="fr-CA" sz="1600" u="none" dirty="0" smtClean="0"/>
                        <a:t>29%</a:t>
                      </a:r>
                      <a:endParaRPr lang="fr-CA" sz="1600" u="none" dirty="0"/>
                    </a:p>
                  </a:txBody>
                  <a:tcPr>
                    <a:lnL w="12700" cap="flat" cmpd="sng" algn="ctr">
                      <a:solidFill>
                        <a:srgbClr val="000000"/>
                      </a:solidFill>
                      <a:prstDash val="solid"/>
                      <a:round/>
                      <a:headEnd type="none" w="med" len="med"/>
                      <a:tailEnd type="none" w="med" len="med"/>
                    </a:lnL>
                    <a:solidFill>
                      <a:srgbClr val="D0FF44"/>
                    </a:solidFill>
                  </a:tcPr>
                </a:tc>
                <a:tc>
                  <a:txBody>
                    <a:bodyPr/>
                    <a:lstStyle/>
                    <a:p>
                      <a:pPr algn="ctr">
                        <a:lnSpc>
                          <a:spcPct val="150000"/>
                        </a:lnSpc>
                      </a:pPr>
                      <a:r>
                        <a:rPr lang="fr-CA" sz="1600" u="none" dirty="0" smtClean="0"/>
                        <a:t>23%</a:t>
                      </a:r>
                      <a:endParaRPr lang="fr-CA" sz="1600" u="none" dirty="0"/>
                    </a:p>
                  </a:txBody>
                  <a:tcPr>
                    <a:solidFill>
                      <a:srgbClr val="D0FF44"/>
                    </a:solidFill>
                  </a:tcPr>
                </a:tc>
                <a:tc>
                  <a:txBody>
                    <a:bodyPr/>
                    <a:lstStyle/>
                    <a:p>
                      <a:pPr algn="ctr">
                        <a:lnSpc>
                          <a:spcPct val="150000"/>
                        </a:lnSpc>
                      </a:pPr>
                      <a:r>
                        <a:rPr lang="fr-CA" sz="1600" u="none" dirty="0" smtClean="0"/>
                        <a:t>15%</a:t>
                      </a:r>
                      <a:endParaRPr lang="fr-CA" sz="1600" u="none" dirty="0"/>
                    </a:p>
                  </a:txBody>
                  <a:tcPr>
                    <a:solidFill>
                      <a:srgbClr val="D0FF44"/>
                    </a:solidFill>
                  </a:tcPr>
                </a:tc>
                <a:tc>
                  <a:txBody>
                    <a:bodyPr/>
                    <a:lstStyle/>
                    <a:p>
                      <a:pPr algn="ctr">
                        <a:lnSpc>
                          <a:spcPct val="150000"/>
                        </a:lnSpc>
                      </a:pPr>
                      <a:r>
                        <a:rPr lang="fr-CA" sz="1600" dirty="0" smtClean="0"/>
                        <a:t>0,04</a:t>
                      </a:r>
                      <a:endParaRPr lang="fr-CA" sz="1600" dirty="0"/>
                    </a:p>
                  </a:txBody>
                  <a:tcPr/>
                </a:tc>
                <a:extLst>
                  <a:ext uri="{0D108BD9-81ED-4DB2-BD59-A6C34878D82A}">
                    <a16:rowId xmlns="" xmlns:a16="http://schemas.microsoft.com/office/drawing/2014/main" val="10003"/>
                  </a:ext>
                </a:extLst>
              </a:tr>
              <a:tr h="918822">
                <a:tc>
                  <a:txBody>
                    <a:bodyPr/>
                    <a:lstStyle/>
                    <a:p>
                      <a:pPr>
                        <a:lnSpc>
                          <a:spcPct val="100000"/>
                        </a:lnSpc>
                      </a:pPr>
                      <a:r>
                        <a:rPr lang="fr-CA" sz="1600" b="1" dirty="0" smtClean="0"/>
                        <a:t>Communication</a:t>
                      </a:r>
                      <a:endParaRPr lang="fr-CA" sz="1600" b="1" dirty="0"/>
                    </a:p>
                  </a:txBody>
                  <a:tcPr>
                    <a:lnR w="12700" cap="flat" cmpd="sng" algn="ctr">
                      <a:solidFill>
                        <a:srgbClr val="000000"/>
                      </a:solidFill>
                      <a:prstDash val="solid"/>
                      <a:round/>
                      <a:headEnd type="none" w="med" len="med"/>
                      <a:tailEnd type="none" w="med" len="med"/>
                    </a:lnR>
                  </a:tcPr>
                </a:tc>
                <a:tc>
                  <a:txBody>
                    <a:bodyPr/>
                    <a:lstStyle/>
                    <a:p>
                      <a:pPr algn="ctr">
                        <a:lnSpc>
                          <a:spcPct val="150000"/>
                        </a:lnSpc>
                      </a:pPr>
                      <a:r>
                        <a:rPr lang="fr-CA" sz="1600" u="none" dirty="0" smtClean="0"/>
                        <a:t>52%</a:t>
                      </a:r>
                      <a:endParaRPr lang="fr-CA" sz="1600" u="none" dirty="0"/>
                    </a:p>
                  </a:txBody>
                  <a:tcPr>
                    <a:lnL w="12700" cap="flat" cmpd="sng" algn="ctr">
                      <a:solidFill>
                        <a:srgbClr val="000000"/>
                      </a:solidFill>
                      <a:prstDash val="solid"/>
                      <a:round/>
                      <a:headEnd type="none" w="med" len="med"/>
                      <a:tailEnd type="none" w="med" len="med"/>
                    </a:lnL>
                    <a:solidFill>
                      <a:srgbClr val="D0FF44"/>
                    </a:solidFill>
                  </a:tcPr>
                </a:tc>
                <a:tc>
                  <a:txBody>
                    <a:bodyPr/>
                    <a:lstStyle/>
                    <a:p>
                      <a:pPr algn="ctr">
                        <a:lnSpc>
                          <a:spcPct val="150000"/>
                        </a:lnSpc>
                      </a:pPr>
                      <a:r>
                        <a:rPr lang="fr-CA" sz="1600" u="none" dirty="0" smtClean="0"/>
                        <a:t>28%</a:t>
                      </a:r>
                      <a:endParaRPr lang="fr-CA" sz="1600" u="none" dirty="0"/>
                    </a:p>
                  </a:txBody>
                  <a:tcPr>
                    <a:solidFill>
                      <a:srgbClr val="D0FF44"/>
                    </a:solidFill>
                  </a:tcPr>
                </a:tc>
                <a:tc>
                  <a:txBody>
                    <a:bodyPr/>
                    <a:lstStyle/>
                    <a:p>
                      <a:pPr algn="ctr">
                        <a:lnSpc>
                          <a:spcPct val="150000"/>
                        </a:lnSpc>
                      </a:pPr>
                      <a:r>
                        <a:rPr lang="fr-CA" sz="1600" u="none" dirty="0" smtClean="0"/>
                        <a:t>14%</a:t>
                      </a:r>
                      <a:endParaRPr lang="fr-CA" sz="1600" u="none" dirty="0"/>
                    </a:p>
                  </a:txBody>
                  <a:tcPr>
                    <a:solidFill>
                      <a:srgbClr val="D0FF44"/>
                    </a:solidFill>
                  </a:tcPr>
                </a:tc>
                <a:tc>
                  <a:txBody>
                    <a:bodyPr/>
                    <a:lstStyle/>
                    <a:p>
                      <a:pPr algn="ctr">
                        <a:lnSpc>
                          <a:spcPct val="150000"/>
                        </a:lnSpc>
                      </a:pPr>
                      <a:r>
                        <a:rPr lang="fr-CA" sz="1600" u="none" dirty="0" smtClean="0"/>
                        <a:t>0,000</a:t>
                      </a:r>
                      <a:endParaRPr lang="fr-CA" sz="1600" u="none" dirty="0"/>
                    </a:p>
                  </a:txBody>
                  <a:tcPr>
                    <a:lnR w="12700" cap="flat" cmpd="sng" algn="ctr">
                      <a:solidFill>
                        <a:srgbClr val="000000"/>
                      </a:solidFill>
                      <a:prstDash val="solid"/>
                      <a:round/>
                      <a:headEnd type="none" w="med" len="med"/>
                      <a:tailEnd type="none" w="med" len="med"/>
                    </a:lnR>
                  </a:tcPr>
                </a:tc>
                <a:tc>
                  <a:txBody>
                    <a:bodyPr/>
                    <a:lstStyle/>
                    <a:p>
                      <a:pPr algn="ctr">
                        <a:lnSpc>
                          <a:spcPct val="150000"/>
                        </a:lnSpc>
                      </a:pPr>
                      <a:r>
                        <a:rPr lang="fr-CA" sz="1600" u="none" dirty="0" smtClean="0"/>
                        <a:t>71%</a:t>
                      </a:r>
                      <a:endParaRPr lang="fr-CA" sz="1600" u="none" dirty="0"/>
                    </a:p>
                  </a:txBody>
                  <a:tcPr>
                    <a:lnL w="12700" cap="flat" cmpd="sng" algn="ctr">
                      <a:solidFill>
                        <a:srgbClr val="000000"/>
                      </a:solidFill>
                      <a:prstDash val="solid"/>
                      <a:round/>
                      <a:headEnd type="none" w="med" len="med"/>
                      <a:tailEnd type="none" w="med" len="med"/>
                    </a:lnL>
                    <a:solidFill>
                      <a:srgbClr val="D0FF44"/>
                    </a:solidFill>
                  </a:tcPr>
                </a:tc>
                <a:tc>
                  <a:txBody>
                    <a:bodyPr/>
                    <a:lstStyle/>
                    <a:p>
                      <a:pPr algn="ctr">
                        <a:lnSpc>
                          <a:spcPct val="150000"/>
                        </a:lnSpc>
                      </a:pPr>
                      <a:r>
                        <a:rPr lang="fr-CA" sz="1600" u="none" dirty="0" smtClean="0"/>
                        <a:t>54%</a:t>
                      </a:r>
                      <a:endParaRPr lang="fr-CA" sz="1600" u="none" dirty="0"/>
                    </a:p>
                  </a:txBody>
                  <a:tcPr>
                    <a:solidFill>
                      <a:srgbClr val="D0FF44"/>
                    </a:solidFill>
                  </a:tcPr>
                </a:tc>
                <a:tc>
                  <a:txBody>
                    <a:bodyPr/>
                    <a:lstStyle/>
                    <a:p>
                      <a:pPr algn="ctr">
                        <a:lnSpc>
                          <a:spcPct val="150000"/>
                        </a:lnSpc>
                      </a:pPr>
                      <a:r>
                        <a:rPr lang="fr-CA" sz="1600" b="1" u="none" dirty="0" smtClean="0">
                          <a:solidFill>
                            <a:srgbClr val="FF0000"/>
                          </a:solidFill>
                        </a:rPr>
                        <a:t>34%</a:t>
                      </a:r>
                      <a:endParaRPr lang="fr-CA" sz="1600" b="1" u="none" dirty="0">
                        <a:solidFill>
                          <a:srgbClr val="FF0000"/>
                        </a:solidFill>
                      </a:endParaRPr>
                    </a:p>
                  </a:txBody>
                  <a:tcPr>
                    <a:solidFill>
                      <a:srgbClr val="D0FF44"/>
                    </a:solidFill>
                  </a:tcPr>
                </a:tc>
                <a:tc>
                  <a:txBody>
                    <a:bodyPr/>
                    <a:lstStyle/>
                    <a:p>
                      <a:pPr algn="ctr">
                        <a:lnSpc>
                          <a:spcPct val="150000"/>
                        </a:lnSpc>
                      </a:pPr>
                      <a:r>
                        <a:rPr lang="fr-CA" sz="1600" dirty="0" smtClean="0"/>
                        <a:t>0,000</a:t>
                      </a:r>
                      <a:endParaRPr lang="fr-CA" sz="1600" dirty="0"/>
                    </a:p>
                  </a:txBody>
                  <a:tcPr/>
                </a:tc>
                <a:extLst>
                  <a:ext uri="{0D108BD9-81ED-4DB2-BD59-A6C34878D82A}">
                    <a16:rowId xmlns="" xmlns:a16="http://schemas.microsoft.com/office/drawing/2014/main" val="10004"/>
                  </a:ext>
                </a:extLst>
              </a:tr>
            </a:tbl>
          </a:graphicData>
        </a:graphic>
      </p:graphicFrame>
      <p:pic>
        <p:nvPicPr>
          <p:cNvPr id="4" name="Image 3" descr="CJQIU_couleur.jpg"/>
          <p:cNvPicPr/>
          <p:nvPr/>
        </p:nvPicPr>
        <p:blipFill>
          <a:blip r:embed="rId2" cstate="print"/>
          <a:srcRect l="1826"/>
          <a:stretch>
            <a:fillRect/>
          </a:stretch>
        </p:blipFill>
        <p:spPr bwMode="auto">
          <a:xfrm>
            <a:off x="8524573" y="6381328"/>
            <a:ext cx="619427" cy="476672"/>
          </a:xfrm>
          <a:prstGeom prst="rect">
            <a:avLst/>
          </a:prstGeom>
          <a:noFill/>
          <a:ln w="9525">
            <a:noFill/>
            <a:miter lim="800000"/>
            <a:headEnd/>
            <a:tailEnd/>
          </a:ln>
        </p:spPr>
      </p:pic>
    </p:spTree>
    <p:extLst>
      <p:ext uri="{BB962C8B-B14F-4D97-AF65-F5344CB8AC3E}">
        <p14:creationId xmlns:p14="http://schemas.microsoft.com/office/powerpoint/2010/main" val="2092378374"/>
      </p:ext>
    </p:extLst>
  </p:cSld>
  <p:clrMapOvr>
    <a:masterClrMapping/>
  </p:clrMapOvr>
  <p:timing>
    <p:tnLst>
      <p:par>
        <p:cTn xmlns:p14="http://schemas.microsoft.com/office/powerpoint/2010/mai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p:cNvSpPr>
            <a:spLocks noGrp="1" noChangeArrowheads="1"/>
          </p:cNvSpPr>
          <p:nvPr>
            <p:ph type="body" idx="1"/>
          </p:nvPr>
        </p:nvSpPr>
        <p:spPr>
          <a:xfrm>
            <a:off x="323528" y="1049213"/>
            <a:ext cx="8424936" cy="5808787"/>
          </a:xfrm>
        </p:spPr>
        <p:txBody>
          <a:bodyPr>
            <a:normAutofit/>
          </a:bodyPr>
          <a:lstStyle/>
          <a:p>
            <a:r>
              <a:rPr lang="fr-FR" sz="2400" b="1" dirty="0">
                <a:solidFill>
                  <a:srgbClr val="000090"/>
                </a:solidFill>
                <a:latin typeface="Arial"/>
                <a:cs typeface="Arial"/>
              </a:rPr>
              <a:t>Une évolution </a:t>
            </a:r>
            <a:r>
              <a:rPr lang="fr-FR" sz="2400" b="1" dirty="0" smtClean="0">
                <a:solidFill>
                  <a:srgbClr val="000090"/>
                </a:solidFill>
                <a:latin typeface="Arial"/>
                <a:cs typeface="Arial"/>
              </a:rPr>
              <a:t>significative </a:t>
            </a:r>
            <a:r>
              <a:rPr lang="fr-FR" sz="2400" b="1" dirty="0">
                <a:solidFill>
                  <a:srgbClr val="000090"/>
                </a:solidFill>
                <a:latin typeface="Arial"/>
                <a:cs typeface="Arial"/>
              </a:rPr>
              <a:t>au </a:t>
            </a:r>
            <a:r>
              <a:rPr lang="fr-FR" sz="2400" b="1" dirty="0" smtClean="0">
                <a:solidFill>
                  <a:srgbClr val="000090"/>
                </a:solidFill>
                <a:latin typeface="Arial"/>
                <a:cs typeface="Arial"/>
              </a:rPr>
              <a:t>niveau :</a:t>
            </a:r>
            <a:endParaRPr lang="fr-FR" sz="2400" b="1" dirty="0">
              <a:solidFill>
                <a:srgbClr val="000090"/>
              </a:solidFill>
              <a:latin typeface="Arial"/>
              <a:cs typeface="Arial"/>
            </a:endParaRPr>
          </a:p>
          <a:p>
            <a:pPr lvl="1"/>
            <a:r>
              <a:rPr lang="fr-FR" sz="2400" dirty="0" smtClean="0">
                <a:solidFill>
                  <a:srgbClr val="000090"/>
                </a:solidFill>
                <a:latin typeface="Arial"/>
                <a:cs typeface="Arial"/>
              </a:rPr>
              <a:t>De la </a:t>
            </a:r>
            <a:r>
              <a:rPr lang="fr-FR" sz="2400" dirty="0">
                <a:solidFill>
                  <a:srgbClr val="000090"/>
                </a:solidFill>
                <a:latin typeface="Arial"/>
                <a:cs typeface="Arial"/>
              </a:rPr>
              <a:t>détresse psychologique chez les parents </a:t>
            </a:r>
            <a:endParaRPr lang="fr-FR" sz="2400" dirty="0" smtClean="0">
              <a:solidFill>
                <a:srgbClr val="000090"/>
              </a:solidFill>
              <a:latin typeface="Arial"/>
              <a:cs typeface="Arial"/>
            </a:endParaRPr>
          </a:p>
          <a:p>
            <a:pPr lvl="1"/>
            <a:r>
              <a:rPr lang="fr-FR" sz="2400" dirty="0" smtClean="0">
                <a:solidFill>
                  <a:srgbClr val="000090"/>
                </a:solidFill>
                <a:latin typeface="Arial"/>
                <a:cs typeface="Arial"/>
              </a:rPr>
              <a:t>Du fonctionnement général de la famille</a:t>
            </a:r>
          </a:p>
          <a:p>
            <a:pPr lvl="1"/>
            <a:r>
              <a:rPr lang="fr-FR" sz="2400" dirty="0" smtClean="0">
                <a:solidFill>
                  <a:srgbClr val="000090"/>
                </a:solidFill>
                <a:latin typeface="Arial"/>
                <a:cs typeface="Arial"/>
              </a:rPr>
              <a:t>De la cohésion familiale</a:t>
            </a:r>
          </a:p>
          <a:p>
            <a:pPr lvl="1"/>
            <a:r>
              <a:rPr lang="fr-FR" sz="2400" dirty="0" smtClean="0">
                <a:solidFill>
                  <a:srgbClr val="000090"/>
                </a:solidFill>
                <a:latin typeface="Arial"/>
                <a:cs typeface="Arial"/>
              </a:rPr>
              <a:t>De la communication entre les membres de la famille</a:t>
            </a:r>
            <a:endParaRPr lang="fr-FR" sz="2400" dirty="0">
              <a:solidFill>
                <a:srgbClr val="000090"/>
              </a:solidFill>
              <a:latin typeface="Arial"/>
              <a:cs typeface="Arial"/>
            </a:endParaRPr>
          </a:p>
          <a:p>
            <a:pPr lvl="1"/>
            <a:r>
              <a:rPr lang="fr-FR" sz="2400" dirty="0">
                <a:solidFill>
                  <a:srgbClr val="000090"/>
                </a:solidFill>
                <a:latin typeface="Arial"/>
                <a:cs typeface="Arial"/>
              </a:rPr>
              <a:t>D</a:t>
            </a:r>
            <a:r>
              <a:rPr lang="fr-FR" sz="2400" dirty="0" smtClean="0">
                <a:solidFill>
                  <a:srgbClr val="000090"/>
                </a:solidFill>
                <a:latin typeface="Arial"/>
                <a:cs typeface="Arial"/>
              </a:rPr>
              <a:t>es comportements agressifs du jeune</a:t>
            </a:r>
          </a:p>
          <a:p>
            <a:pPr lvl="1"/>
            <a:r>
              <a:rPr lang="fr-FR" sz="2400" dirty="0" smtClean="0">
                <a:solidFill>
                  <a:srgbClr val="000090"/>
                </a:solidFill>
                <a:latin typeface="Arial"/>
                <a:cs typeface="Arial"/>
              </a:rPr>
              <a:t>Évolution se poursuit après la fin de l’intervention</a:t>
            </a:r>
            <a:endParaRPr lang="fr-FR" sz="2400" dirty="0">
              <a:solidFill>
                <a:srgbClr val="000090"/>
              </a:solidFill>
              <a:latin typeface="Arial"/>
              <a:cs typeface="Arial"/>
            </a:endParaRPr>
          </a:p>
          <a:p>
            <a:endParaRPr lang="fr-FR" sz="2400" dirty="0" smtClean="0">
              <a:solidFill>
                <a:srgbClr val="000090"/>
              </a:solidFill>
              <a:latin typeface="Arial"/>
              <a:cs typeface="Arial"/>
            </a:endParaRPr>
          </a:p>
          <a:p>
            <a:r>
              <a:rPr lang="fr-FR" sz="2400" b="1" dirty="0" smtClean="0">
                <a:solidFill>
                  <a:srgbClr val="000090"/>
                </a:solidFill>
                <a:latin typeface="Arial"/>
                <a:cs typeface="Arial"/>
              </a:rPr>
              <a:t>Une </a:t>
            </a:r>
            <a:r>
              <a:rPr lang="fr-FR" sz="2400" b="1" dirty="0">
                <a:solidFill>
                  <a:srgbClr val="000090"/>
                </a:solidFill>
                <a:latin typeface="Arial"/>
                <a:cs typeface="Arial"/>
              </a:rPr>
              <a:t>évolution un peu plus modeste </a:t>
            </a:r>
          </a:p>
          <a:p>
            <a:pPr lvl="1"/>
            <a:r>
              <a:rPr lang="fr-FR" sz="2400" dirty="0" smtClean="0">
                <a:solidFill>
                  <a:srgbClr val="000090"/>
                </a:solidFill>
                <a:latin typeface="Arial"/>
                <a:cs typeface="Arial"/>
              </a:rPr>
              <a:t>Des comportements délinquants des jeunes</a:t>
            </a:r>
          </a:p>
          <a:p>
            <a:pPr lvl="1"/>
            <a:r>
              <a:rPr lang="fr-FR" sz="2400" dirty="0" smtClean="0">
                <a:solidFill>
                  <a:srgbClr val="000090"/>
                </a:solidFill>
                <a:latin typeface="Arial"/>
                <a:cs typeface="Arial"/>
              </a:rPr>
              <a:t>De la qualité de la relation parents-jeune</a:t>
            </a:r>
            <a:endParaRPr lang="fr-FR" sz="2400" dirty="0">
              <a:solidFill>
                <a:srgbClr val="000090"/>
              </a:solidFill>
              <a:latin typeface="Arial"/>
              <a:cs typeface="Arial"/>
            </a:endParaRPr>
          </a:p>
          <a:p>
            <a:pPr lvl="1"/>
            <a:r>
              <a:rPr lang="fr-FR" sz="2400" dirty="0">
                <a:solidFill>
                  <a:srgbClr val="000090"/>
                </a:solidFill>
                <a:latin typeface="Arial"/>
                <a:cs typeface="Arial"/>
              </a:rPr>
              <a:t>D</a:t>
            </a:r>
            <a:r>
              <a:rPr lang="fr-FR" sz="2400" dirty="0" smtClean="0">
                <a:solidFill>
                  <a:srgbClr val="000090"/>
                </a:solidFill>
                <a:latin typeface="Arial"/>
                <a:cs typeface="Arial"/>
              </a:rPr>
              <a:t>es pratiques éducatives des parents</a:t>
            </a:r>
          </a:p>
          <a:p>
            <a:pPr>
              <a:lnSpc>
                <a:spcPct val="90000"/>
              </a:lnSpc>
              <a:buFontTx/>
              <a:buNone/>
            </a:pPr>
            <a:endParaRPr lang="fr-CA" sz="2400" b="1" dirty="0" smtClean="0">
              <a:solidFill>
                <a:schemeClr val="folHlink"/>
              </a:solidFill>
            </a:endParaRPr>
          </a:p>
        </p:txBody>
      </p:sp>
      <p:sp>
        <p:nvSpPr>
          <p:cNvPr id="2" name="ZoneTexte 1"/>
          <p:cNvSpPr txBox="1"/>
          <p:nvPr/>
        </p:nvSpPr>
        <p:spPr>
          <a:xfrm>
            <a:off x="628802" y="261099"/>
            <a:ext cx="2898750" cy="584776"/>
          </a:xfrm>
          <a:prstGeom prst="rect">
            <a:avLst/>
          </a:prstGeom>
          <a:noFill/>
        </p:spPr>
        <p:txBody>
          <a:bodyPr wrap="none" rtlCol="0">
            <a:spAutoFit/>
          </a:bodyPr>
          <a:lstStyle/>
          <a:p>
            <a:r>
              <a:rPr lang="fr-FR" sz="3200" b="1" dirty="0" smtClean="0">
                <a:solidFill>
                  <a:srgbClr val="000090"/>
                </a:solidFill>
                <a:latin typeface="Arial"/>
                <a:cs typeface="Arial"/>
              </a:rPr>
              <a:t>Faits saillants</a:t>
            </a:r>
            <a:endParaRPr lang="fr-FR" sz="3200" b="1" dirty="0">
              <a:solidFill>
                <a:srgbClr val="000090"/>
              </a:solidFill>
              <a:latin typeface="Arial"/>
              <a:cs typeface="Arial"/>
            </a:endParaRPr>
          </a:p>
        </p:txBody>
      </p:sp>
    </p:spTree>
    <p:extLst>
      <p:ext uri="{BB962C8B-B14F-4D97-AF65-F5344CB8AC3E}">
        <p14:creationId xmlns:p14="http://schemas.microsoft.com/office/powerpoint/2010/main" val="4246778816"/>
      </p:ext>
    </p:extLst>
  </p:cSld>
  <p:clrMapOvr>
    <a:masterClrMapping/>
  </p:clrMapOvr>
  <p:timing>
    <p:tnLst>
      <p:par>
        <p:cTn xmlns:p14="http://schemas.microsoft.com/office/powerpoint/2010/mai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idx="1"/>
          </p:nvPr>
        </p:nvSpPr>
        <p:spPr>
          <a:xfrm>
            <a:off x="367228" y="2906713"/>
            <a:ext cx="7821431" cy="1500187"/>
          </a:xfrm>
        </p:spPr>
        <p:txBody>
          <a:bodyPr>
            <a:normAutofit/>
          </a:bodyPr>
          <a:lstStyle/>
          <a:p>
            <a:r>
              <a:rPr lang="fr-FR" sz="3500" b="1" dirty="0" smtClean="0">
                <a:solidFill>
                  <a:srgbClr val="000090"/>
                </a:solidFill>
                <a:latin typeface="Arial"/>
                <a:cs typeface="Arial"/>
              </a:rPr>
              <a:t>Les effets de l’application fidèle du programme</a:t>
            </a:r>
          </a:p>
        </p:txBody>
      </p:sp>
    </p:spTree>
    <p:extLst>
      <p:ext uri="{BB962C8B-B14F-4D97-AF65-F5344CB8AC3E}">
        <p14:creationId xmlns:p14="http://schemas.microsoft.com/office/powerpoint/2010/main" val="3201603875"/>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au 1"/>
          <p:cNvGraphicFramePr>
            <a:graphicFrameLocks noGrp="1"/>
          </p:cNvGraphicFramePr>
          <p:nvPr>
            <p:extLst>
              <p:ext uri="{D42A27DB-BD31-4B8C-83A1-F6EECF244321}">
                <p14:modId xmlns:p14="http://schemas.microsoft.com/office/powerpoint/2010/main" val="1431050590"/>
              </p:ext>
            </p:extLst>
          </p:nvPr>
        </p:nvGraphicFramePr>
        <p:xfrm>
          <a:off x="997631" y="452782"/>
          <a:ext cx="7272808" cy="6176348"/>
        </p:xfrm>
        <a:graphic>
          <a:graphicData uri="http://schemas.openxmlformats.org/drawingml/2006/table">
            <a:tbl>
              <a:tblPr firstRow="1" bandRow="1">
                <a:tableStyleId>{5C22544A-7EE6-4342-B048-85BDC9FD1C3A}</a:tableStyleId>
              </a:tblPr>
              <a:tblGrid>
                <a:gridCol w="4248471">
                  <a:extLst>
                    <a:ext uri="{9D8B030D-6E8A-4147-A177-3AD203B41FA5}">
                      <a16:colId xmlns="" xmlns:a16="http://schemas.microsoft.com/office/drawing/2014/main" val="20000"/>
                    </a:ext>
                  </a:extLst>
                </a:gridCol>
                <a:gridCol w="1872208">
                  <a:extLst>
                    <a:ext uri="{9D8B030D-6E8A-4147-A177-3AD203B41FA5}">
                      <a16:colId xmlns="" xmlns:a16="http://schemas.microsoft.com/office/drawing/2014/main" val="20001"/>
                    </a:ext>
                  </a:extLst>
                </a:gridCol>
                <a:gridCol w="1152129">
                  <a:extLst>
                    <a:ext uri="{9D8B030D-6E8A-4147-A177-3AD203B41FA5}">
                      <a16:colId xmlns="" xmlns:a16="http://schemas.microsoft.com/office/drawing/2014/main" val="20002"/>
                    </a:ext>
                  </a:extLst>
                </a:gridCol>
              </a:tblGrid>
              <a:tr h="430556">
                <a:tc>
                  <a:txBody>
                    <a:bodyPr/>
                    <a:lstStyle/>
                    <a:p>
                      <a:pPr algn="ctr"/>
                      <a:r>
                        <a:rPr lang="fr-FR" dirty="0" smtClean="0">
                          <a:solidFill>
                            <a:schemeClr val="bg1"/>
                          </a:solidFill>
                        </a:rPr>
                        <a:t>Dimensions</a:t>
                      </a:r>
                      <a:endParaRPr lang="fr-FR" dirty="0">
                        <a:solidFill>
                          <a:schemeClr val="bg1"/>
                        </a:solidFill>
                      </a:endParaRPr>
                    </a:p>
                  </a:txBody>
                  <a:tcPr/>
                </a:tc>
                <a:tc>
                  <a:txBody>
                    <a:bodyPr/>
                    <a:lstStyle/>
                    <a:p>
                      <a:pPr algn="ctr"/>
                      <a:r>
                        <a:rPr lang="fr-FR" dirty="0" smtClean="0">
                          <a:solidFill>
                            <a:schemeClr val="bg1"/>
                          </a:solidFill>
                        </a:rPr>
                        <a:t>résultat</a:t>
                      </a:r>
                      <a:endParaRPr lang="fr-FR" dirty="0">
                        <a:solidFill>
                          <a:schemeClr val="bg1"/>
                        </a:solidFill>
                      </a:endParaRPr>
                    </a:p>
                  </a:txBody>
                  <a:tcPr/>
                </a:tc>
                <a:tc>
                  <a:txBody>
                    <a:bodyPr/>
                    <a:lstStyle/>
                    <a:p>
                      <a:pPr algn="ctr"/>
                      <a:r>
                        <a:rPr lang="fr-FR" dirty="0" smtClean="0">
                          <a:solidFill>
                            <a:schemeClr val="bg1"/>
                          </a:solidFill>
                        </a:rPr>
                        <a:t>temps</a:t>
                      </a:r>
                      <a:endParaRPr lang="fr-FR" dirty="0">
                        <a:solidFill>
                          <a:schemeClr val="bg1"/>
                        </a:solidFill>
                      </a:endParaRPr>
                    </a:p>
                  </a:txBody>
                  <a:tcPr/>
                </a:tc>
                <a:extLst>
                  <a:ext uri="{0D108BD9-81ED-4DB2-BD59-A6C34878D82A}">
                    <a16:rowId xmlns="" xmlns:a16="http://schemas.microsoft.com/office/drawing/2014/main" val="10000"/>
                  </a:ext>
                </a:extLst>
              </a:tr>
              <a:tr h="430556">
                <a:tc>
                  <a:txBody>
                    <a:bodyPr/>
                    <a:lstStyle/>
                    <a:p>
                      <a:r>
                        <a:rPr lang="fr-FR" sz="1600" dirty="0" smtClean="0"/>
                        <a:t>Fonctionnement</a:t>
                      </a:r>
                      <a:r>
                        <a:rPr lang="fr-FR" sz="1600" baseline="0" dirty="0" smtClean="0"/>
                        <a:t> général de la famille</a:t>
                      </a:r>
                      <a:endParaRPr lang="fr-FR" sz="1600" dirty="0"/>
                    </a:p>
                  </a:txBody>
                  <a:tcPr>
                    <a:solidFill>
                      <a:schemeClr val="bg2">
                        <a:lumMod val="60000"/>
                        <a:lumOff val="40000"/>
                      </a:schemeClr>
                    </a:solidFill>
                  </a:tcPr>
                </a:tc>
                <a:tc>
                  <a:txBody>
                    <a:bodyPr/>
                    <a:lstStyle/>
                    <a:p>
                      <a:pPr algn="ctr"/>
                      <a:r>
                        <a:rPr lang="fr-FR" dirty="0" smtClean="0"/>
                        <a:t>I  &gt; H</a:t>
                      </a:r>
                      <a:endParaRPr lang="fr-FR" dirty="0"/>
                    </a:p>
                  </a:txBody>
                  <a:tcPr>
                    <a:solidFill>
                      <a:schemeClr val="bg2">
                        <a:lumMod val="60000"/>
                        <a:lumOff val="40000"/>
                      </a:schemeClr>
                    </a:solidFill>
                  </a:tcPr>
                </a:tc>
                <a:tc>
                  <a:txBody>
                    <a:bodyPr/>
                    <a:lstStyle/>
                    <a:p>
                      <a:pPr algn="ctr"/>
                      <a:r>
                        <a:rPr lang="fr-FR" dirty="0" smtClean="0"/>
                        <a:t>T3</a:t>
                      </a:r>
                      <a:endParaRPr lang="fr-FR" dirty="0"/>
                    </a:p>
                  </a:txBody>
                  <a:tcPr>
                    <a:solidFill>
                      <a:schemeClr val="bg2">
                        <a:lumMod val="60000"/>
                        <a:lumOff val="40000"/>
                      </a:schemeClr>
                    </a:solidFill>
                  </a:tcPr>
                </a:tc>
                <a:extLst>
                  <a:ext uri="{0D108BD9-81ED-4DB2-BD59-A6C34878D82A}">
                    <a16:rowId xmlns="" xmlns:a16="http://schemas.microsoft.com/office/drawing/2014/main" val="10001"/>
                  </a:ext>
                </a:extLst>
              </a:tr>
              <a:tr h="430556">
                <a:tc>
                  <a:txBody>
                    <a:bodyPr/>
                    <a:lstStyle/>
                    <a:p>
                      <a:r>
                        <a:rPr lang="fr-FR" sz="1600" dirty="0" smtClean="0"/>
                        <a:t>Résolution des problèmes</a:t>
                      </a:r>
                      <a:endParaRPr lang="fr-FR" sz="1600" dirty="0"/>
                    </a:p>
                  </a:txBody>
                  <a:tcPr>
                    <a:solidFill>
                      <a:schemeClr val="bg2">
                        <a:lumMod val="60000"/>
                        <a:lumOff val="4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dirty="0" smtClean="0"/>
                        <a:t>I  &gt; H</a:t>
                      </a:r>
                    </a:p>
                  </a:txBody>
                  <a:tcPr>
                    <a:solidFill>
                      <a:schemeClr val="bg2">
                        <a:lumMod val="60000"/>
                        <a:lumOff val="40000"/>
                      </a:schemeClr>
                    </a:solidFill>
                  </a:tcPr>
                </a:tc>
                <a:tc>
                  <a:txBody>
                    <a:bodyPr/>
                    <a:lstStyle/>
                    <a:p>
                      <a:pPr algn="ctr"/>
                      <a:r>
                        <a:rPr lang="fr-FR" dirty="0" smtClean="0"/>
                        <a:t>T2</a:t>
                      </a:r>
                      <a:r>
                        <a:rPr lang="fr-FR" baseline="0" dirty="0" smtClean="0"/>
                        <a:t>   T3</a:t>
                      </a:r>
                      <a:endParaRPr lang="fr-FR" dirty="0"/>
                    </a:p>
                  </a:txBody>
                  <a:tcPr>
                    <a:solidFill>
                      <a:schemeClr val="bg2">
                        <a:lumMod val="60000"/>
                        <a:lumOff val="40000"/>
                      </a:schemeClr>
                    </a:solidFill>
                  </a:tcPr>
                </a:tc>
                <a:extLst>
                  <a:ext uri="{0D108BD9-81ED-4DB2-BD59-A6C34878D82A}">
                    <a16:rowId xmlns="" xmlns:a16="http://schemas.microsoft.com/office/drawing/2014/main" val="10002"/>
                  </a:ext>
                </a:extLst>
              </a:tr>
              <a:tr h="430556">
                <a:tc>
                  <a:txBody>
                    <a:bodyPr/>
                    <a:lstStyle/>
                    <a:p>
                      <a:r>
                        <a:rPr lang="fr-FR" sz="1600" dirty="0" smtClean="0"/>
                        <a:t>Cohésion familiale balancée</a:t>
                      </a:r>
                      <a:endParaRPr lang="fr-FR" sz="1600" dirty="0"/>
                    </a:p>
                  </a:txBody>
                  <a:tcPr>
                    <a:solidFill>
                      <a:srgbClr val="DFF7AE"/>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dirty="0" smtClean="0"/>
                        <a:t>I  &gt; H</a:t>
                      </a:r>
                    </a:p>
                  </a:txBody>
                  <a:tcPr>
                    <a:solidFill>
                      <a:srgbClr val="DFF7AE"/>
                    </a:solidFill>
                  </a:tcPr>
                </a:tc>
                <a:tc>
                  <a:txBody>
                    <a:bodyPr/>
                    <a:lstStyle/>
                    <a:p>
                      <a:pPr algn="ctr"/>
                      <a:r>
                        <a:rPr lang="fr-FR" dirty="0" smtClean="0"/>
                        <a:t>T3</a:t>
                      </a:r>
                      <a:endParaRPr lang="fr-FR" dirty="0"/>
                    </a:p>
                  </a:txBody>
                  <a:tcPr>
                    <a:solidFill>
                      <a:srgbClr val="DFF7AE"/>
                    </a:solidFill>
                  </a:tcPr>
                </a:tc>
                <a:extLst>
                  <a:ext uri="{0D108BD9-81ED-4DB2-BD59-A6C34878D82A}">
                    <a16:rowId xmlns="" xmlns:a16="http://schemas.microsoft.com/office/drawing/2014/main" val="10003"/>
                  </a:ext>
                </a:extLst>
              </a:tr>
              <a:tr h="430556">
                <a:tc>
                  <a:txBody>
                    <a:bodyPr/>
                    <a:lstStyle/>
                    <a:p>
                      <a:r>
                        <a:rPr lang="fr-FR" sz="1600" dirty="0" smtClean="0"/>
                        <a:t>Flexibilité familiale balancée</a:t>
                      </a:r>
                      <a:endParaRPr lang="fr-FR" sz="1600" dirty="0"/>
                    </a:p>
                  </a:txBody>
                  <a:tcPr>
                    <a:solidFill>
                      <a:srgbClr val="DFF7AE"/>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dirty="0" smtClean="0"/>
                        <a:t>I  &gt; H</a:t>
                      </a:r>
                    </a:p>
                  </a:txBody>
                  <a:tcPr>
                    <a:solidFill>
                      <a:srgbClr val="DFF7AE"/>
                    </a:solidFill>
                  </a:tcPr>
                </a:tc>
                <a:tc>
                  <a:txBody>
                    <a:bodyPr/>
                    <a:lstStyle/>
                    <a:p>
                      <a:pPr algn="ctr"/>
                      <a:r>
                        <a:rPr lang="fr-FR" dirty="0" smtClean="0"/>
                        <a:t>T3</a:t>
                      </a:r>
                      <a:endParaRPr lang="fr-FR" dirty="0"/>
                    </a:p>
                  </a:txBody>
                  <a:tcPr>
                    <a:solidFill>
                      <a:srgbClr val="DFF7AE"/>
                    </a:solidFill>
                  </a:tcPr>
                </a:tc>
                <a:extLst>
                  <a:ext uri="{0D108BD9-81ED-4DB2-BD59-A6C34878D82A}">
                    <a16:rowId xmlns="" xmlns:a16="http://schemas.microsoft.com/office/drawing/2014/main" val="10004"/>
                  </a:ext>
                </a:extLst>
              </a:tr>
              <a:tr h="430556">
                <a:tc>
                  <a:txBody>
                    <a:bodyPr/>
                    <a:lstStyle/>
                    <a:p>
                      <a:r>
                        <a:rPr lang="fr-FR" sz="1600" dirty="0" smtClean="0"/>
                        <a:t>Satisfaction du fonctionnement familial</a:t>
                      </a:r>
                      <a:endParaRPr lang="fr-FR" sz="1600" dirty="0"/>
                    </a:p>
                  </a:txBody>
                  <a:tcPr>
                    <a:solidFill>
                      <a:srgbClr val="DFF7AE"/>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dirty="0" smtClean="0"/>
                        <a:t>I  &gt; H</a:t>
                      </a:r>
                    </a:p>
                  </a:txBody>
                  <a:tcPr>
                    <a:solidFill>
                      <a:srgbClr val="DFF7AE"/>
                    </a:solidFill>
                  </a:tcPr>
                </a:tc>
                <a:tc>
                  <a:txBody>
                    <a:bodyPr/>
                    <a:lstStyle/>
                    <a:p>
                      <a:pPr algn="ctr"/>
                      <a:r>
                        <a:rPr lang="fr-FR" dirty="0" smtClean="0"/>
                        <a:t>T3</a:t>
                      </a:r>
                      <a:endParaRPr lang="fr-FR" dirty="0"/>
                    </a:p>
                  </a:txBody>
                  <a:tcPr>
                    <a:solidFill>
                      <a:srgbClr val="DFF7AE"/>
                    </a:solidFill>
                  </a:tcPr>
                </a:tc>
                <a:extLst>
                  <a:ext uri="{0D108BD9-81ED-4DB2-BD59-A6C34878D82A}">
                    <a16:rowId xmlns="" xmlns:a16="http://schemas.microsoft.com/office/drawing/2014/main" val="10005"/>
                  </a:ext>
                </a:extLst>
              </a:tr>
              <a:tr h="430556">
                <a:tc>
                  <a:txBody>
                    <a:bodyPr/>
                    <a:lstStyle/>
                    <a:p>
                      <a:r>
                        <a:rPr lang="fr-FR" sz="1600" dirty="0" smtClean="0"/>
                        <a:t>Communication dans la famille</a:t>
                      </a:r>
                      <a:endParaRPr lang="fr-FR" sz="1600" dirty="0"/>
                    </a:p>
                  </a:txBody>
                  <a:tcPr>
                    <a:solidFill>
                      <a:srgbClr val="DFF7AE"/>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dirty="0" smtClean="0"/>
                        <a:t>I  &gt; H</a:t>
                      </a:r>
                    </a:p>
                  </a:txBody>
                  <a:tcPr>
                    <a:solidFill>
                      <a:srgbClr val="DFF7AE"/>
                    </a:solidFill>
                  </a:tcPr>
                </a:tc>
                <a:tc>
                  <a:txBody>
                    <a:bodyPr/>
                    <a:lstStyle/>
                    <a:p>
                      <a:pPr algn="ctr"/>
                      <a:r>
                        <a:rPr lang="fr-FR" dirty="0" smtClean="0"/>
                        <a:t>T3</a:t>
                      </a:r>
                      <a:endParaRPr lang="fr-FR" dirty="0"/>
                    </a:p>
                  </a:txBody>
                  <a:tcPr>
                    <a:solidFill>
                      <a:srgbClr val="DFF7AE"/>
                    </a:solidFill>
                  </a:tcPr>
                </a:tc>
                <a:extLst>
                  <a:ext uri="{0D108BD9-81ED-4DB2-BD59-A6C34878D82A}">
                    <a16:rowId xmlns="" xmlns:a16="http://schemas.microsoft.com/office/drawing/2014/main" val="10006"/>
                  </a:ext>
                </a:extLst>
              </a:tr>
              <a:tr h="430556">
                <a:tc>
                  <a:txBody>
                    <a:bodyPr/>
                    <a:lstStyle/>
                    <a:p>
                      <a:r>
                        <a:rPr lang="fr-FR" sz="1600" dirty="0" smtClean="0"/>
                        <a:t>Supervision lacunaire de la mère</a:t>
                      </a:r>
                      <a:endParaRPr lang="fr-FR" sz="1600" dirty="0"/>
                    </a:p>
                  </a:txBody>
                  <a:tcPr>
                    <a:solidFill>
                      <a:schemeClr val="tx2">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dirty="0" smtClean="0"/>
                        <a:t>I  &gt; H</a:t>
                      </a:r>
                    </a:p>
                  </a:txBody>
                  <a:tcPr>
                    <a:solidFill>
                      <a:schemeClr val="tx2">
                        <a:lumMod val="20000"/>
                        <a:lumOff val="80000"/>
                      </a:schemeClr>
                    </a:solidFill>
                  </a:tcPr>
                </a:tc>
                <a:tc>
                  <a:txBody>
                    <a:bodyPr/>
                    <a:lstStyle/>
                    <a:p>
                      <a:pPr algn="ctr"/>
                      <a:r>
                        <a:rPr lang="fr-FR" dirty="0" smtClean="0"/>
                        <a:t>T3</a:t>
                      </a:r>
                      <a:endParaRPr lang="fr-FR" dirty="0"/>
                    </a:p>
                  </a:txBody>
                  <a:tcPr>
                    <a:solidFill>
                      <a:schemeClr val="tx2">
                        <a:lumMod val="20000"/>
                        <a:lumOff val="80000"/>
                      </a:schemeClr>
                    </a:solidFill>
                  </a:tcPr>
                </a:tc>
                <a:extLst>
                  <a:ext uri="{0D108BD9-81ED-4DB2-BD59-A6C34878D82A}">
                    <a16:rowId xmlns="" xmlns:a16="http://schemas.microsoft.com/office/drawing/2014/main" val="10007"/>
                  </a:ext>
                </a:extLst>
              </a:tr>
              <a:tr h="430556">
                <a:tc>
                  <a:txBody>
                    <a:bodyPr/>
                    <a:lstStyle/>
                    <a:p>
                      <a:r>
                        <a:rPr lang="fr-FR" sz="1600" dirty="0" smtClean="0"/>
                        <a:t>Supervision lacunaire du père</a:t>
                      </a:r>
                      <a:endParaRPr lang="fr-FR" sz="1600" dirty="0"/>
                    </a:p>
                  </a:txBody>
                  <a:tcPr>
                    <a:solidFill>
                      <a:schemeClr val="tx2">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dirty="0" smtClean="0"/>
                        <a:t>I  &gt; H</a:t>
                      </a:r>
                    </a:p>
                  </a:txBody>
                  <a:tcPr>
                    <a:solidFill>
                      <a:schemeClr val="tx2">
                        <a:lumMod val="20000"/>
                        <a:lumOff val="80000"/>
                      </a:schemeClr>
                    </a:solidFill>
                  </a:tcPr>
                </a:tc>
                <a:tc>
                  <a:txBody>
                    <a:bodyPr/>
                    <a:lstStyle/>
                    <a:p>
                      <a:pPr algn="ctr"/>
                      <a:r>
                        <a:rPr lang="fr-FR" dirty="0" smtClean="0"/>
                        <a:t>T3</a:t>
                      </a:r>
                      <a:endParaRPr lang="fr-FR" dirty="0"/>
                    </a:p>
                  </a:txBody>
                  <a:tcPr>
                    <a:solidFill>
                      <a:schemeClr val="tx2">
                        <a:lumMod val="20000"/>
                        <a:lumOff val="80000"/>
                      </a:schemeClr>
                    </a:solidFill>
                  </a:tcPr>
                </a:tc>
                <a:extLst>
                  <a:ext uri="{0D108BD9-81ED-4DB2-BD59-A6C34878D82A}">
                    <a16:rowId xmlns="" xmlns:a16="http://schemas.microsoft.com/office/drawing/2014/main" val="10008"/>
                  </a:ext>
                </a:extLst>
              </a:tr>
              <a:tr h="430556">
                <a:tc>
                  <a:txBody>
                    <a:bodyPr/>
                    <a:lstStyle/>
                    <a:p>
                      <a:r>
                        <a:rPr lang="fr-FR" sz="1600" dirty="0" smtClean="0"/>
                        <a:t>Engagement du père face au jeune</a:t>
                      </a:r>
                      <a:endParaRPr lang="fr-FR" sz="1600" dirty="0"/>
                    </a:p>
                  </a:txBody>
                  <a:tcPr>
                    <a:solidFill>
                      <a:schemeClr val="tx2">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dirty="0" smtClean="0"/>
                        <a:t>I</a:t>
                      </a:r>
                      <a:r>
                        <a:rPr lang="fr-FR" baseline="0" dirty="0" smtClean="0"/>
                        <a:t> </a:t>
                      </a:r>
                      <a:r>
                        <a:rPr lang="fr-FR" dirty="0" smtClean="0"/>
                        <a:t> &gt; H</a:t>
                      </a:r>
                    </a:p>
                  </a:txBody>
                  <a:tcPr>
                    <a:solidFill>
                      <a:schemeClr val="tx2">
                        <a:lumMod val="20000"/>
                        <a:lumOff val="80000"/>
                      </a:schemeClr>
                    </a:solidFill>
                  </a:tcPr>
                </a:tc>
                <a:tc>
                  <a:txBody>
                    <a:bodyPr/>
                    <a:lstStyle/>
                    <a:p>
                      <a:pPr algn="ctr"/>
                      <a:r>
                        <a:rPr lang="fr-FR" dirty="0" smtClean="0"/>
                        <a:t>T3</a:t>
                      </a:r>
                      <a:endParaRPr lang="fr-FR" dirty="0"/>
                    </a:p>
                  </a:txBody>
                  <a:tcPr>
                    <a:solidFill>
                      <a:schemeClr val="tx2">
                        <a:lumMod val="20000"/>
                        <a:lumOff val="80000"/>
                      </a:schemeClr>
                    </a:solidFill>
                  </a:tcPr>
                </a:tc>
                <a:extLst>
                  <a:ext uri="{0D108BD9-81ED-4DB2-BD59-A6C34878D82A}">
                    <a16:rowId xmlns="" xmlns:a16="http://schemas.microsoft.com/office/drawing/2014/main" val="10009"/>
                  </a:ext>
                </a:extLst>
              </a:tr>
              <a:tr h="430556">
                <a:tc>
                  <a:txBody>
                    <a:bodyPr/>
                    <a:lstStyle/>
                    <a:p>
                      <a:r>
                        <a:rPr lang="fr-FR" sz="1600" dirty="0" smtClean="0"/>
                        <a:t>Pratiques parentales positives du père</a:t>
                      </a:r>
                      <a:endParaRPr lang="fr-FR" sz="1600" dirty="0"/>
                    </a:p>
                  </a:txBody>
                  <a:tcPr>
                    <a:solidFill>
                      <a:schemeClr val="tx2">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dirty="0" smtClean="0"/>
                        <a:t>I  &gt; H</a:t>
                      </a:r>
                    </a:p>
                  </a:txBody>
                  <a:tcPr>
                    <a:solidFill>
                      <a:schemeClr val="tx2">
                        <a:lumMod val="20000"/>
                        <a:lumOff val="80000"/>
                      </a:schemeClr>
                    </a:solidFill>
                  </a:tcPr>
                </a:tc>
                <a:tc>
                  <a:txBody>
                    <a:bodyPr/>
                    <a:lstStyle/>
                    <a:p>
                      <a:pPr algn="ctr"/>
                      <a:r>
                        <a:rPr lang="fr-FR" dirty="0" smtClean="0"/>
                        <a:t>T3</a:t>
                      </a:r>
                      <a:endParaRPr lang="fr-FR" dirty="0"/>
                    </a:p>
                  </a:txBody>
                  <a:tcPr>
                    <a:solidFill>
                      <a:schemeClr val="tx2">
                        <a:lumMod val="20000"/>
                        <a:lumOff val="80000"/>
                      </a:schemeClr>
                    </a:solidFill>
                  </a:tcPr>
                </a:tc>
                <a:extLst>
                  <a:ext uri="{0D108BD9-81ED-4DB2-BD59-A6C34878D82A}">
                    <a16:rowId xmlns="" xmlns:a16="http://schemas.microsoft.com/office/drawing/2014/main" val="10010"/>
                  </a:ext>
                </a:extLst>
              </a:tr>
              <a:tr h="430556">
                <a:tc>
                  <a:txBody>
                    <a:bodyPr/>
                    <a:lstStyle/>
                    <a:p>
                      <a:r>
                        <a:rPr lang="fr-FR" sz="1600" dirty="0" smtClean="0"/>
                        <a:t>Relation du jeune à l’égard de sa mère</a:t>
                      </a:r>
                      <a:endParaRPr lang="fr-FR" sz="16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dirty="0" smtClean="0"/>
                        <a:t>I  &gt; H</a:t>
                      </a:r>
                    </a:p>
                  </a:txBody>
                  <a:tcPr/>
                </a:tc>
                <a:tc>
                  <a:txBody>
                    <a:bodyPr/>
                    <a:lstStyle/>
                    <a:p>
                      <a:pPr algn="ctr"/>
                      <a:r>
                        <a:rPr lang="fr-FR" dirty="0" smtClean="0"/>
                        <a:t>T3</a:t>
                      </a:r>
                      <a:endParaRPr lang="fr-FR" dirty="0"/>
                    </a:p>
                  </a:txBody>
                  <a:tcPr/>
                </a:tc>
                <a:extLst>
                  <a:ext uri="{0D108BD9-81ED-4DB2-BD59-A6C34878D82A}">
                    <a16:rowId xmlns="" xmlns:a16="http://schemas.microsoft.com/office/drawing/2014/main" val="10011"/>
                  </a:ext>
                </a:extLst>
              </a:tr>
              <a:tr h="43055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600" dirty="0" smtClean="0"/>
                        <a:t>Relation du jeune à l’égard de son</a:t>
                      </a:r>
                      <a:r>
                        <a:rPr lang="fr-FR" sz="1600" baseline="0" dirty="0" smtClean="0"/>
                        <a:t> p</a:t>
                      </a:r>
                      <a:r>
                        <a:rPr lang="fr-FR" sz="1600" dirty="0" smtClean="0"/>
                        <a:t>ère</a:t>
                      </a:r>
                    </a:p>
                    <a:p>
                      <a:endParaRPr lang="fr-FR" sz="1600" dirty="0"/>
                    </a:p>
                  </a:txBody>
                  <a:tcPr>
                    <a:solidFill>
                      <a:schemeClr val="tx2">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dirty="0" smtClean="0"/>
                        <a:t>I  &gt; H</a:t>
                      </a:r>
                    </a:p>
                  </a:txBody>
                  <a:tcPr>
                    <a:solidFill>
                      <a:schemeClr val="tx2">
                        <a:lumMod val="20000"/>
                        <a:lumOff val="80000"/>
                      </a:schemeClr>
                    </a:solidFill>
                  </a:tcPr>
                </a:tc>
                <a:tc>
                  <a:txBody>
                    <a:bodyPr/>
                    <a:lstStyle/>
                    <a:p>
                      <a:pPr algn="ctr"/>
                      <a:r>
                        <a:rPr lang="fr-FR" dirty="0" smtClean="0"/>
                        <a:t>T3</a:t>
                      </a:r>
                      <a:endParaRPr lang="fr-FR" dirty="0"/>
                    </a:p>
                  </a:txBody>
                  <a:tcPr>
                    <a:solidFill>
                      <a:schemeClr val="tx2">
                        <a:lumMod val="20000"/>
                        <a:lumOff val="80000"/>
                      </a:schemeClr>
                    </a:solidFill>
                  </a:tcPr>
                </a:tc>
                <a:extLst>
                  <a:ext uri="{0D108BD9-81ED-4DB2-BD59-A6C34878D82A}">
                    <a16:rowId xmlns="" xmlns:a16="http://schemas.microsoft.com/office/drawing/2014/main" val="10012"/>
                  </a:ext>
                </a:extLst>
              </a:tr>
              <a:tr h="430556">
                <a:tc>
                  <a:txBody>
                    <a:bodyPr/>
                    <a:lstStyle/>
                    <a:p>
                      <a:r>
                        <a:rPr lang="fr-FR" sz="1600" dirty="0" smtClean="0"/>
                        <a:t>Retrait</a:t>
                      </a:r>
                      <a:r>
                        <a:rPr lang="fr-FR" sz="1600" baseline="0" dirty="0" smtClean="0"/>
                        <a:t> social du jeune</a:t>
                      </a:r>
                      <a:endParaRPr lang="fr-FR" sz="16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dirty="0" smtClean="0"/>
                        <a:t>I  &gt; H</a:t>
                      </a:r>
                    </a:p>
                  </a:txBody>
                  <a:tcPr/>
                </a:tc>
                <a:tc>
                  <a:txBody>
                    <a:bodyPr/>
                    <a:lstStyle/>
                    <a:p>
                      <a:pPr algn="ctr"/>
                      <a:r>
                        <a:rPr lang="fr-FR" dirty="0" smtClean="0"/>
                        <a:t>T3</a:t>
                      </a:r>
                      <a:endParaRPr lang="fr-FR" dirty="0"/>
                    </a:p>
                  </a:txBody>
                  <a:tcPr/>
                </a:tc>
                <a:extLst>
                  <a:ext uri="{0D108BD9-81ED-4DB2-BD59-A6C34878D82A}">
                    <a16:rowId xmlns="" xmlns:a16="http://schemas.microsoft.com/office/drawing/2014/main" val="10013"/>
                  </a:ext>
                </a:extLst>
              </a:tr>
            </a:tbl>
          </a:graphicData>
        </a:graphic>
      </p:graphicFrame>
    </p:spTree>
    <p:extLst>
      <p:ext uri="{BB962C8B-B14F-4D97-AF65-F5344CB8AC3E}">
        <p14:creationId xmlns:p14="http://schemas.microsoft.com/office/powerpoint/2010/main" val="962204760"/>
      </p:ext>
    </p:extLst>
  </p:cSld>
  <p:clrMapOvr>
    <a:masterClrMapping/>
  </p:clrMapOvr>
  <p:timing>
    <p:tnLst>
      <p:par>
        <p:cTn xmlns:p14="http://schemas.microsoft.com/office/powerpoint/2010/mai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idx="1"/>
          </p:nvPr>
        </p:nvSpPr>
        <p:spPr>
          <a:xfrm>
            <a:off x="702016" y="2906713"/>
            <a:ext cx="7195082" cy="1500187"/>
          </a:xfrm>
        </p:spPr>
        <p:txBody>
          <a:bodyPr>
            <a:normAutofit/>
          </a:bodyPr>
          <a:lstStyle/>
          <a:p>
            <a:r>
              <a:rPr lang="fr-FR" sz="3500" b="1" dirty="0" smtClean="0">
                <a:solidFill>
                  <a:srgbClr val="000090"/>
                </a:solidFill>
                <a:latin typeface="Arial"/>
                <a:cs typeface="Arial"/>
              </a:rPr>
              <a:t>Les limites du programme</a:t>
            </a:r>
          </a:p>
        </p:txBody>
      </p:sp>
    </p:spTree>
    <p:extLst>
      <p:ext uri="{BB962C8B-B14F-4D97-AF65-F5344CB8AC3E}">
        <p14:creationId xmlns:p14="http://schemas.microsoft.com/office/powerpoint/2010/main" val="2847843459"/>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443427"/>
            <a:ext cx="8229600" cy="6233811"/>
          </a:xfrm>
        </p:spPr>
        <p:txBody>
          <a:bodyPr>
            <a:normAutofit/>
          </a:bodyPr>
          <a:lstStyle/>
          <a:p>
            <a:pPr lvl="0"/>
            <a:r>
              <a:rPr lang="fr-FR" sz="2400" dirty="0" smtClean="0">
                <a:solidFill>
                  <a:srgbClr val="000090"/>
                </a:solidFill>
                <a:latin typeface="Arial"/>
                <a:cs typeface="Arial"/>
              </a:rPr>
              <a:t>Fin des années 90: nécessité d’améliorer la qualité et l’efficacité </a:t>
            </a:r>
            <a:r>
              <a:rPr lang="fr-FR" sz="2400" dirty="0">
                <a:solidFill>
                  <a:srgbClr val="000090"/>
                </a:solidFill>
                <a:latin typeface="Arial"/>
                <a:cs typeface="Arial"/>
              </a:rPr>
              <a:t>d</a:t>
            </a:r>
            <a:r>
              <a:rPr lang="fr-FR" sz="2400" dirty="0" smtClean="0">
                <a:solidFill>
                  <a:srgbClr val="000090"/>
                </a:solidFill>
                <a:latin typeface="Arial"/>
                <a:cs typeface="Arial"/>
              </a:rPr>
              <a:t>es services</a:t>
            </a:r>
          </a:p>
          <a:p>
            <a:pPr lvl="0"/>
            <a:endParaRPr lang="fr-FR" sz="2400" dirty="0">
              <a:solidFill>
                <a:srgbClr val="000090"/>
              </a:solidFill>
              <a:latin typeface="Arial"/>
              <a:cs typeface="Arial"/>
            </a:endParaRPr>
          </a:p>
          <a:p>
            <a:pPr lvl="0"/>
            <a:r>
              <a:rPr lang="fr-FR" sz="2400" dirty="0" smtClean="0">
                <a:solidFill>
                  <a:srgbClr val="000090"/>
                </a:solidFill>
                <a:latin typeface="Arial"/>
                <a:cs typeface="Arial"/>
              </a:rPr>
              <a:t>Mettre les données de recherche au service des intervenants</a:t>
            </a:r>
          </a:p>
          <a:p>
            <a:pPr lvl="0"/>
            <a:endParaRPr lang="fr-FR" sz="2400" dirty="0" smtClean="0">
              <a:solidFill>
                <a:srgbClr val="000090"/>
              </a:solidFill>
              <a:latin typeface="Arial"/>
              <a:cs typeface="Arial"/>
            </a:endParaRPr>
          </a:p>
          <a:p>
            <a:pPr lvl="0"/>
            <a:r>
              <a:rPr lang="fr-FR" sz="2400" dirty="0" smtClean="0">
                <a:solidFill>
                  <a:srgbClr val="000090"/>
                </a:solidFill>
                <a:latin typeface="Arial"/>
                <a:cs typeface="Arial"/>
              </a:rPr>
              <a:t>Développer des fonds de recherche pour inciter les chercheurs à davantage s’impliquer dans les services </a:t>
            </a:r>
            <a:endParaRPr lang="fr-FR" sz="2400" dirty="0" smtClean="0">
              <a:solidFill>
                <a:srgbClr val="000090"/>
              </a:solidFill>
              <a:latin typeface="Arial"/>
              <a:cs typeface="Arial"/>
            </a:endParaRPr>
          </a:p>
          <a:p>
            <a:pPr marL="0" lvl="0" indent="0">
              <a:buNone/>
            </a:pPr>
            <a:endParaRPr lang="fr-FR" sz="2400" dirty="0" smtClean="0">
              <a:solidFill>
                <a:srgbClr val="000090"/>
              </a:solidFill>
              <a:latin typeface="Arial"/>
              <a:cs typeface="Arial"/>
            </a:endParaRPr>
          </a:p>
          <a:p>
            <a:r>
              <a:rPr lang="fr-FR" sz="2400" dirty="0" smtClean="0">
                <a:latin typeface="Arial"/>
                <a:cs typeface="Arial"/>
              </a:rPr>
              <a:t>Objectif: </a:t>
            </a:r>
            <a:r>
              <a:rPr lang="fr-FR" sz="2400" dirty="0" err="1" smtClean="0">
                <a:latin typeface="Arial"/>
                <a:cs typeface="Arial"/>
              </a:rPr>
              <a:t>co</a:t>
            </a:r>
            <a:r>
              <a:rPr lang="fr-FR" sz="2400" dirty="0">
                <a:latin typeface="Arial"/>
                <a:cs typeface="Arial"/>
              </a:rPr>
              <a:t>-</a:t>
            </a:r>
            <a:r>
              <a:rPr lang="fr-FR" sz="2400" dirty="0" smtClean="0">
                <a:latin typeface="Arial"/>
                <a:cs typeface="Arial"/>
              </a:rPr>
              <a:t>construire avec les intervenants des pratiques basées sur des données probantes</a:t>
            </a:r>
            <a:endParaRPr lang="fr-FR" sz="2400" dirty="0">
              <a:latin typeface="Arial"/>
              <a:cs typeface="Arial"/>
            </a:endParaRPr>
          </a:p>
        </p:txBody>
      </p:sp>
    </p:spTree>
    <p:extLst>
      <p:ext uri="{BB962C8B-B14F-4D97-AF65-F5344CB8AC3E}">
        <p14:creationId xmlns:p14="http://schemas.microsoft.com/office/powerpoint/2010/main" val="2204505965"/>
      </p:ext>
    </p:extLst>
  </p:cSld>
  <p:clrMapOvr>
    <a:masterClrMapping/>
  </p:clrMapOvr>
  <p:timing>
    <p:tnLst>
      <p:par>
        <p:cTn xmlns:p14="http://schemas.microsoft.com/office/powerpoint/2010/mai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39552" y="213799"/>
            <a:ext cx="7024744" cy="1143000"/>
          </a:xfrm>
        </p:spPr>
        <p:txBody>
          <a:bodyPr>
            <a:normAutofit/>
          </a:bodyPr>
          <a:lstStyle/>
          <a:p>
            <a:pPr algn="l"/>
            <a:r>
              <a:rPr lang="fr-FR" sz="2800" b="1" dirty="0" smtClean="0">
                <a:solidFill>
                  <a:srgbClr val="000090"/>
                </a:solidFill>
                <a:latin typeface="Arial"/>
                <a:cs typeface="Arial"/>
              </a:rPr>
              <a:t>Principaux constats</a:t>
            </a:r>
            <a:endParaRPr lang="fr-FR" sz="2800" b="1" dirty="0">
              <a:solidFill>
                <a:srgbClr val="000090"/>
              </a:solidFill>
              <a:latin typeface="Arial"/>
              <a:cs typeface="Arial"/>
            </a:endParaRPr>
          </a:p>
        </p:txBody>
      </p:sp>
      <p:sp>
        <p:nvSpPr>
          <p:cNvPr id="3" name="Espace réservé du contenu 2"/>
          <p:cNvSpPr>
            <a:spLocks noGrp="1"/>
          </p:cNvSpPr>
          <p:nvPr>
            <p:ph idx="1"/>
          </p:nvPr>
        </p:nvSpPr>
        <p:spPr>
          <a:xfrm>
            <a:off x="467544" y="1712286"/>
            <a:ext cx="8064896" cy="5616624"/>
          </a:xfrm>
        </p:spPr>
        <p:txBody>
          <a:bodyPr>
            <a:normAutofit/>
          </a:bodyPr>
          <a:lstStyle/>
          <a:p>
            <a:pPr marL="342900" lvl="1"/>
            <a:r>
              <a:rPr lang="fr-FR" sz="2400" dirty="0" smtClean="0">
                <a:solidFill>
                  <a:srgbClr val="000090"/>
                </a:solidFill>
                <a:latin typeface="Arial"/>
                <a:cs typeface="Arial"/>
              </a:rPr>
              <a:t>Respect des paramètres d’intervention dans 2 situations sur </a:t>
            </a:r>
            <a:r>
              <a:rPr lang="fr-FR" sz="2400" dirty="0">
                <a:solidFill>
                  <a:srgbClr val="000090"/>
                </a:solidFill>
                <a:latin typeface="Arial"/>
                <a:cs typeface="Arial"/>
              </a:rPr>
              <a:t>3</a:t>
            </a:r>
            <a:r>
              <a:rPr lang="fr-FR" sz="2400" dirty="0" smtClean="0">
                <a:solidFill>
                  <a:srgbClr val="000090"/>
                </a:solidFill>
                <a:latin typeface="Arial"/>
                <a:cs typeface="Arial"/>
              </a:rPr>
              <a:t> </a:t>
            </a:r>
          </a:p>
          <a:p>
            <a:pPr marL="1074420" lvl="3"/>
            <a:r>
              <a:rPr lang="fr-FR" dirty="0" smtClean="0">
                <a:solidFill>
                  <a:srgbClr val="000090"/>
                </a:solidFill>
                <a:latin typeface="Arial"/>
                <a:cs typeface="Arial"/>
              </a:rPr>
              <a:t>Cela était le cas dans moins d’1 cas sur </a:t>
            </a:r>
            <a:r>
              <a:rPr lang="fr-FR" dirty="0">
                <a:solidFill>
                  <a:srgbClr val="000090"/>
                </a:solidFill>
                <a:latin typeface="Arial"/>
                <a:cs typeface="Arial"/>
              </a:rPr>
              <a:t>3</a:t>
            </a:r>
            <a:r>
              <a:rPr lang="fr-FR" dirty="0" smtClean="0">
                <a:solidFill>
                  <a:srgbClr val="000090"/>
                </a:solidFill>
                <a:latin typeface="Arial"/>
                <a:cs typeface="Arial"/>
              </a:rPr>
              <a:t> en 2005</a:t>
            </a:r>
          </a:p>
          <a:p>
            <a:pPr marL="1074420" lvl="3"/>
            <a:r>
              <a:rPr lang="fr-FR" dirty="0" smtClean="0">
                <a:solidFill>
                  <a:srgbClr val="000090"/>
                </a:solidFill>
                <a:latin typeface="Arial"/>
                <a:cs typeface="Arial"/>
              </a:rPr>
              <a:t>Utilité des corrections apportées au programme : resserrement de l’application des paramètres du programme + supervision</a:t>
            </a:r>
          </a:p>
          <a:p>
            <a:pPr marL="342900" lvl="1"/>
            <a:r>
              <a:rPr lang="fr-FR" sz="2400" dirty="0" smtClean="0">
                <a:solidFill>
                  <a:srgbClr val="000090"/>
                </a:solidFill>
                <a:latin typeface="Arial"/>
                <a:cs typeface="Arial"/>
              </a:rPr>
              <a:t>Évolution positive des jeunes et des familles dans le temps.</a:t>
            </a:r>
          </a:p>
          <a:p>
            <a:pPr marL="342900" lvl="1"/>
            <a:r>
              <a:rPr lang="fr-FR" sz="2400" dirty="0">
                <a:solidFill>
                  <a:srgbClr val="000090"/>
                </a:solidFill>
                <a:latin typeface="Arial"/>
                <a:cs typeface="Arial"/>
              </a:rPr>
              <a:t>F</a:t>
            </a:r>
            <a:r>
              <a:rPr lang="fr-FR" sz="2400" dirty="0" smtClean="0">
                <a:solidFill>
                  <a:srgbClr val="000090"/>
                </a:solidFill>
                <a:latin typeface="Arial"/>
                <a:cs typeface="Arial"/>
              </a:rPr>
              <a:t>aible taux de placement des jeunes pendant et après l’intervention.</a:t>
            </a:r>
          </a:p>
          <a:p>
            <a:endParaRPr lang="fr-FR" dirty="0"/>
          </a:p>
        </p:txBody>
      </p:sp>
    </p:spTree>
    <p:extLst>
      <p:ext uri="{BB962C8B-B14F-4D97-AF65-F5344CB8AC3E}">
        <p14:creationId xmlns:p14="http://schemas.microsoft.com/office/powerpoint/2010/main" val="1356908666"/>
      </p:ext>
    </p:extLst>
  </p:cSld>
  <p:clrMapOvr>
    <a:masterClrMapping/>
  </p:clrMapOvr>
  <p:timing>
    <p:tnLst>
      <p:par>
        <p:cTn xmlns:p14="http://schemas.microsoft.com/office/powerpoint/2010/mai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39552" y="102961"/>
            <a:ext cx="7024744" cy="1143000"/>
          </a:xfrm>
        </p:spPr>
        <p:txBody>
          <a:bodyPr>
            <a:normAutofit/>
          </a:bodyPr>
          <a:lstStyle/>
          <a:p>
            <a:pPr algn="l"/>
            <a:r>
              <a:rPr lang="fr-FR" sz="2800" b="1" dirty="0" smtClean="0">
                <a:solidFill>
                  <a:srgbClr val="000090"/>
                </a:solidFill>
                <a:latin typeface="Arial"/>
                <a:cs typeface="Arial"/>
              </a:rPr>
              <a:t>Principaux constats</a:t>
            </a:r>
            <a:endParaRPr lang="fr-FR" sz="2800" b="1" dirty="0">
              <a:solidFill>
                <a:srgbClr val="000090"/>
              </a:solidFill>
              <a:latin typeface="Arial"/>
              <a:cs typeface="Arial"/>
            </a:endParaRPr>
          </a:p>
        </p:txBody>
      </p:sp>
      <p:sp>
        <p:nvSpPr>
          <p:cNvPr id="3" name="Espace réservé du contenu 2"/>
          <p:cNvSpPr>
            <a:spLocks noGrp="1"/>
          </p:cNvSpPr>
          <p:nvPr>
            <p:ph idx="1"/>
          </p:nvPr>
        </p:nvSpPr>
        <p:spPr>
          <a:xfrm>
            <a:off x="467544" y="1476761"/>
            <a:ext cx="8064896" cy="5616624"/>
          </a:xfrm>
        </p:spPr>
        <p:txBody>
          <a:bodyPr>
            <a:normAutofit/>
          </a:bodyPr>
          <a:lstStyle/>
          <a:p>
            <a:pPr marL="342900" lvl="1"/>
            <a:r>
              <a:rPr lang="fr-FR" sz="2400" dirty="0" smtClean="0">
                <a:solidFill>
                  <a:srgbClr val="000090"/>
                </a:solidFill>
                <a:latin typeface="Arial"/>
                <a:cs typeface="Arial"/>
              </a:rPr>
              <a:t>Cependant, plusieurs </a:t>
            </a:r>
            <a:r>
              <a:rPr lang="fr-FR" sz="2400" dirty="0">
                <a:solidFill>
                  <a:srgbClr val="000090"/>
                </a:solidFill>
                <a:latin typeface="Arial"/>
                <a:cs typeface="Arial"/>
              </a:rPr>
              <a:t>problèmes persistent à la fin de l’intervention sur les </a:t>
            </a:r>
            <a:r>
              <a:rPr lang="fr-FR" sz="2400" dirty="0" smtClean="0">
                <a:solidFill>
                  <a:srgbClr val="000090"/>
                </a:solidFill>
                <a:latin typeface="Arial"/>
                <a:cs typeface="Arial"/>
              </a:rPr>
              <a:t>plans du fonctionnement familial, </a:t>
            </a:r>
            <a:r>
              <a:rPr lang="fr-FR" sz="2400" dirty="0">
                <a:solidFill>
                  <a:srgbClr val="000090"/>
                </a:solidFill>
                <a:latin typeface="Arial"/>
                <a:cs typeface="Arial"/>
              </a:rPr>
              <a:t>des pratiques éducatives et de la relation parents-</a:t>
            </a:r>
            <a:r>
              <a:rPr lang="fr-FR" sz="2400" dirty="0" smtClean="0">
                <a:solidFill>
                  <a:srgbClr val="000090"/>
                </a:solidFill>
                <a:latin typeface="Arial"/>
                <a:cs typeface="Arial"/>
              </a:rPr>
              <a:t>jeune et des problèmes extériorisés chez les jeunes.</a:t>
            </a:r>
          </a:p>
          <a:p>
            <a:pPr marL="342900" lvl="1"/>
            <a:r>
              <a:rPr lang="fr-FR" sz="2400" dirty="0" smtClean="0">
                <a:solidFill>
                  <a:srgbClr val="000090"/>
                </a:solidFill>
                <a:latin typeface="Arial"/>
                <a:cs typeface="Arial"/>
              </a:rPr>
              <a:t>Les familles confrontées à un cumul de facteurs de risque connaissent une évolution moins positive à la fin de l’intervention : nécessité d’adapter la durée des intervention en fonction de la sévérité des profils cliniques</a:t>
            </a:r>
            <a:endParaRPr lang="fr-FR" sz="2400" dirty="0">
              <a:solidFill>
                <a:srgbClr val="000090"/>
              </a:solidFill>
              <a:latin typeface="Arial"/>
              <a:cs typeface="Arial"/>
            </a:endParaRPr>
          </a:p>
          <a:p>
            <a:pPr marL="342900" lvl="1"/>
            <a:r>
              <a:rPr lang="fr-FR" sz="2400" dirty="0" smtClean="0">
                <a:solidFill>
                  <a:srgbClr val="000090"/>
                </a:solidFill>
                <a:latin typeface="Arial"/>
                <a:cs typeface="Arial"/>
              </a:rPr>
              <a:t>Une application fidèle du programme en terme d’intensité de l’intervention semble donner de meilleurs résultats</a:t>
            </a:r>
            <a:endParaRPr lang="fr-FR" sz="2400" dirty="0">
              <a:solidFill>
                <a:srgbClr val="000090"/>
              </a:solidFill>
              <a:latin typeface="Arial"/>
              <a:cs typeface="Arial"/>
            </a:endParaRPr>
          </a:p>
          <a:p>
            <a:endParaRPr lang="fr-FR" dirty="0"/>
          </a:p>
        </p:txBody>
      </p:sp>
    </p:spTree>
    <p:extLst>
      <p:ext uri="{BB962C8B-B14F-4D97-AF65-F5344CB8AC3E}">
        <p14:creationId xmlns:p14="http://schemas.microsoft.com/office/powerpoint/2010/main" val="1477270555"/>
      </p:ext>
    </p:extLst>
  </p:cSld>
  <p:clrMapOvr>
    <a:masterClrMapping/>
  </p:clrMapOvr>
  <p:timing>
    <p:tnLst>
      <p:par>
        <p:cTn xmlns:p14="http://schemas.microsoft.com/office/powerpoint/2010/mai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idx="1"/>
          </p:nvPr>
        </p:nvSpPr>
        <p:spPr>
          <a:xfrm>
            <a:off x="1020666" y="2906713"/>
            <a:ext cx="6571627" cy="1500187"/>
          </a:xfrm>
        </p:spPr>
        <p:txBody>
          <a:bodyPr>
            <a:normAutofit/>
          </a:bodyPr>
          <a:lstStyle/>
          <a:p>
            <a:r>
              <a:rPr lang="fr-FR" sz="3500" b="1" dirty="0" smtClean="0">
                <a:solidFill>
                  <a:srgbClr val="000090"/>
                </a:solidFill>
                <a:latin typeface="Arial"/>
                <a:cs typeface="Arial"/>
              </a:rPr>
              <a:t>Recommandations</a:t>
            </a:r>
          </a:p>
        </p:txBody>
      </p:sp>
    </p:spTree>
    <p:extLst>
      <p:ext uri="{BB962C8B-B14F-4D97-AF65-F5344CB8AC3E}">
        <p14:creationId xmlns:p14="http://schemas.microsoft.com/office/powerpoint/2010/main" val="2060332017"/>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p:cNvSpPr>
            <a:spLocks noGrp="1" noChangeArrowheads="1"/>
          </p:cNvSpPr>
          <p:nvPr>
            <p:ph type="body" idx="1"/>
          </p:nvPr>
        </p:nvSpPr>
        <p:spPr>
          <a:xfrm>
            <a:off x="467544" y="488500"/>
            <a:ext cx="8229600" cy="6661055"/>
          </a:xfrm>
        </p:spPr>
        <p:txBody>
          <a:bodyPr>
            <a:normAutofit/>
          </a:bodyPr>
          <a:lstStyle/>
          <a:p>
            <a:endParaRPr lang="fr-FR" sz="2400" dirty="0" smtClean="0">
              <a:solidFill>
                <a:schemeClr val="tx2"/>
              </a:solidFill>
              <a:latin typeface="Arial"/>
              <a:cs typeface="Arial"/>
            </a:endParaRPr>
          </a:p>
          <a:p>
            <a:r>
              <a:rPr lang="fr-FR" sz="2400" dirty="0" smtClean="0">
                <a:solidFill>
                  <a:schemeClr val="tx2"/>
                </a:solidFill>
                <a:latin typeface="Arial"/>
                <a:cs typeface="Arial"/>
              </a:rPr>
              <a:t>Il serait souhaitable de respecter les paramètres d’intensité de l’intervention puisque celle-ci semble être associée à une évolution plus importante des jeunes et des familles. </a:t>
            </a:r>
          </a:p>
          <a:p>
            <a:endParaRPr lang="fr-FR" sz="2400" dirty="0">
              <a:latin typeface="Arial"/>
              <a:cs typeface="Arial"/>
            </a:endParaRPr>
          </a:p>
          <a:p>
            <a:r>
              <a:rPr lang="fr-FR" sz="2400" dirty="0">
                <a:solidFill>
                  <a:schemeClr val="tx2"/>
                </a:solidFill>
                <a:latin typeface="Arial"/>
                <a:cs typeface="Arial"/>
              </a:rPr>
              <a:t>Selon les résultats des études de 2005 </a:t>
            </a:r>
            <a:r>
              <a:rPr lang="fr-FR" sz="2400">
                <a:solidFill>
                  <a:schemeClr val="tx2"/>
                </a:solidFill>
                <a:latin typeface="Arial"/>
                <a:cs typeface="Arial"/>
              </a:rPr>
              <a:t>et </a:t>
            </a:r>
            <a:r>
              <a:rPr lang="fr-FR" sz="2400" smtClean="0">
                <a:solidFill>
                  <a:schemeClr val="tx2"/>
                </a:solidFill>
                <a:latin typeface="Arial"/>
                <a:cs typeface="Arial"/>
              </a:rPr>
              <a:t>2014, </a:t>
            </a:r>
            <a:r>
              <a:rPr lang="fr-FR" sz="2400" dirty="0">
                <a:solidFill>
                  <a:schemeClr val="tx2"/>
                </a:solidFill>
                <a:latin typeface="Arial"/>
                <a:cs typeface="Arial"/>
              </a:rPr>
              <a:t>il apparaît souhaitable d’offrir un programme d’intervention de type </a:t>
            </a:r>
            <a:r>
              <a:rPr lang="fr-FR" sz="2400" dirty="0" smtClean="0">
                <a:solidFill>
                  <a:schemeClr val="tx2"/>
                </a:solidFill>
                <a:latin typeface="Arial"/>
                <a:cs typeface="Arial"/>
              </a:rPr>
              <a:t>« parent </a:t>
            </a:r>
            <a:r>
              <a:rPr lang="fr-FR" sz="2400" dirty="0">
                <a:solidFill>
                  <a:schemeClr val="tx2"/>
                </a:solidFill>
                <a:latin typeface="Arial"/>
                <a:cs typeface="Arial"/>
              </a:rPr>
              <a:t>management </a:t>
            </a:r>
            <a:r>
              <a:rPr lang="fr-FR" sz="2400" dirty="0" smtClean="0">
                <a:solidFill>
                  <a:schemeClr val="tx2"/>
                </a:solidFill>
                <a:latin typeface="Arial"/>
                <a:cs typeface="Arial"/>
              </a:rPr>
              <a:t>training » </a:t>
            </a:r>
            <a:r>
              <a:rPr lang="fr-FR" sz="2400" dirty="0">
                <a:solidFill>
                  <a:schemeClr val="tx2"/>
                </a:solidFill>
                <a:latin typeface="Arial"/>
                <a:cs typeface="Arial"/>
              </a:rPr>
              <a:t>aux parents et aux jeunes suite à l’intervention de crise afin de contribuer à l’amélioration des pratiques éducatives et de la relation parents-jeunes, deux variables fortement associés aux problèmes de comportement chez les jeunes.</a:t>
            </a:r>
            <a:endParaRPr lang="fr-FR" sz="2400" dirty="0">
              <a:solidFill>
                <a:schemeClr val="folHlink"/>
              </a:solidFill>
              <a:latin typeface="Arial"/>
              <a:cs typeface="Arial"/>
            </a:endParaRPr>
          </a:p>
          <a:p>
            <a:endParaRPr lang="fr-CA" sz="2400" b="1" dirty="0" smtClean="0">
              <a:solidFill>
                <a:srgbClr val="3E3D2D"/>
              </a:solidFill>
            </a:endParaRPr>
          </a:p>
        </p:txBody>
      </p:sp>
    </p:spTree>
    <p:extLst>
      <p:ext uri="{BB962C8B-B14F-4D97-AF65-F5344CB8AC3E}">
        <p14:creationId xmlns:p14="http://schemas.microsoft.com/office/powerpoint/2010/main" val="910483751"/>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idx="1"/>
          </p:nvPr>
        </p:nvSpPr>
        <p:spPr>
          <a:xfrm>
            <a:off x="722313" y="2906713"/>
            <a:ext cx="8106724" cy="1265531"/>
          </a:xfrm>
        </p:spPr>
        <p:txBody>
          <a:bodyPr>
            <a:noAutofit/>
          </a:bodyPr>
          <a:lstStyle/>
          <a:p>
            <a:r>
              <a:rPr lang="fr-FR" sz="3200" b="1" dirty="0" smtClean="0">
                <a:solidFill>
                  <a:srgbClr val="000090"/>
                </a:solidFill>
                <a:latin typeface="Arial"/>
                <a:cs typeface="Arial"/>
              </a:rPr>
              <a:t>Exemple de programmes dans lesquels j’ai été impliqué comme chercheur</a:t>
            </a:r>
            <a:endParaRPr lang="fr-FR" sz="3200" b="1" dirty="0">
              <a:solidFill>
                <a:srgbClr val="000090"/>
              </a:solidFill>
              <a:latin typeface="Arial"/>
              <a:cs typeface="Arial"/>
            </a:endParaRPr>
          </a:p>
        </p:txBody>
      </p:sp>
    </p:spTree>
    <p:extLst>
      <p:ext uri="{BB962C8B-B14F-4D97-AF65-F5344CB8AC3E}">
        <p14:creationId xmlns:p14="http://schemas.microsoft.com/office/powerpoint/2010/main" val="219380873"/>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483738"/>
            <a:ext cx="8229600" cy="6127354"/>
          </a:xfrm>
        </p:spPr>
        <p:txBody>
          <a:bodyPr>
            <a:normAutofit/>
          </a:bodyPr>
          <a:lstStyle/>
          <a:p>
            <a:r>
              <a:rPr lang="fr-FR" sz="2400" dirty="0" smtClean="0">
                <a:latin typeface="Arial"/>
                <a:cs typeface="Arial"/>
              </a:rPr>
              <a:t>CAFE</a:t>
            </a:r>
          </a:p>
          <a:p>
            <a:pPr marL="0" indent="0">
              <a:buNone/>
            </a:pPr>
            <a:endParaRPr lang="fr-FR" sz="2400" dirty="0" smtClean="0">
              <a:latin typeface="Arial"/>
              <a:cs typeface="Arial"/>
            </a:endParaRPr>
          </a:p>
          <a:p>
            <a:r>
              <a:rPr lang="fr-FR" sz="2400" dirty="0" smtClean="0">
                <a:latin typeface="Arial"/>
                <a:cs typeface="Arial"/>
              </a:rPr>
              <a:t>Développement d’un programme </a:t>
            </a:r>
            <a:r>
              <a:rPr lang="fr-FR" sz="2400" dirty="0" err="1" smtClean="0">
                <a:latin typeface="Arial"/>
                <a:cs typeface="Arial"/>
              </a:rPr>
              <a:t>multidimendionnel</a:t>
            </a:r>
            <a:r>
              <a:rPr lang="fr-FR" sz="2400" dirty="0" smtClean="0">
                <a:latin typeface="Arial"/>
                <a:cs typeface="Arial"/>
              </a:rPr>
              <a:t> pour les troubles alimentaires chez les adolescents</a:t>
            </a:r>
          </a:p>
          <a:p>
            <a:endParaRPr lang="fr-FR" sz="2400" dirty="0" smtClean="0">
              <a:latin typeface="Arial"/>
              <a:cs typeface="Arial"/>
            </a:endParaRPr>
          </a:p>
          <a:p>
            <a:r>
              <a:rPr lang="fr-FR" sz="2400" dirty="0" smtClean="0">
                <a:latin typeface="Arial"/>
                <a:cs typeface="Arial"/>
              </a:rPr>
              <a:t>Projet RBC: développement de programme de prévention auprès de jeunes présentant ou à risque de présenter des problèmes de santé mentale</a:t>
            </a:r>
          </a:p>
          <a:p>
            <a:endParaRPr lang="fr-FR" sz="2400" dirty="0" smtClean="0">
              <a:latin typeface="Arial"/>
              <a:cs typeface="Arial"/>
            </a:endParaRPr>
          </a:p>
          <a:p>
            <a:r>
              <a:rPr lang="fr-FR" sz="2400" dirty="0" smtClean="0">
                <a:latin typeface="Arial"/>
                <a:cs typeface="Arial"/>
              </a:rPr>
              <a:t>Développement de cartes conceptuelles pour soutenir la pratique clinique: </a:t>
            </a:r>
            <a:r>
              <a:rPr lang="fr-FR" sz="2400" b="1" dirty="0" smtClean="0">
                <a:latin typeface="Arial"/>
                <a:cs typeface="Arial"/>
              </a:rPr>
              <a:t>abus sexuel</a:t>
            </a:r>
            <a:endParaRPr lang="fr-FR" sz="2400" b="1" dirty="0">
              <a:latin typeface="Arial"/>
              <a:cs typeface="Arial"/>
            </a:endParaRPr>
          </a:p>
        </p:txBody>
      </p:sp>
    </p:spTree>
    <p:extLst>
      <p:ext uri="{BB962C8B-B14F-4D97-AF65-F5344CB8AC3E}">
        <p14:creationId xmlns:p14="http://schemas.microsoft.com/office/powerpoint/2010/main" val="987042166"/>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idx="1"/>
          </p:nvPr>
        </p:nvSpPr>
        <p:spPr>
          <a:xfrm>
            <a:off x="722313" y="2906713"/>
            <a:ext cx="7772400" cy="1265531"/>
          </a:xfrm>
        </p:spPr>
        <p:txBody>
          <a:bodyPr>
            <a:normAutofit/>
          </a:bodyPr>
          <a:lstStyle/>
          <a:p>
            <a:r>
              <a:rPr lang="fr-FR" sz="3600" b="1" dirty="0" smtClean="0">
                <a:solidFill>
                  <a:srgbClr val="000090"/>
                </a:solidFill>
                <a:latin typeface="Arial"/>
                <a:cs typeface="Arial"/>
              </a:rPr>
              <a:t>Exemple de carte conceptuelle</a:t>
            </a:r>
            <a:endParaRPr lang="fr-FR" sz="3600" b="1" dirty="0">
              <a:solidFill>
                <a:srgbClr val="000090"/>
              </a:solidFill>
              <a:latin typeface="Arial"/>
              <a:cs typeface="Arial"/>
            </a:endParaRPr>
          </a:p>
        </p:txBody>
      </p:sp>
    </p:spTree>
    <p:extLst>
      <p:ext uri="{BB962C8B-B14F-4D97-AF65-F5344CB8AC3E}">
        <p14:creationId xmlns:p14="http://schemas.microsoft.com/office/powerpoint/2010/main" val="2796340998"/>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idx="1"/>
          </p:nvPr>
        </p:nvSpPr>
        <p:spPr/>
        <p:txBody>
          <a:bodyPr>
            <a:normAutofit lnSpcReduction="10000"/>
          </a:bodyPr>
          <a:lstStyle/>
          <a:p>
            <a:r>
              <a:rPr lang="fr-FR" sz="3200" b="1" dirty="0">
                <a:solidFill>
                  <a:srgbClr val="000090"/>
                </a:solidFill>
                <a:latin typeface="Arial"/>
                <a:cs typeface="Arial"/>
              </a:rPr>
              <a:t>S</a:t>
            </a:r>
            <a:r>
              <a:rPr lang="fr-FR" sz="3200" b="1" dirty="0" smtClean="0">
                <a:solidFill>
                  <a:srgbClr val="000090"/>
                </a:solidFill>
                <a:latin typeface="Arial"/>
                <a:cs typeface="Arial"/>
              </a:rPr>
              <a:t>ynthèse </a:t>
            </a:r>
            <a:r>
              <a:rPr lang="fr-FR" sz="3200" b="1" dirty="0">
                <a:solidFill>
                  <a:srgbClr val="000090"/>
                </a:solidFill>
                <a:latin typeface="Arial"/>
                <a:cs typeface="Arial"/>
              </a:rPr>
              <a:t>d’un </a:t>
            </a:r>
            <a:r>
              <a:rPr lang="fr-FR" sz="3200" b="1" dirty="0" smtClean="0">
                <a:solidFill>
                  <a:srgbClr val="000090"/>
                </a:solidFill>
                <a:latin typeface="Arial"/>
                <a:cs typeface="Arial"/>
              </a:rPr>
              <a:t>partenariat </a:t>
            </a:r>
            <a:r>
              <a:rPr lang="fr-FR" sz="3200" b="1" dirty="0">
                <a:solidFill>
                  <a:srgbClr val="000090"/>
                </a:solidFill>
                <a:latin typeface="Arial"/>
                <a:cs typeface="Arial"/>
              </a:rPr>
              <a:t>de plus de 15 </a:t>
            </a:r>
            <a:r>
              <a:rPr lang="fr-FR" sz="3200" b="1" dirty="0" smtClean="0">
                <a:solidFill>
                  <a:srgbClr val="000090"/>
                </a:solidFill>
                <a:latin typeface="Arial"/>
                <a:cs typeface="Arial"/>
              </a:rPr>
              <a:t>années </a:t>
            </a:r>
            <a:r>
              <a:rPr lang="fr-FR" sz="3200" b="1" dirty="0">
                <a:solidFill>
                  <a:srgbClr val="000090"/>
                </a:solidFill>
                <a:latin typeface="Arial"/>
                <a:cs typeface="Arial"/>
              </a:rPr>
              <a:t>d’étroite </a:t>
            </a:r>
            <a:r>
              <a:rPr lang="fr-FR" sz="3200" b="1" dirty="0" smtClean="0">
                <a:solidFill>
                  <a:srgbClr val="000090"/>
                </a:solidFill>
                <a:latin typeface="Arial"/>
                <a:cs typeface="Arial"/>
              </a:rPr>
              <a:t>collaboration dans le programme CAFE</a:t>
            </a:r>
            <a:endParaRPr lang="fr-CA" sz="3200" b="1" dirty="0">
              <a:solidFill>
                <a:srgbClr val="000090"/>
              </a:solidFill>
              <a:latin typeface="Arial"/>
              <a:cs typeface="Arial"/>
            </a:endParaRPr>
          </a:p>
          <a:p>
            <a:endParaRPr lang="fr-FR" dirty="0"/>
          </a:p>
        </p:txBody>
      </p:sp>
    </p:spTree>
    <p:extLst>
      <p:ext uri="{BB962C8B-B14F-4D97-AF65-F5344CB8AC3E}">
        <p14:creationId xmlns:p14="http://schemas.microsoft.com/office/powerpoint/2010/main" val="1667709556"/>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138323"/>
            <a:ext cx="8229600" cy="6719677"/>
          </a:xfrm>
        </p:spPr>
        <p:txBody>
          <a:bodyPr>
            <a:normAutofit fontScale="77500" lnSpcReduction="20000"/>
          </a:bodyPr>
          <a:lstStyle/>
          <a:p>
            <a:pPr lvl="0"/>
            <a:r>
              <a:rPr lang="fr-FR" dirty="0">
                <a:solidFill>
                  <a:srgbClr val="000090"/>
                </a:solidFill>
              </a:rPr>
              <a:t>Début du programme </a:t>
            </a:r>
            <a:r>
              <a:rPr lang="fr-FR" dirty="0" smtClean="0">
                <a:solidFill>
                  <a:srgbClr val="000090"/>
                </a:solidFill>
              </a:rPr>
              <a:t>1</a:t>
            </a:r>
            <a:r>
              <a:rPr lang="fr-FR" baseline="30000" dirty="0" smtClean="0">
                <a:solidFill>
                  <a:srgbClr val="000090"/>
                </a:solidFill>
              </a:rPr>
              <a:t>er</a:t>
            </a:r>
            <a:r>
              <a:rPr lang="fr-FR" dirty="0" smtClean="0">
                <a:solidFill>
                  <a:srgbClr val="000090"/>
                </a:solidFill>
              </a:rPr>
              <a:t> juin </a:t>
            </a:r>
            <a:r>
              <a:rPr lang="fr-FR" dirty="0">
                <a:solidFill>
                  <a:srgbClr val="000090"/>
                </a:solidFill>
              </a:rPr>
              <a:t>1999</a:t>
            </a:r>
            <a:endParaRPr lang="fr-CA" dirty="0">
              <a:solidFill>
                <a:srgbClr val="000090"/>
              </a:solidFill>
            </a:endParaRPr>
          </a:p>
          <a:p>
            <a:pPr lvl="0"/>
            <a:endParaRPr lang="fr-FR" dirty="0" smtClean="0">
              <a:solidFill>
                <a:srgbClr val="000090"/>
              </a:solidFill>
            </a:endParaRPr>
          </a:p>
          <a:p>
            <a:pPr lvl="0"/>
            <a:r>
              <a:rPr lang="fr-FR" dirty="0" smtClean="0">
                <a:solidFill>
                  <a:srgbClr val="000090"/>
                </a:solidFill>
              </a:rPr>
              <a:t>Engagement de la recherche </a:t>
            </a:r>
            <a:r>
              <a:rPr lang="fr-FR" dirty="0">
                <a:solidFill>
                  <a:srgbClr val="000090"/>
                </a:solidFill>
              </a:rPr>
              <a:t>en janvier 2000</a:t>
            </a:r>
            <a:endParaRPr lang="fr-CA" dirty="0">
              <a:solidFill>
                <a:srgbClr val="000090"/>
              </a:solidFill>
            </a:endParaRPr>
          </a:p>
          <a:p>
            <a:pPr lvl="0"/>
            <a:endParaRPr lang="fr-FR" dirty="0" smtClean="0">
              <a:solidFill>
                <a:srgbClr val="000090"/>
              </a:solidFill>
            </a:endParaRPr>
          </a:p>
          <a:p>
            <a:pPr lvl="0"/>
            <a:r>
              <a:rPr lang="fr-FR" dirty="0" smtClean="0">
                <a:solidFill>
                  <a:srgbClr val="000090"/>
                </a:solidFill>
              </a:rPr>
              <a:t>Définition </a:t>
            </a:r>
            <a:r>
              <a:rPr lang="fr-FR" dirty="0">
                <a:solidFill>
                  <a:srgbClr val="000090"/>
                </a:solidFill>
              </a:rPr>
              <a:t>opérationnelle des paramètres du programme : travail collectif</a:t>
            </a:r>
            <a:endParaRPr lang="fr-CA" dirty="0">
              <a:solidFill>
                <a:srgbClr val="000090"/>
              </a:solidFill>
            </a:endParaRPr>
          </a:p>
          <a:p>
            <a:pPr lvl="1"/>
            <a:r>
              <a:rPr lang="fr-FR" dirty="0" smtClean="0">
                <a:solidFill>
                  <a:srgbClr val="000090"/>
                </a:solidFill>
              </a:rPr>
              <a:t>Élaboration </a:t>
            </a:r>
            <a:r>
              <a:rPr lang="fr-FR" dirty="0">
                <a:solidFill>
                  <a:srgbClr val="000090"/>
                </a:solidFill>
              </a:rPr>
              <a:t>d’une définition de la </a:t>
            </a:r>
            <a:r>
              <a:rPr lang="fr-FR" dirty="0" smtClean="0">
                <a:solidFill>
                  <a:srgbClr val="000090"/>
                </a:solidFill>
              </a:rPr>
              <a:t>crise</a:t>
            </a:r>
          </a:p>
          <a:p>
            <a:pPr lvl="1"/>
            <a:r>
              <a:rPr lang="fr-FR" dirty="0" smtClean="0">
                <a:solidFill>
                  <a:srgbClr val="000090"/>
                </a:solidFill>
              </a:rPr>
              <a:t>Définir les </a:t>
            </a:r>
            <a:r>
              <a:rPr lang="fr-FR" dirty="0">
                <a:solidFill>
                  <a:srgbClr val="000090"/>
                </a:solidFill>
              </a:rPr>
              <a:t>étapes de l’intervention basées sur les données de la littérature </a:t>
            </a:r>
            <a:r>
              <a:rPr lang="fr-FR" dirty="0" smtClean="0">
                <a:solidFill>
                  <a:srgbClr val="000090"/>
                </a:solidFill>
              </a:rPr>
              <a:t>scientifique</a:t>
            </a:r>
            <a:endParaRPr lang="fr-CA" dirty="0">
              <a:solidFill>
                <a:srgbClr val="000090"/>
              </a:solidFill>
            </a:endParaRPr>
          </a:p>
          <a:p>
            <a:pPr lvl="1"/>
            <a:r>
              <a:rPr lang="fr-FR" dirty="0" smtClean="0">
                <a:solidFill>
                  <a:srgbClr val="000090"/>
                </a:solidFill>
              </a:rPr>
              <a:t>Développer et implanter un </a:t>
            </a:r>
            <a:r>
              <a:rPr lang="fr-FR" dirty="0">
                <a:solidFill>
                  <a:srgbClr val="000090"/>
                </a:solidFill>
              </a:rPr>
              <a:t>protocole d’évaluation</a:t>
            </a:r>
            <a:endParaRPr lang="fr-CA" dirty="0">
              <a:solidFill>
                <a:srgbClr val="000090"/>
              </a:solidFill>
            </a:endParaRPr>
          </a:p>
          <a:p>
            <a:pPr lvl="0"/>
            <a:endParaRPr lang="fr-FR" dirty="0" smtClean="0">
              <a:solidFill>
                <a:srgbClr val="000090"/>
              </a:solidFill>
            </a:endParaRPr>
          </a:p>
          <a:p>
            <a:pPr lvl="0"/>
            <a:r>
              <a:rPr lang="fr-FR" dirty="0" smtClean="0">
                <a:solidFill>
                  <a:srgbClr val="000090"/>
                </a:solidFill>
              </a:rPr>
              <a:t>Formation </a:t>
            </a:r>
            <a:r>
              <a:rPr lang="fr-FR" dirty="0">
                <a:solidFill>
                  <a:srgbClr val="000090"/>
                </a:solidFill>
              </a:rPr>
              <a:t>des intervenants à l’intervention familiale</a:t>
            </a:r>
            <a:endParaRPr lang="fr-CA" dirty="0">
              <a:solidFill>
                <a:srgbClr val="000090"/>
              </a:solidFill>
            </a:endParaRPr>
          </a:p>
          <a:p>
            <a:pPr lvl="0"/>
            <a:endParaRPr lang="fr-FR" dirty="0" smtClean="0">
              <a:solidFill>
                <a:srgbClr val="000090"/>
              </a:solidFill>
            </a:endParaRPr>
          </a:p>
          <a:p>
            <a:pPr lvl="0"/>
            <a:r>
              <a:rPr lang="fr-FR" dirty="0" smtClean="0">
                <a:solidFill>
                  <a:srgbClr val="000090"/>
                </a:solidFill>
              </a:rPr>
              <a:t>Recherches </a:t>
            </a:r>
            <a:r>
              <a:rPr lang="fr-FR" dirty="0">
                <a:solidFill>
                  <a:srgbClr val="000090"/>
                </a:solidFill>
              </a:rPr>
              <a:t>évaluatives </a:t>
            </a:r>
            <a:endParaRPr lang="fr-CA" dirty="0">
              <a:solidFill>
                <a:srgbClr val="000090"/>
              </a:solidFill>
            </a:endParaRPr>
          </a:p>
          <a:p>
            <a:pPr lvl="1"/>
            <a:r>
              <a:rPr lang="fr-FR" dirty="0">
                <a:solidFill>
                  <a:srgbClr val="000090"/>
                </a:solidFill>
              </a:rPr>
              <a:t>Qualité de l’implantation du programme (2001)</a:t>
            </a:r>
            <a:endParaRPr lang="fr-CA" dirty="0">
              <a:solidFill>
                <a:srgbClr val="000090"/>
              </a:solidFill>
            </a:endParaRPr>
          </a:p>
          <a:p>
            <a:pPr lvl="1"/>
            <a:r>
              <a:rPr lang="fr-FR" dirty="0" smtClean="0">
                <a:solidFill>
                  <a:srgbClr val="000090"/>
                </a:solidFill>
              </a:rPr>
              <a:t>Effets </a:t>
            </a:r>
            <a:r>
              <a:rPr lang="fr-FR" dirty="0">
                <a:solidFill>
                  <a:srgbClr val="000090"/>
                </a:solidFill>
              </a:rPr>
              <a:t>du programme sur l’évolution des jeunes et des familles (2005)</a:t>
            </a:r>
            <a:endParaRPr lang="fr-CA" dirty="0">
              <a:solidFill>
                <a:srgbClr val="000090"/>
              </a:solidFill>
            </a:endParaRPr>
          </a:p>
          <a:p>
            <a:pPr lvl="1"/>
            <a:r>
              <a:rPr lang="fr-FR" dirty="0" smtClean="0">
                <a:solidFill>
                  <a:srgbClr val="000090"/>
                </a:solidFill>
              </a:rPr>
              <a:t>Effets </a:t>
            </a:r>
            <a:r>
              <a:rPr lang="fr-FR" dirty="0">
                <a:solidFill>
                  <a:srgbClr val="000090"/>
                </a:solidFill>
              </a:rPr>
              <a:t>de l’application fidèle du programme (2014)</a:t>
            </a:r>
            <a:endParaRPr lang="fr-CA" dirty="0">
              <a:solidFill>
                <a:srgbClr val="000090"/>
              </a:solidFill>
            </a:endParaRPr>
          </a:p>
          <a:p>
            <a:endParaRPr lang="fr-FR" dirty="0"/>
          </a:p>
        </p:txBody>
      </p:sp>
    </p:spTree>
    <p:extLst>
      <p:ext uri="{BB962C8B-B14F-4D97-AF65-F5344CB8AC3E}">
        <p14:creationId xmlns:p14="http://schemas.microsoft.com/office/powerpoint/2010/main" val="3218879652"/>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idx="1"/>
          </p:nvPr>
        </p:nvSpPr>
        <p:spPr>
          <a:xfrm>
            <a:off x="722313" y="2906713"/>
            <a:ext cx="8106724" cy="1500187"/>
          </a:xfrm>
        </p:spPr>
        <p:txBody>
          <a:bodyPr>
            <a:noAutofit/>
          </a:bodyPr>
          <a:lstStyle/>
          <a:p>
            <a:r>
              <a:rPr lang="fr-FR" sz="3600" b="1" dirty="0" smtClean="0">
                <a:solidFill>
                  <a:srgbClr val="000090"/>
                </a:solidFill>
                <a:latin typeface="Arial"/>
                <a:cs typeface="Arial"/>
              </a:rPr>
              <a:t>Co-construction du programme:</a:t>
            </a:r>
          </a:p>
          <a:p>
            <a:r>
              <a:rPr lang="fr-FR" sz="3600" b="1" dirty="0">
                <a:solidFill>
                  <a:srgbClr val="FF0000"/>
                </a:solidFill>
                <a:latin typeface="Arial"/>
                <a:cs typeface="Arial"/>
              </a:rPr>
              <a:t>p</a:t>
            </a:r>
            <a:r>
              <a:rPr lang="fr-FR" sz="3600" b="1" dirty="0" smtClean="0">
                <a:solidFill>
                  <a:srgbClr val="FF0000"/>
                </a:solidFill>
                <a:latin typeface="Arial"/>
                <a:cs typeface="Arial"/>
              </a:rPr>
              <a:t>rincipales </a:t>
            </a:r>
            <a:r>
              <a:rPr lang="fr-FR" sz="3600" b="1" dirty="0" smtClean="0">
                <a:solidFill>
                  <a:srgbClr val="FF0000"/>
                </a:solidFill>
                <a:latin typeface="Arial"/>
                <a:cs typeface="Arial"/>
              </a:rPr>
              <a:t>étapes de l’implantation du programme CAFE</a:t>
            </a:r>
            <a:endParaRPr lang="fr-FR" sz="3600" b="1" dirty="0">
              <a:solidFill>
                <a:srgbClr val="FF0000"/>
              </a:solidFill>
              <a:latin typeface="Arial"/>
              <a:cs typeface="Arial"/>
            </a:endParaRPr>
          </a:p>
        </p:txBody>
      </p:sp>
    </p:spTree>
    <p:extLst>
      <p:ext uri="{BB962C8B-B14F-4D97-AF65-F5344CB8AC3E}">
        <p14:creationId xmlns:p14="http://schemas.microsoft.com/office/powerpoint/2010/main" val="2395101326"/>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idx="1"/>
          </p:nvPr>
        </p:nvSpPr>
        <p:spPr>
          <a:xfrm>
            <a:off x="722313" y="2047730"/>
            <a:ext cx="7772400" cy="2177906"/>
          </a:xfrm>
        </p:spPr>
        <p:txBody>
          <a:bodyPr>
            <a:normAutofit fontScale="92500" lnSpcReduction="20000"/>
          </a:bodyPr>
          <a:lstStyle/>
          <a:p>
            <a:endParaRPr lang="fr-FR" sz="3600" b="1" dirty="0" smtClean="0">
              <a:solidFill>
                <a:srgbClr val="FF0000"/>
              </a:solidFill>
            </a:endParaRPr>
          </a:p>
          <a:p>
            <a:r>
              <a:rPr lang="fr-FR" sz="3900" b="1" dirty="0" smtClean="0">
                <a:solidFill>
                  <a:srgbClr val="FF0000"/>
                </a:solidFill>
              </a:rPr>
              <a:t>Premièrement : </a:t>
            </a:r>
          </a:p>
          <a:p>
            <a:r>
              <a:rPr lang="fr-FR" sz="3900" b="1" dirty="0" smtClean="0">
                <a:solidFill>
                  <a:srgbClr val="FF0000"/>
                </a:solidFill>
              </a:rPr>
              <a:t>Définir la problématique - la crise familiale</a:t>
            </a:r>
            <a:endParaRPr lang="fr-FR" sz="3900" b="1" dirty="0">
              <a:solidFill>
                <a:srgbClr val="FF0000"/>
              </a:solidFill>
            </a:endParaRPr>
          </a:p>
        </p:txBody>
      </p:sp>
    </p:spTree>
    <p:extLst>
      <p:ext uri="{BB962C8B-B14F-4D97-AF65-F5344CB8AC3E}">
        <p14:creationId xmlns:p14="http://schemas.microsoft.com/office/powerpoint/2010/main" val="3608258780"/>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3200" b="1" dirty="0" smtClean="0">
                <a:solidFill>
                  <a:srgbClr val="333399"/>
                </a:solidFill>
                <a:latin typeface="Arial"/>
                <a:cs typeface="Arial"/>
              </a:rPr>
              <a:t>Objectifs de la conférence</a:t>
            </a:r>
            <a:endParaRPr lang="fr-FR" sz="3200" b="1" dirty="0">
              <a:solidFill>
                <a:srgbClr val="333399"/>
              </a:solidFill>
              <a:latin typeface="Arial"/>
              <a:cs typeface="Arial"/>
            </a:endParaRPr>
          </a:p>
        </p:txBody>
      </p:sp>
      <p:sp>
        <p:nvSpPr>
          <p:cNvPr id="3" name="Espace réservé du contenu 2"/>
          <p:cNvSpPr>
            <a:spLocks noGrp="1"/>
          </p:cNvSpPr>
          <p:nvPr>
            <p:ph idx="1"/>
          </p:nvPr>
        </p:nvSpPr>
        <p:spPr>
          <a:xfrm>
            <a:off x="457200" y="1600200"/>
            <a:ext cx="8229600" cy="4913564"/>
          </a:xfrm>
        </p:spPr>
        <p:txBody>
          <a:bodyPr>
            <a:normAutofit/>
          </a:bodyPr>
          <a:lstStyle/>
          <a:p>
            <a:r>
              <a:rPr lang="fr-FR" sz="2800" dirty="0" smtClean="0">
                <a:solidFill>
                  <a:srgbClr val="333399"/>
                </a:solidFill>
              </a:rPr>
              <a:t>Présentation d’un programme d’intervention de crise familiale: </a:t>
            </a:r>
            <a:r>
              <a:rPr lang="fr-FR" sz="2800" dirty="0" smtClean="0">
                <a:solidFill>
                  <a:srgbClr val="333399"/>
                </a:solidFill>
              </a:rPr>
              <a:t>CAFE</a:t>
            </a:r>
          </a:p>
          <a:p>
            <a:pPr lvl="1"/>
            <a:r>
              <a:rPr lang="fr-FR" sz="2400" dirty="0" smtClean="0">
                <a:solidFill>
                  <a:srgbClr val="333399"/>
                </a:solidFill>
              </a:rPr>
              <a:t>La place des chercheurs dans le développement des programmes</a:t>
            </a:r>
            <a:endParaRPr lang="fr-FR" sz="2400" dirty="0" smtClean="0">
              <a:solidFill>
                <a:srgbClr val="333399"/>
              </a:solidFill>
            </a:endParaRPr>
          </a:p>
          <a:p>
            <a:pPr marL="0" indent="0">
              <a:buNone/>
            </a:pPr>
            <a:endParaRPr lang="fr-FR" sz="2800" dirty="0" smtClean="0">
              <a:solidFill>
                <a:srgbClr val="333399"/>
              </a:solidFill>
            </a:endParaRPr>
          </a:p>
          <a:p>
            <a:r>
              <a:rPr lang="fr-FR" sz="2800" dirty="0" smtClean="0">
                <a:solidFill>
                  <a:srgbClr val="333399"/>
                </a:solidFill>
              </a:rPr>
              <a:t>Expérience de l’équipe FORSYFA en sol québécois</a:t>
            </a:r>
          </a:p>
          <a:p>
            <a:endParaRPr lang="fr-FR" sz="2800" dirty="0" smtClean="0">
              <a:solidFill>
                <a:srgbClr val="333399"/>
              </a:solidFill>
            </a:endParaRPr>
          </a:p>
          <a:p>
            <a:r>
              <a:rPr lang="fr-FR" sz="2800" dirty="0" smtClean="0">
                <a:solidFill>
                  <a:srgbClr val="333399"/>
                </a:solidFill>
              </a:rPr>
              <a:t>Retombées de cette intervention sur l’évolution des jeunes et des familles</a:t>
            </a:r>
            <a:endParaRPr lang="fr-FR" sz="2800" dirty="0">
              <a:solidFill>
                <a:srgbClr val="333399"/>
              </a:solidFill>
            </a:endParaRPr>
          </a:p>
        </p:txBody>
      </p:sp>
    </p:spTree>
    <p:extLst>
      <p:ext uri="{BB962C8B-B14F-4D97-AF65-F5344CB8AC3E}">
        <p14:creationId xmlns:p14="http://schemas.microsoft.com/office/powerpoint/2010/main" val="862465597"/>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idx="1"/>
          </p:nvPr>
        </p:nvSpPr>
        <p:spPr/>
        <p:txBody>
          <a:bodyPr>
            <a:normAutofit/>
          </a:bodyPr>
          <a:lstStyle/>
          <a:p>
            <a:r>
              <a:rPr lang="fr-FR" sz="3200" b="1" dirty="0" smtClean="0">
                <a:solidFill>
                  <a:srgbClr val="000090"/>
                </a:solidFill>
                <a:latin typeface="Arial"/>
                <a:cs typeface="Arial"/>
              </a:rPr>
              <a:t>Recension des différentes définitions de la crise (exemples de définitions)</a:t>
            </a:r>
            <a:endParaRPr lang="fr-FR" sz="3200" b="1" dirty="0">
              <a:solidFill>
                <a:srgbClr val="000090"/>
              </a:solidFill>
              <a:latin typeface="Arial"/>
              <a:cs typeface="Arial"/>
            </a:endParaRPr>
          </a:p>
        </p:txBody>
      </p:sp>
    </p:spTree>
    <p:extLst>
      <p:ext uri="{BB962C8B-B14F-4D97-AF65-F5344CB8AC3E}">
        <p14:creationId xmlns:p14="http://schemas.microsoft.com/office/powerpoint/2010/main" val="2236593244"/>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758779"/>
            <a:ext cx="8229600" cy="6417880"/>
          </a:xfrm>
        </p:spPr>
        <p:txBody>
          <a:bodyPr>
            <a:normAutofit fontScale="77500" lnSpcReduction="20000"/>
          </a:bodyPr>
          <a:lstStyle/>
          <a:p>
            <a:r>
              <a:rPr lang="fr-CA" sz="3100" dirty="0">
                <a:solidFill>
                  <a:srgbClr val="000090"/>
                </a:solidFill>
                <a:latin typeface="Arial"/>
                <a:cs typeface="Arial"/>
              </a:rPr>
              <a:t>La crise correspond au moment de rupture d’équilibre du système familial et du </a:t>
            </a:r>
            <a:r>
              <a:rPr lang="fr-CA" sz="3100" b="1" dirty="0">
                <a:solidFill>
                  <a:srgbClr val="000090"/>
                </a:solidFill>
                <a:latin typeface="Arial"/>
                <a:cs typeface="Arial"/>
              </a:rPr>
              <a:t>changement</a:t>
            </a:r>
            <a:r>
              <a:rPr lang="fr-CA" sz="3100" dirty="0">
                <a:solidFill>
                  <a:srgbClr val="000090"/>
                </a:solidFill>
                <a:latin typeface="Arial"/>
                <a:cs typeface="Arial"/>
              </a:rPr>
              <a:t> qui l’accompagne </a:t>
            </a:r>
            <a:r>
              <a:rPr lang="fr-CA" sz="2300" dirty="0">
                <a:solidFill>
                  <a:srgbClr val="000090"/>
                </a:solidFill>
                <a:latin typeface="Arial"/>
                <a:cs typeface="Arial"/>
              </a:rPr>
              <a:t>(Cuendet,1988</a:t>
            </a:r>
            <a:r>
              <a:rPr lang="fr-CA" sz="2300" dirty="0" smtClean="0">
                <a:solidFill>
                  <a:srgbClr val="000090"/>
                </a:solidFill>
                <a:latin typeface="Arial"/>
                <a:cs typeface="Arial"/>
              </a:rPr>
              <a:t>)</a:t>
            </a:r>
            <a:endParaRPr lang="fr-CA" sz="3100" dirty="0">
              <a:solidFill>
                <a:srgbClr val="000090"/>
              </a:solidFill>
              <a:latin typeface="Arial"/>
              <a:cs typeface="Arial"/>
            </a:endParaRPr>
          </a:p>
          <a:p>
            <a:endParaRPr lang="fr-CA" sz="3100" dirty="0">
              <a:solidFill>
                <a:srgbClr val="000090"/>
              </a:solidFill>
              <a:latin typeface="Arial"/>
              <a:cs typeface="Arial"/>
            </a:endParaRPr>
          </a:p>
          <a:p>
            <a:r>
              <a:rPr lang="fr-CA" sz="3100" dirty="0">
                <a:solidFill>
                  <a:srgbClr val="000090"/>
                </a:solidFill>
                <a:latin typeface="Arial"/>
                <a:cs typeface="Arial"/>
              </a:rPr>
              <a:t>Comme l’état des choses à un moment de</a:t>
            </a:r>
            <a:r>
              <a:rPr lang="fr-CA" sz="3100" b="1" dirty="0">
                <a:solidFill>
                  <a:srgbClr val="000090"/>
                </a:solidFill>
                <a:latin typeface="Arial"/>
                <a:cs typeface="Arial"/>
              </a:rPr>
              <a:t> changement </a:t>
            </a:r>
            <a:r>
              <a:rPr lang="fr-CA" sz="3100" b="1" dirty="0" smtClean="0">
                <a:solidFill>
                  <a:srgbClr val="000090"/>
                </a:solidFill>
                <a:latin typeface="Arial"/>
                <a:cs typeface="Arial"/>
              </a:rPr>
              <a:t>imminent</a:t>
            </a:r>
            <a:r>
              <a:rPr lang="fr-CA" sz="3100" dirty="0" smtClean="0">
                <a:solidFill>
                  <a:srgbClr val="000090"/>
                </a:solidFill>
                <a:latin typeface="Arial"/>
                <a:cs typeface="Arial"/>
              </a:rPr>
              <a:t>, l</a:t>
            </a:r>
            <a:r>
              <a:rPr lang="fr-FR" sz="3100" dirty="0" smtClean="0">
                <a:solidFill>
                  <a:srgbClr val="000090"/>
                </a:solidFill>
                <a:latin typeface="Arial"/>
                <a:cs typeface="Arial"/>
              </a:rPr>
              <a:t>’état </a:t>
            </a:r>
            <a:r>
              <a:rPr lang="fr-FR" sz="3100" dirty="0">
                <a:solidFill>
                  <a:srgbClr val="000090"/>
                </a:solidFill>
                <a:latin typeface="Arial"/>
                <a:cs typeface="Arial"/>
              </a:rPr>
              <a:t>de crise se caractérise par l’éclatement des manières de faire habituelles. Le confortable répertoire des rôles et des règles dans la </a:t>
            </a:r>
            <a:r>
              <a:rPr lang="fr-FR" sz="3100" dirty="0" smtClean="0">
                <a:solidFill>
                  <a:srgbClr val="000090"/>
                </a:solidFill>
                <a:latin typeface="Arial"/>
                <a:cs typeface="Arial"/>
              </a:rPr>
              <a:t>famille </a:t>
            </a:r>
            <a:r>
              <a:rPr lang="fr-FR" sz="3100" dirty="0">
                <a:solidFill>
                  <a:srgbClr val="000090"/>
                </a:solidFill>
                <a:latin typeface="Arial"/>
                <a:cs typeface="Arial"/>
              </a:rPr>
              <a:t>n’est plus opérant </a:t>
            </a:r>
            <a:r>
              <a:rPr lang="fr-CA" sz="2300" dirty="0">
                <a:solidFill>
                  <a:srgbClr val="000090"/>
                </a:solidFill>
                <a:latin typeface="Arial"/>
                <a:cs typeface="Arial"/>
              </a:rPr>
              <a:t>(Pittman, 1988)</a:t>
            </a:r>
          </a:p>
          <a:p>
            <a:endParaRPr lang="fr-CA" sz="3100" dirty="0">
              <a:solidFill>
                <a:srgbClr val="000090"/>
              </a:solidFill>
              <a:latin typeface="Arial"/>
              <a:cs typeface="Arial"/>
            </a:endParaRPr>
          </a:p>
          <a:p>
            <a:r>
              <a:rPr lang="fr-CA" sz="3100" dirty="0">
                <a:solidFill>
                  <a:srgbClr val="000090"/>
                </a:solidFill>
                <a:latin typeface="Arial"/>
                <a:cs typeface="Arial"/>
              </a:rPr>
              <a:t>Une </a:t>
            </a:r>
            <a:r>
              <a:rPr lang="fr-CA" sz="3100" b="1" dirty="0">
                <a:solidFill>
                  <a:srgbClr val="000090"/>
                </a:solidFill>
                <a:latin typeface="Arial"/>
                <a:cs typeface="Arial"/>
              </a:rPr>
              <a:t>rupture brusque </a:t>
            </a:r>
            <a:r>
              <a:rPr lang="fr-CA" sz="3100" dirty="0">
                <a:solidFill>
                  <a:srgbClr val="000090"/>
                </a:solidFill>
                <a:latin typeface="Arial"/>
                <a:cs typeface="Arial"/>
              </a:rPr>
              <a:t>dans le mode habituel de fonctionnement d’une famille à la suite d’un événement précis; cette famille connaît alors une altération partielle ou totale de sa capacité de fonctionner </a:t>
            </a:r>
            <a:r>
              <a:rPr lang="fr-CA" sz="2300" dirty="0">
                <a:solidFill>
                  <a:srgbClr val="000090"/>
                </a:solidFill>
                <a:latin typeface="Arial"/>
                <a:cs typeface="Arial"/>
              </a:rPr>
              <a:t>(</a:t>
            </a:r>
            <a:r>
              <a:rPr lang="fr-CA" sz="2300" dirty="0" err="1">
                <a:solidFill>
                  <a:srgbClr val="000090"/>
                </a:solidFill>
                <a:latin typeface="Arial"/>
                <a:cs typeface="Arial"/>
              </a:rPr>
              <a:t>Labrecque</a:t>
            </a:r>
            <a:r>
              <a:rPr lang="fr-CA" sz="2300" dirty="0">
                <a:solidFill>
                  <a:srgbClr val="000090"/>
                </a:solidFill>
                <a:latin typeface="Arial"/>
                <a:cs typeface="Arial"/>
              </a:rPr>
              <a:t>, 1993)</a:t>
            </a:r>
          </a:p>
          <a:p>
            <a:pPr marL="0" indent="0">
              <a:buNone/>
            </a:pPr>
            <a:r>
              <a:rPr lang="fr-CA" sz="3100" dirty="0">
                <a:solidFill>
                  <a:srgbClr val="000090"/>
                </a:solidFill>
                <a:latin typeface="Arial"/>
                <a:cs typeface="Arial"/>
              </a:rPr>
              <a:t> </a:t>
            </a:r>
          </a:p>
          <a:p>
            <a:r>
              <a:rPr lang="fr-CA" sz="3100" dirty="0">
                <a:solidFill>
                  <a:srgbClr val="000090"/>
                </a:solidFill>
                <a:latin typeface="Arial"/>
                <a:cs typeface="Arial"/>
              </a:rPr>
              <a:t>Constitue une </a:t>
            </a:r>
            <a:r>
              <a:rPr lang="fr-CA" sz="3100" b="1" dirty="0">
                <a:solidFill>
                  <a:srgbClr val="000090"/>
                </a:solidFill>
                <a:latin typeface="Arial"/>
                <a:cs typeface="Arial"/>
              </a:rPr>
              <a:t>défaillance des mécanismes de régulation </a:t>
            </a:r>
            <a:r>
              <a:rPr lang="fr-CA" sz="3100" dirty="0">
                <a:solidFill>
                  <a:srgbClr val="000090"/>
                </a:solidFill>
                <a:latin typeface="Arial"/>
                <a:cs typeface="Arial"/>
              </a:rPr>
              <a:t>tant chez l’individu que dans la famille </a:t>
            </a:r>
            <a:r>
              <a:rPr lang="fr-CA" sz="2300" dirty="0">
                <a:solidFill>
                  <a:srgbClr val="000090"/>
                </a:solidFill>
                <a:latin typeface="Arial"/>
                <a:cs typeface="Arial"/>
              </a:rPr>
              <a:t>(Thom, 1976</a:t>
            </a:r>
            <a:r>
              <a:rPr lang="fr-CA" sz="2300" dirty="0" smtClean="0">
                <a:solidFill>
                  <a:srgbClr val="000090"/>
                </a:solidFill>
                <a:latin typeface="Arial"/>
                <a:cs typeface="Arial"/>
              </a:rPr>
              <a:t>)</a:t>
            </a:r>
            <a:endParaRPr lang="fr-CA" sz="2300" dirty="0">
              <a:solidFill>
                <a:srgbClr val="000090"/>
              </a:solidFill>
              <a:latin typeface="Arial"/>
              <a:cs typeface="Arial"/>
            </a:endParaRPr>
          </a:p>
          <a:p>
            <a:endParaRPr lang="fr-FR" dirty="0"/>
          </a:p>
        </p:txBody>
      </p:sp>
    </p:spTree>
    <p:extLst>
      <p:ext uri="{BB962C8B-B14F-4D97-AF65-F5344CB8AC3E}">
        <p14:creationId xmlns:p14="http://schemas.microsoft.com/office/powerpoint/2010/main" val="1056249582"/>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idx="1"/>
          </p:nvPr>
        </p:nvSpPr>
        <p:spPr/>
        <p:txBody>
          <a:bodyPr>
            <a:normAutofit/>
          </a:bodyPr>
          <a:lstStyle/>
          <a:p>
            <a:r>
              <a:rPr lang="fr-FR" sz="3200" b="1" dirty="0" smtClean="0">
                <a:solidFill>
                  <a:srgbClr val="000090"/>
                </a:solidFill>
                <a:latin typeface="Arial"/>
                <a:cs typeface="Arial"/>
              </a:rPr>
              <a:t>Premier constat: importance de distinguer crise et urgence</a:t>
            </a:r>
            <a:endParaRPr lang="fr-FR" dirty="0"/>
          </a:p>
        </p:txBody>
      </p:sp>
    </p:spTree>
    <p:extLst>
      <p:ext uri="{BB962C8B-B14F-4D97-AF65-F5344CB8AC3E}">
        <p14:creationId xmlns:p14="http://schemas.microsoft.com/office/powerpoint/2010/main" val="2178124272"/>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679042"/>
            <a:ext cx="8229600" cy="5447122"/>
          </a:xfrm>
        </p:spPr>
        <p:txBody>
          <a:bodyPr/>
          <a:lstStyle/>
          <a:p>
            <a:endParaRPr lang="fr-FR" sz="2400" dirty="0" smtClean="0">
              <a:solidFill>
                <a:srgbClr val="000090"/>
              </a:solidFill>
              <a:latin typeface="Arial"/>
              <a:cs typeface="Arial"/>
            </a:endParaRPr>
          </a:p>
          <a:p>
            <a:endParaRPr lang="fr-FR" sz="2400" dirty="0">
              <a:solidFill>
                <a:srgbClr val="000090"/>
              </a:solidFill>
              <a:latin typeface="Arial"/>
              <a:cs typeface="Arial"/>
            </a:endParaRPr>
          </a:p>
          <a:p>
            <a:r>
              <a:rPr lang="fr-FR" sz="2400" dirty="0" smtClean="0">
                <a:solidFill>
                  <a:srgbClr val="000090"/>
                </a:solidFill>
                <a:latin typeface="Arial"/>
                <a:cs typeface="Arial"/>
              </a:rPr>
              <a:t>La </a:t>
            </a:r>
            <a:r>
              <a:rPr lang="fr-FR" sz="2400" dirty="0">
                <a:solidFill>
                  <a:srgbClr val="000090"/>
                </a:solidFill>
                <a:latin typeface="Arial"/>
                <a:cs typeface="Arial"/>
              </a:rPr>
              <a:t>crise est généralement accompagnée d’un malaise, d’un inconfort et parfois </a:t>
            </a:r>
            <a:r>
              <a:rPr lang="fr-FR" sz="2400" dirty="0" smtClean="0">
                <a:solidFill>
                  <a:srgbClr val="000090"/>
                </a:solidFill>
                <a:latin typeface="Arial"/>
                <a:cs typeface="Arial"/>
              </a:rPr>
              <a:t>même, </a:t>
            </a:r>
            <a:r>
              <a:rPr lang="fr-FR" sz="2400" dirty="0">
                <a:solidFill>
                  <a:srgbClr val="000090"/>
                </a:solidFill>
                <a:latin typeface="Arial"/>
                <a:cs typeface="Arial"/>
              </a:rPr>
              <a:t>d’un sentiment de panique et </a:t>
            </a:r>
            <a:r>
              <a:rPr lang="fr-FR" sz="2400" dirty="0" smtClean="0">
                <a:solidFill>
                  <a:srgbClr val="000090"/>
                </a:solidFill>
                <a:latin typeface="Arial"/>
                <a:cs typeface="Arial"/>
              </a:rPr>
              <a:t>d’urgence</a:t>
            </a:r>
            <a:endParaRPr lang="fr-CA" sz="2400" dirty="0">
              <a:solidFill>
                <a:srgbClr val="000090"/>
              </a:solidFill>
              <a:latin typeface="Arial"/>
              <a:cs typeface="Arial"/>
            </a:endParaRPr>
          </a:p>
          <a:p>
            <a:pPr marL="0" indent="0">
              <a:buNone/>
            </a:pPr>
            <a:endParaRPr lang="fr-CA" sz="2400" dirty="0">
              <a:solidFill>
                <a:srgbClr val="000090"/>
              </a:solidFill>
              <a:latin typeface="Arial"/>
              <a:cs typeface="Arial"/>
            </a:endParaRPr>
          </a:p>
          <a:p>
            <a:r>
              <a:rPr lang="fr-FR" sz="2400" dirty="0">
                <a:solidFill>
                  <a:srgbClr val="000090"/>
                </a:solidFill>
                <a:latin typeface="Arial"/>
                <a:cs typeface="Arial"/>
              </a:rPr>
              <a:t>Les crises sont souvent à l’origine </a:t>
            </a:r>
            <a:r>
              <a:rPr lang="fr-FR" sz="2400" dirty="0" smtClean="0">
                <a:solidFill>
                  <a:srgbClr val="000090"/>
                </a:solidFill>
                <a:latin typeface="Arial"/>
                <a:cs typeface="Arial"/>
              </a:rPr>
              <a:t>de </a:t>
            </a:r>
            <a:r>
              <a:rPr lang="fr-FR" sz="2400" dirty="0">
                <a:solidFill>
                  <a:srgbClr val="000090"/>
                </a:solidFill>
                <a:latin typeface="Arial"/>
                <a:cs typeface="Arial"/>
              </a:rPr>
              <a:t>situations d’urgence d’où la confusion </a:t>
            </a:r>
            <a:r>
              <a:rPr lang="fr-FR" sz="2400" dirty="0" smtClean="0">
                <a:solidFill>
                  <a:srgbClr val="000090"/>
                </a:solidFill>
                <a:latin typeface="Arial"/>
                <a:cs typeface="Arial"/>
              </a:rPr>
              <a:t>fréquente entre </a:t>
            </a:r>
            <a:r>
              <a:rPr lang="fr-FR" sz="2400" dirty="0">
                <a:solidFill>
                  <a:srgbClr val="000090"/>
                </a:solidFill>
                <a:latin typeface="Arial"/>
                <a:cs typeface="Arial"/>
              </a:rPr>
              <a:t>urgence et crise </a:t>
            </a:r>
            <a:r>
              <a:rPr lang="fr-FR" sz="1800" dirty="0">
                <a:solidFill>
                  <a:srgbClr val="000090"/>
                </a:solidFill>
                <a:latin typeface="Arial"/>
                <a:cs typeface="Arial"/>
              </a:rPr>
              <a:t>(De </a:t>
            </a:r>
            <a:r>
              <a:rPr lang="fr-FR" sz="1800" dirty="0" err="1">
                <a:solidFill>
                  <a:srgbClr val="000090"/>
                </a:solidFill>
                <a:latin typeface="Arial"/>
                <a:cs typeface="Arial"/>
              </a:rPr>
              <a:t>Clercq</a:t>
            </a:r>
            <a:r>
              <a:rPr lang="fr-FR" sz="1800" dirty="0">
                <a:solidFill>
                  <a:srgbClr val="000090"/>
                </a:solidFill>
                <a:latin typeface="Arial"/>
                <a:cs typeface="Arial"/>
              </a:rPr>
              <a:t>, 1988)</a:t>
            </a:r>
            <a:endParaRPr lang="fr-CA" sz="1800" dirty="0">
              <a:solidFill>
                <a:srgbClr val="000090"/>
              </a:solidFill>
              <a:latin typeface="Arial"/>
              <a:cs typeface="Arial"/>
            </a:endParaRPr>
          </a:p>
          <a:p>
            <a:pPr marL="0" indent="0">
              <a:buNone/>
            </a:pPr>
            <a:endParaRPr lang="fr-FR" dirty="0"/>
          </a:p>
        </p:txBody>
      </p:sp>
    </p:spTree>
    <p:extLst>
      <p:ext uri="{BB962C8B-B14F-4D97-AF65-F5344CB8AC3E}">
        <p14:creationId xmlns:p14="http://schemas.microsoft.com/office/powerpoint/2010/main" val="3910541474"/>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5" name="Rectangle 3"/>
          <p:cNvSpPr>
            <a:spLocks noGrp="1" noChangeArrowheads="1"/>
          </p:cNvSpPr>
          <p:nvPr>
            <p:ph type="body" sz="half" idx="1"/>
          </p:nvPr>
        </p:nvSpPr>
        <p:spPr>
          <a:xfrm>
            <a:off x="0" y="460204"/>
            <a:ext cx="4419600" cy="5562600"/>
          </a:xfrm>
        </p:spPr>
        <p:txBody>
          <a:bodyPr>
            <a:normAutofit/>
          </a:bodyPr>
          <a:lstStyle/>
          <a:p>
            <a:pPr eaLnBrk="1" hangingPunct="1">
              <a:lnSpc>
                <a:spcPct val="90000"/>
              </a:lnSpc>
              <a:spcAft>
                <a:spcPct val="50000"/>
              </a:spcAft>
              <a:buClr>
                <a:srgbClr val="0000FF"/>
              </a:buClr>
              <a:buFontTx/>
              <a:buBlip>
                <a:blip r:embed="rId3"/>
              </a:buBlip>
              <a:defRPr/>
            </a:pPr>
            <a:r>
              <a:rPr lang="fr-FR" b="1" dirty="0" smtClean="0">
                <a:solidFill>
                  <a:srgbClr val="000090"/>
                </a:solidFill>
                <a:latin typeface="Arial"/>
                <a:cs typeface="Arial"/>
              </a:rPr>
              <a:t>Crise :</a:t>
            </a:r>
          </a:p>
          <a:p>
            <a:pPr eaLnBrk="1" hangingPunct="1">
              <a:lnSpc>
                <a:spcPct val="90000"/>
              </a:lnSpc>
              <a:buFont typeface="Wingdings" charset="0"/>
              <a:buNone/>
              <a:defRPr/>
            </a:pPr>
            <a:r>
              <a:rPr lang="fr-FR" sz="2000" dirty="0" smtClean="0">
                <a:latin typeface="Arial"/>
                <a:cs typeface="Arial"/>
              </a:rPr>
              <a:t>	La crise émerge lorsque la famille ou l’individu est confronté à un événement perturbateur, des changements, une transition. </a:t>
            </a:r>
          </a:p>
          <a:p>
            <a:pPr eaLnBrk="1" hangingPunct="1">
              <a:lnSpc>
                <a:spcPct val="90000"/>
              </a:lnSpc>
              <a:buFont typeface="Wingdings" charset="0"/>
              <a:buNone/>
              <a:defRPr/>
            </a:pPr>
            <a:r>
              <a:rPr lang="fr-FR" sz="2000" dirty="0" smtClean="0">
                <a:latin typeface="Arial"/>
                <a:cs typeface="Arial"/>
              </a:rPr>
              <a:t>	</a:t>
            </a:r>
          </a:p>
          <a:p>
            <a:pPr eaLnBrk="1" hangingPunct="1">
              <a:lnSpc>
                <a:spcPct val="90000"/>
              </a:lnSpc>
              <a:buFont typeface="Wingdings" charset="0"/>
              <a:buNone/>
              <a:defRPr/>
            </a:pPr>
            <a:r>
              <a:rPr lang="fr-FR" sz="2000" dirty="0" smtClean="0">
                <a:latin typeface="Arial"/>
                <a:cs typeface="Arial"/>
              </a:rPr>
              <a:t>	La crise résulte de la défaillance des mécanismes de régulation habituels.</a:t>
            </a:r>
          </a:p>
          <a:p>
            <a:pPr eaLnBrk="1" hangingPunct="1">
              <a:lnSpc>
                <a:spcPct val="90000"/>
              </a:lnSpc>
              <a:buFont typeface="Wingdings" charset="0"/>
              <a:buNone/>
              <a:defRPr/>
            </a:pPr>
            <a:endParaRPr lang="fr-FR" sz="2000" dirty="0" smtClean="0">
              <a:latin typeface="Arial"/>
              <a:cs typeface="Arial"/>
            </a:endParaRPr>
          </a:p>
          <a:p>
            <a:pPr eaLnBrk="1" hangingPunct="1">
              <a:lnSpc>
                <a:spcPct val="90000"/>
              </a:lnSpc>
              <a:buFont typeface="Wingdings" charset="0"/>
              <a:buNone/>
              <a:defRPr/>
            </a:pPr>
            <a:r>
              <a:rPr lang="fr-CA" sz="2000" dirty="0" smtClean="0">
                <a:latin typeface="Arial"/>
                <a:cs typeface="Arial"/>
              </a:rPr>
              <a:t>     </a:t>
            </a:r>
            <a:r>
              <a:rPr lang="fr-FR" sz="2000" dirty="0" smtClean="0">
                <a:latin typeface="Arial"/>
                <a:cs typeface="Arial"/>
              </a:rPr>
              <a:t>Elle est accompagnée de malaise et d’inconfort et parfois même, de sentiment de panique ou d’urgence.  </a:t>
            </a:r>
            <a:r>
              <a:rPr lang="fr-CA" sz="2000" dirty="0" smtClean="0">
                <a:latin typeface="Arial"/>
                <a:cs typeface="Arial"/>
              </a:rPr>
              <a:t> </a:t>
            </a:r>
            <a:endParaRPr lang="fr-FR" sz="2000" dirty="0" smtClean="0">
              <a:latin typeface="Arial"/>
              <a:cs typeface="Arial"/>
            </a:endParaRPr>
          </a:p>
          <a:p>
            <a:pPr eaLnBrk="1" hangingPunct="1">
              <a:lnSpc>
                <a:spcPct val="90000"/>
              </a:lnSpc>
              <a:buFont typeface="Wingdings" charset="0"/>
              <a:buNone/>
              <a:defRPr/>
            </a:pPr>
            <a:endParaRPr lang="fr-CA" sz="2000" dirty="0" smtClean="0">
              <a:solidFill>
                <a:srgbClr val="0000FF"/>
              </a:solidFill>
              <a:latin typeface="Arial"/>
              <a:cs typeface="Arial"/>
            </a:endParaRPr>
          </a:p>
          <a:p>
            <a:pPr eaLnBrk="1" hangingPunct="1">
              <a:lnSpc>
                <a:spcPct val="90000"/>
              </a:lnSpc>
              <a:buFont typeface="Wingdings" charset="0"/>
              <a:buNone/>
              <a:defRPr/>
            </a:pPr>
            <a:r>
              <a:rPr lang="fr-CA" sz="2000" dirty="0" smtClean="0">
                <a:solidFill>
                  <a:srgbClr val="FFCC00"/>
                </a:solidFill>
                <a:latin typeface="Arial"/>
                <a:cs typeface="Arial"/>
              </a:rPr>
              <a:t>     </a:t>
            </a:r>
            <a:r>
              <a:rPr lang="fr-FR" sz="2000" b="1" dirty="0" smtClean="0">
                <a:solidFill>
                  <a:srgbClr val="000090"/>
                </a:solidFill>
                <a:latin typeface="Arial"/>
                <a:cs typeface="Arial"/>
              </a:rPr>
              <a:t>La crise nécessite une solution, un changement </a:t>
            </a:r>
            <a:r>
              <a:rPr lang="fr-FR" sz="2000" dirty="0" smtClean="0">
                <a:solidFill>
                  <a:srgbClr val="000090"/>
                </a:solidFill>
                <a:latin typeface="Arial"/>
                <a:cs typeface="Arial"/>
              </a:rPr>
              <a:t>(Pittman, 1982)  </a:t>
            </a:r>
          </a:p>
        </p:txBody>
      </p:sp>
      <p:sp>
        <p:nvSpPr>
          <p:cNvPr id="136196" name="Rectangle 4"/>
          <p:cNvSpPr>
            <a:spLocks noGrp="1" noChangeArrowheads="1"/>
          </p:cNvSpPr>
          <p:nvPr>
            <p:ph type="body" sz="half" idx="2"/>
          </p:nvPr>
        </p:nvSpPr>
        <p:spPr>
          <a:xfrm>
            <a:off x="4648200" y="481040"/>
            <a:ext cx="4343400" cy="4876800"/>
          </a:xfrm>
        </p:spPr>
        <p:txBody>
          <a:bodyPr>
            <a:noAutofit/>
          </a:bodyPr>
          <a:lstStyle/>
          <a:p>
            <a:pPr eaLnBrk="1" hangingPunct="1">
              <a:lnSpc>
                <a:spcPct val="110000"/>
              </a:lnSpc>
              <a:spcBef>
                <a:spcPts val="480"/>
              </a:spcBef>
              <a:spcAft>
                <a:spcPct val="50000"/>
              </a:spcAft>
              <a:buClr>
                <a:srgbClr val="0000FF"/>
              </a:buClr>
              <a:buFontTx/>
              <a:buBlip>
                <a:blip r:embed="rId3"/>
              </a:buBlip>
            </a:pPr>
            <a:r>
              <a:rPr lang="fr-FR" b="1" dirty="0">
                <a:solidFill>
                  <a:srgbClr val="000090"/>
                </a:solidFill>
                <a:latin typeface="Arial"/>
                <a:ea typeface="ＭＳ Ｐゴシック" charset="0"/>
                <a:cs typeface="Arial"/>
              </a:rPr>
              <a:t>Urgence :</a:t>
            </a:r>
          </a:p>
          <a:p>
            <a:pPr eaLnBrk="1" hangingPunct="1">
              <a:lnSpc>
                <a:spcPct val="110000"/>
              </a:lnSpc>
              <a:spcBef>
                <a:spcPts val="480"/>
              </a:spcBef>
              <a:buFont typeface="Wingdings" charset="0"/>
              <a:buNone/>
            </a:pPr>
            <a:r>
              <a:rPr lang="fr-FR" sz="2000" dirty="0">
                <a:latin typeface="Arial"/>
                <a:ea typeface="ＭＳ Ｐゴシック" charset="0"/>
                <a:cs typeface="Arial"/>
              </a:rPr>
              <a:t>	L’urgence résulte de la crise.</a:t>
            </a:r>
          </a:p>
          <a:p>
            <a:pPr eaLnBrk="1" hangingPunct="1">
              <a:lnSpc>
                <a:spcPct val="110000"/>
              </a:lnSpc>
              <a:spcBef>
                <a:spcPts val="480"/>
              </a:spcBef>
              <a:buFont typeface="Wingdings" charset="0"/>
              <a:buNone/>
            </a:pPr>
            <a:endParaRPr lang="fr-FR" sz="2000" dirty="0">
              <a:latin typeface="Arial"/>
              <a:ea typeface="ＭＳ Ｐゴシック" charset="0"/>
              <a:cs typeface="Arial"/>
            </a:endParaRPr>
          </a:p>
          <a:p>
            <a:pPr eaLnBrk="1" hangingPunct="1">
              <a:lnSpc>
                <a:spcPct val="110000"/>
              </a:lnSpc>
              <a:spcBef>
                <a:spcPts val="480"/>
              </a:spcBef>
              <a:buFont typeface="Wingdings" charset="0"/>
              <a:buNone/>
            </a:pPr>
            <a:r>
              <a:rPr lang="fr-FR" sz="2000" dirty="0">
                <a:latin typeface="Arial"/>
                <a:ea typeface="ＭＳ Ｐゴシック" charset="0"/>
                <a:cs typeface="Arial"/>
              </a:rPr>
              <a:t>	Elle se caractérise par le sentiment d’effondrement, l’état de panique, la désorganisation.</a:t>
            </a:r>
          </a:p>
          <a:p>
            <a:pPr eaLnBrk="1" hangingPunct="1">
              <a:lnSpc>
                <a:spcPct val="110000"/>
              </a:lnSpc>
              <a:spcBef>
                <a:spcPts val="480"/>
              </a:spcBef>
              <a:buFont typeface="Wingdings" charset="0"/>
              <a:buNone/>
            </a:pPr>
            <a:endParaRPr lang="fr-FR" sz="2000" dirty="0">
              <a:latin typeface="Arial"/>
              <a:ea typeface="ＭＳ Ｐゴシック" charset="0"/>
              <a:cs typeface="Arial"/>
            </a:endParaRPr>
          </a:p>
          <a:p>
            <a:pPr eaLnBrk="1" hangingPunct="1">
              <a:lnSpc>
                <a:spcPct val="110000"/>
              </a:lnSpc>
              <a:spcBef>
                <a:spcPts val="480"/>
              </a:spcBef>
              <a:buFont typeface="Wingdings" charset="0"/>
              <a:buNone/>
            </a:pPr>
            <a:r>
              <a:rPr lang="fr-FR" sz="2000" dirty="0">
                <a:latin typeface="Arial"/>
                <a:ea typeface="ＭＳ Ｐゴシック" charset="0"/>
                <a:cs typeface="Arial"/>
              </a:rPr>
              <a:t>	L’urgence est généralement accompagnée du sentiment qu’une intervention extérieure immédiate est nécessaire pour soulager la tension.</a:t>
            </a:r>
          </a:p>
          <a:p>
            <a:pPr eaLnBrk="1" hangingPunct="1">
              <a:lnSpc>
                <a:spcPct val="110000"/>
              </a:lnSpc>
              <a:spcBef>
                <a:spcPts val="480"/>
              </a:spcBef>
              <a:buFont typeface="Wingdings" charset="0"/>
              <a:buNone/>
            </a:pPr>
            <a:r>
              <a:rPr lang="fr-FR" sz="2000" dirty="0" smtClean="0">
                <a:latin typeface="Arial"/>
                <a:ea typeface="ＭＳ Ｐゴシック" charset="0"/>
                <a:cs typeface="Arial"/>
              </a:rPr>
              <a:t>	</a:t>
            </a:r>
          </a:p>
          <a:p>
            <a:pPr eaLnBrk="1" hangingPunct="1">
              <a:lnSpc>
                <a:spcPct val="110000"/>
              </a:lnSpc>
              <a:spcBef>
                <a:spcPts val="480"/>
              </a:spcBef>
              <a:buFont typeface="Wingdings" charset="0"/>
              <a:buNone/>
            </a:pPr>
            <a:r>
              <a:rPr lang="fr-FR" sz="2000" b="1" dirty="0">
                <a:solidFill>
                  <a:srgbClr val="000090"/>
                </a:solidFill>
                <a:latin typeface="Arial"/>
                <a:ea typeface="ＭＳ Ｐゴシック" charset="0"/>
                <a:cs typeface="Arial"/>
              </a:rPr>
              <a:t>	</a:t>
            </a:r>
            <a:r>
              <a:rPr lang="fr-FR" sz="2000" b="1" dirty="0" smtClean="0">
                <a:solidFill>
                  <a:srgbClr val="000090"/>
                </a:solidFill>
                <a:latin typeface="Arial"/>
                <a:ea typeface="ＭＳ Ｐゴシック" charset="0"/>
                <a:cs typeface="Arial"/>
              </a:rPr>
              <a:t>L’urgence </a:t>
            </a:r>
            <a:r>
              <a:rPr lang="fr-FR" sz="2000" b="1" dirty="0">
                <a:solidFill>
                  <a:srgbClr val="000090"/>
                </a:solidFill>
                <a:latin typeface="Arial"/>
                <a:ea typeface="ＭＳ Ｐゴシック" charset="0"/>
                <a:cs typeface="Arial"/>
              </a:rPr>
              <a:t>nécessite un soulagement</a:t>
            </a:r>
            <a:r>
              <a:rPr lang="fr-FR" sz="2000" dirty="0">
                <a:solidFill>
                  <a:srgbClr val="000090"/>
                </a:solidFill>
                <a:latin typeface="Arial"/>
                <a:ea typeface="ＭＳ Ｐゴシック" charset="0"/>
                <a:cs typeface="Arial"/>
              </a:rPr>
              <a:t> (Pittman, 1982)</a:t>
            </a:r>
          </a:p>
        </p:txBody>
      </p:sp>
    </p:spTree>
    <p:extLst>
      <p:ext uri="{BB962C8B-B14F-4D97-AF65-F5344CB8AC3E}">
        <p14:creationId xmlns:p14="http://schemas.microsoft.com/office/powerpoint/2010/main" val="1249129851"/>
      </p:ext>
    </p:extLst>
  </p:cSld>
  <p:clrMapOvr>
    <a:masterClrMapping/>
  </p:clrMapOvr>
  <p:transition xmlns:p14="http://schemas.microsoft.com/office/powerpoint/2010/main">
    <p:random/>
  </p:transition>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339521"/>
            <a:ext cx="8229600" cy="6186817"/>
          </a:xfrm>
        </p:spPr>
        <p:txBody>
          <a:bodyPr>
            <a:normAutofit fontScale="92500"/>
          </a:bodyPr>
          <a:lstStyle/>
          <a:p>
            <a:r>
              <a:rPr lang="fr-FR" sz="2600" dirty="0">
                <a:solidFill>
                  <a:srgbClr val="000090"/>
                </a:solidFill>
                <a:latin typeface="Arial"/>
                <a:cs typeface="Arial"/>
              </a:rPr>
              <a:t>L’urgence </a:t>
            </a:r>
            <a:r>
              <a:rPr lang="fr-FR" sz="2600" b="1" dirty="0">
                <a:solidFill>
                  <a:srgbClr val="000090"/>
                </a:solidFill>
                <a:latin typeface="Arial"/>
                <a:cs typeface="Arial"/>
              </a:rPr>
              <a:t>appelle le soulagement </a:t>
            </a:r>
            <a:r>
              <a:rPr lang="fr-FR" sz="2600" dirty="0">
                <a:solidFill>
                  <a:srgbClr val="000090"/>
                </a:solidFill>
                <a:latin typeface="Arial"/>
                <a:cs typeface="Arial"/>
              </a:rPr>
              <a:t>de la tension, de l’inconfort, de la désorganisation</a:t>
            </a:r>
            <a:r>
              <a:rPr lang="fr-FR" sz="2600" dirty="0" smtClean="0">
                <a:solidFill>
                  <a:srgbClr val="000090"/>
                </a:solidFill>
                <a:latin typeface="Arial"/>
                <a:cs typeface="Arial"/>
              </a:rPr>
              <a:t>. (2-3 semaines)</a:t>
            </a:r>
            <a:endParaRPr lang="fr-CA" sz="2600" dirty="0">
              <a:solidFill>
                <a:srgbClr val="000090"/>
              </a:solidFill>
              <a:latin typeface="Arial"/>
              <a:cs typeface="Arial"/>
            </a:endParaRPr>
          </a:p>
          <a:p>
            <a:pPr marL="0" indent="0">
              <a:buNone/>
            </a:pPr>
            <a:r>
              <a:rPr lang="fr-FR" sz="2600" dirty="0">
                <a:solidFill>
                  <a:srgbClr val="000090"/>
                </a:solidFill>
                <a:latin typeface="Arial"/>
                <a:cs typeface="Arial"/>
              </a:rPr>
              <a:t> </a:t>
            </a:r>
            <a:endParaRPr lang="fr-CA" sz="2600" dirty="0">
              <a:solidFill>
                <a:srgbClr val="000090"/>
              </a:solidFill>
              <a:latin typeface="Arial"/>
              <a:cs typeface="Arial"/>
            </a:endParaRPr>
          </a:p>
          <a:p>
            <a:r>
              <a:rPr lang="fr-CA" sz="2600" dirty="0">
                <a:solidFill>
                  <a:srgbClr val="000090"/>
                </a:solidFill>
                <a:latin typeface="Arial"/>
                <a:cs typeface="Arial"/>
              </a:rPr>
              <a:t>La crise familiale </a:t>
            </a:r>
            <a:r>
              <a:rPr lang="fr-CA" sz="2600" b="1" dirty="0">
                <a:solidFill>
                  <a:srgbClr val="000090"/>
                </a:solidFill>
                <a:latin typeface="Arial"/>
                <a:cs typeface="Arial"/>
              </a:rPr>
              <a:t>nécessite des changements </a:t>
            </a:r>
            <a:r>
              <a:rPr lang="fr-CA" sz="2600" dirty="0">
                <a:solidFill>
                  <a:srgbClr val="000090"/>
                </a:solidFill>
                <a:latin typeface="Arial"/>
                <a:cs typeface="Arial"/>
              </a:rPr>
              <a:t>du mode de fonctionnement de la famille</a:t>
            </a:r>
            <a:r>
              <a:rPr lang="fr-FR" sz="2600" dirty="0">
                <a:solidFill>
                  <a:srgbClr val="000090"/>
                </a:solidFill>
                <a:latin typeface="Arial"/>
                <a:cs typeface="Arial"/>
              </a:rPr>
              <a:t>, le développement de nouvelles manières de voir et de faire, de nouveaux mécanismes adaptatifs pour faire face aux événements critiques ou aux changements qui surviennent.</a:t>
            </a:r>
            <a:endParaRPr lang="fr-CA" sz="2600" dirty="0">
              <a:solidFill>
                <a:srgbClr val="000090"/>
              </a:solidFill>
              <a:latin typeface="Arial"/>
              <a:cs typeface="Arial"/>
            </a:endParaRPr>
          </a:p>
          <a:p>
            <a:pPr marL="0" indent="0">
              <a:buNone/>
            </a:pPr>
            <a:endParaRPr lang="fr-CA" sz="2600" dirty="0">
              <a:solidFill>
                <a:srgbClr val="000090"/>
              </a:solidFill>
              <a:latin typeface="Arial"/>
              <a:cs typeface="Arial"/>
            </a:endParaRPr>
          </a:p>
          <a:p>
            <a:r>
              <a:rPr lang="fr-FR" sz="2600" dirty="0">
                <a:solidFill>
                  <a:srgbClr val="000090"/>
                </a:solidFill>
                <a:latin typeface="Arial"/>
                <a:cs typeface="Arial"/>
              </a:rPr>
              <a:t>Dans les situations où crise et urgence cohabitent, </a:t>
            </a:r>
            <a:r>
              <a:rPr lang="fr-FR" sz="2600" b="1" dirty="0">
                <a:solidFill>
                  <a:srgbClr val="000090"/>
                </a:solidFill>
                <a:latin typeface="Arial"/>
                <a:cs typeface="Arial"/>
              </a:rPr>
              <a:t>l’objectif premier </a:t>
            </a:r>
            <a:r>
              <a:rPr lang="fr-FR" sz="2600" dirty="0">
                <a:solidFill>
                  <a:srgbClr val="000090"/>
                </a:solidFill>
                <a:latin typeface="Arial"/>
                <a:cs typeface="Arial"/>
              </a:rPr>
              <a:t>de l’intervenant est de réduire les tensions associées aux sentiments </a:t>
            </a:r>
            <a:r>
              <a:rPr lang="fr-FR" sz="2600" dirty="0" smtClean="0">
                <a:solidFill>
                  <a:srgbClr val="000090"/>
                </a:solidFill>
                <a:latin typeface="Arial"/>
                <a:cs typeface="Arial"/>
              </a:rPr>
              <a:t>d’urgence. Le </a:t>
            </a:r>
            <a:r>
              <a:rPr lang="fr-FR" sz="2600" b="1" dirty="0" smtClean="0">
                <a:solidFill>
                  <a:srgbClr val="000090"/>
                </a:solidFill>
                <a:latin typeface="Arial"/>
                <a:cs typeface="Arial"/>
              </a:rPr>
              <a:t>deuxième objectif </a:t>
            </a:r>
            <a:r>
              <a:rPr lang="fr-FR" sz="2600" dirty="0" smtClean="0">
                <a:solidFill>
                  <a:srgbClr val="000090"/>
                </a:solidFill>
                <a:latin typeface="Arial"/>
                <a:cs typeface="Arial"/>
              </a:rPr>
              <a:t>est </a:t>
            </a:r>
            <a:r>
              <a:rPr lang="fr-FR" sz="2600" dirty="0">
                <a:solidFill>
                  <a:srgbClr val="000090"/>
                </a:solidFill>
                <a:latin typeface="Arial"/>
                <a:cs typeface="Arial"/>
              </a:rPr>
              <a:t>de mobiliser la famille autour d’un travail thérapeutique </a:t>
            </a:r>
            <a:r>
              <a:rPr lang="fr-FR" sz="2600" dirty="0" smtClean="0">
                <a:solidFill>
                  <a:srgbClr val="000090"/>
                </a:solidFill>
                <a:latin typeface="Arial"/>
                <a:cs typeface="Arial"/>
              </a:rPr>
              <a:t>à plus long terme</a:t>
            </a:r>
            <a:r>
              <a:rPr lang="fr-FR" sz="2600" dirty="0" smtClean="0">
                <a:solidFill>
                  <a:srgbClr val="000090"/>
                </a:solidFill>
                <a:latin typeface="Arial"/>
                <a:cs typeface="Arial"/>
              </a:rPr>
              <a:t> </a:t>
            </a:r>
            <a:r>
              <a:rPr lang="fr-FR" sz="2600" dirty="0">
                <a:solidFill>
                  <a:srgbClr val="000090"/>
                </a:solidFill>
                <a:latin typeface="Arial"/>
                <a:cs typeface="Arial"/>
              </a:rPr>
              <a:t>pour tenter de résoudre les problèmes à l’origine de la crise</a:t>
            </a:r>
            <a:r>
              <a:rPr lang="fr-FR" dirty="0"/>
              <a:t>.</a:t>
            </a:r>
            <a:endParaRPr lang="fr-CA" dirty="0"/>
          </a:p>
          <a:p>
            <a:endParaRPr lang="fr-FR" dirty="0"/>
          </a:p>
        </p:txBody>
      </p:sp>
    </p:spTree>
    <p:extLst>
      <p:ext uri="{BB962C8B-B14F-4D97-AF65-F5344CB8AC3E}">
        <p14:creationId xmlns:p14="http://schemas.microsoft.com/office/powerpoint/2010/main" val="1041069808"/>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idx="1"/>
          </p:nvPr>
        </p:nvSpPr>
        <p:spPr>
          <a:xfrm>
            <a:off x="722313" y="881617"/>
            <a:ext cx="7772400" cy="3860473"/>
          </a:xfrm>
        </p:spPr>
        <p:txBody>
          <a:bodyPr>
            <a:normAutofit/>
          </a:bodyPr>
          <a:lstStyle/>
          <a:p>
            <a:r>
              <a:rPr lang="fr-FR" sz="3200" b="1" dirty="0" smtClean="0">
                <a:solidFill>
                  <a:srgbClr val="000090"/>
                </a:solidFill>
                <a:latin typeface="Arial"/>
                <a:cs typeface="Arial"/>
              </a:rPr>
              <a:t>Identifier les différents types de crise </a:t>
            </a:r>
            <a:r>
              <a:rPr lang="fr-FR" sz="3200" b="1" dirty="0" smtClean="0">
                <a:solidFill>
                  <a:srgbClr val="000090"/>
                </a:solidFill>
                <a:latin typeface="Arial"/>
                <a:cs typeface="Arial"/>
              </a:rPr>
              <a:t>familiale: recension des écrits</a:t>
            </a:r>
            <a:endParaRPr lang="fr-FR" sz="3200" b="1" dirty="0">
              <a:solidFill>
                <a:srgbClr val="000090"/>
              </a:solidFill>
              <a:latin typeface="Arial"/>
              <a:cs typeface="Arial"/>
            </a:endParaRPr>
          </a:p>
        </p:txBody>
      </p:sp>
    </p:spTree>
    <p:extLst>
      <p:ext uri="{BB962C8B-B14F-4D97-AF65-F5344CB8AC3E}">
        <p14:creationId xmlns:p14="http://schemas.microsoft.com/office/powerpoint/2010/main" val="1066019297"/>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idx="1"/>
          </p:nvPr>
        </p:nvSpPr>
        <p:spPr>
          <a:xfrm>
            <a:off x="722313" y="1248834"/>
            <a:ext cx="7772400" cy="3950980"/>
          </a:xfrm>
        </p:spPr>
        <p:txBody>
          <a:bodyPr>
            <a:normAutofit lnSpcReduction="10000"/>
          </a:bodyPr>
          <a:lstStyle/>
          <a:p>
            <a:r>
              <a:rPr lang="fr-FR" sz="3200" b="1" dirty="0" smtClean="0">
                <a:solidFill>
                  <a:srgbClr val="000090"/>
                </a:solidFill>
              </a:rPr>
              <a:t>Classification retenue</a:t>
            </a:r>
          </a:p>
          <a:p>
            <a:pPr marL="457200" indent="-457200">
              <a:buFont typeface="Arial"/>
              <a:buChar char="•"/>
            </a:pPr>
            <a:r>
              <a:rPr lang="fr-FR" sz="2800" dirty="0" smtClean="0">
                <a:solidFill>
                  <a:srgbClr val="000090"/>
                </a:solidFill>
              </a:rPr>
              <a:t>Crise situationnelle</a:t>
            </a:r>
          </a:p>
          <a:p>
            <a:pPr marL="457200" indent="-457200">
              <a:buFont typeface="Arial"/>
              <a:buChar char="•"/>
            </a:pPr>
            <a:r>
              <a:rPr lang="fr-FR" sz="2800" dirty="0" smtClean="0">
                <a:solidFill>
                  <a:srgbClr val="000090"/>
                </a:solidFill>
              </a:rPr>
              <a:t>Crise transitionnelle</a:t>
            </a:r>
          </a:p>
          <a:p>
            <a:pPr marL="457200" indent="-457200">
              <a:buFont typeface="Arial"/>
              <a:buChar char="•"/>
            </a:pPr>
            <a:r>
              <a:rPr lang="fr-FR" sz="2800" dirty="0" smtClean="0">
                <a:solidFill>
                  <a:srgbClr val="000090"/>
                </a:solidFill>
              </a:rPr>
              <a:t>Crise </a:t>
            </a:r>
            <a:r>
              <a:rPr lang="fr-FR" sz="2800" dirty="0" smtClean="0">
                <a:solidFill>
                  <a:srgbClr val="000090"/>
                </a:solidFill>
              </a:rPr>
              <a:t>structurale</a:t>
            </a:r>
          </a:p>
          <a:p>
            <a:endParaRPr lang="fr-FR" sz="2800" dirty="0">
              <a:solidFill>
                <a:srgbClr val="000090"/>
              </a:solidFill>
            </a:endParaRPr>
          </a:p>
          <a:p>
            <a:r>
              <a:rPr lang="fr-FR" sz="2800" b="1" dirty="0" smtClean="0">
                <a:solidFill>
                  <a:srgbClr val="FF0000"/>
                </a:solidFill>
              </a:rPr>
              <a:t>Chaque type de crise appelle une intervention différenciée. </a:t>
            </a:r>
          </a:p>
          <a:p>
            <a:r>
              <a:rPr lang="fr-FR" sz="2800" b="1" dirty="0" smtClean="0">
                <a:solidFill>
                  <a:srgbClr val="FF0000"/>
                </a:solidFill>
              </a:rPr>
              <a:t>Permet également d’établir un pronostic.</a:t>
            </a:r>
            <a:endParaRPr lang="fr-FR" sz="2800" b="1" dirty="0">
              <a:solidFill>
                <a:srgbClr val="FF0000"/>
              </a:solidFill>
            </a:endParaRPr>
          </a:p>
        </p:txBody>
      </p:sp>
    </p:spTree>
    <p:extLst>
      <p:ext uri="{BB962C8B-B14F-4D97-AF65-F5344CB8AC3E}">
        <p14:creationId xmlns:p14="http://schemas.microsoft.com/office/powerpoint/2010/main" val="3904105382"/>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264072"/>
            <a:ext cx="8229600" cy="6388015"/>
          </a:xfrm>
        </p:spPr>
        <p:txBody>
          <a:bodyPr>
            <a:normAutofit fontScale="92500"/>
          </a:bodyPr>
          <a:lstStyle/>
          <a:p>
            <a:pPr marL="0" indent="0">
              <a:buNone/>
            </a:pPr>
            <a:r>
              <a:rPr lang="fr-CA" sz="2800" b="1" dirty="0">
                <a:solidFill>
                  <a:srgbClr val="000090"/>
                </a:solidFill>
                <a:latin typeface="Arial"/>
                <a:cs typeface="Arial"/>
              </a:rPr>
              <a:t>La crise situationnelle</a:t>
            </a:r>
            <a:r>
              <a:rPr lang="fr-CA" sz="2800" dirty="0">
                <a:solidFill>
                  <a:srgbClr val="000090"/>
                </a:solidFill>
                <a:latin typeface="Arial"/>
                <a:cs typeface="Arial"/>
              </a:rPr>
              <a:t> </a:t>
            </a:r>
            <a:endParaRPr lang="fr-CA" sz="2800" dirty="0" smtClean="0">
              <a:solidFill>
                <a:srgbClr val="000090"/>
              </a:solidFill>
              <a:latin typeface="Arial"/>
              <a:cs typeface="Arial"/>
            </a:endParaRPr>
          </a:p>
          <a:p>
            <a:r>
              <a:rPr lang="fr-CA" sz="2400" dirty="0">
                <a:solidFill>
                  <a:srgbClr val="000090"/>
                </a:solidFill>
                <a:latin typeface="Arial"/>
                <a:cs typeface="Arial"/>
              </a:rPr>
              <a:t>U</a:t>
            </a:r>
            <a:r>
              <a:rPr lang="fr-CA" sz="2400" dirty="0" smtClean="0">
                <a:solidFill>
                  <a:srgbClr val="000090"/>
                </a:solidFill>
                <a:latin typeface="Arial"/>
                <a:cs typeface="Arial"/>
              </a:rPr>
              <a:t>n </a:t>
            </a:r>
            <a:r>
              <a:rPr lang="fr-CA" sz="2400" dirty="0">
                <a:solidFill>
                  <a:srgbClr val="000090"/>
                </a:solidFill>
                <a:latin typeface="Arial"/>
                <a:cs typeface="Arial"/>
              </a:rPr>
              <a:t>coup de tonnerre dans un ciel </a:t>
            </a:r>
            <a:r>
              <a:rPr lang="fr-CA" sz="2400" dirty="0" smtClean="0">
                <a:solidFill>
                  <a:srgbClr val="000090"/>
                </a:solidFill>
                <a:latin typeface="Arial"/>
                <a:cs typeface="Arial"/>
              </a:rPr>
              <a:t>bleu (Pittman, 1987). </a:t>
            </a:r>
          </a:p>
          <a:p>
            <a:pPr marL="0" indent="0">
              <a:buNone/>
            </a:pPr>
            <a:endParaRPr lang="fr-CA" sz="2400" dirty="0" smtClean="0">
              <a:solidFill>
                <a:srgbClr val="000090"/>
              </a:solidFill>
              <a:latin typeface="Arial"/>
              <a:cs typeface="Arial"/>
            </a:endParaRPr>
          </a:p>
          <a:p>
            <a:r>
              <a:rPr lang="fr-CA" sz="2400" dirty="0" smtClean="0">
                <a:solidFill>
                  <a:srgbClr val="000090"/>
                </a:solidFill>
                <a:latin typeface="Arial"/>
                <a:cs typeface="Arial"/>
              </a:rPr>
              <a:t>Elle </a:t>
            </a:r>
            <a:r>
              <a:rPr lang="fr-CA" sz="2400" dirty="0">
                <a:solidFill>
                  <a:srgbClr val="000090"/>
                </a:solidFill>
                <a:latin typeface="Arial"/>
                <a:cs typeface="Arial"/>
              </a:rPr>
              <a:t>émerge au moment où la famille doit faire face à un événement ou à des événements non familiers, soudains, </a:t>
            </a:r>
            <a:r>
              <a:rPr lang="fr-CA" sz="2400" dirty="0" smtClean="0">
                <a:solidFill>
                  <a:srgbClr val="000090"/>
                </a:solidFill>
                <a:latin typeface="Arial"/>
                <a:cs typeface="Arial"/>
              </a:rPr>
              <a:t>importants, </a:t>
            </a:r>
            <a:r>
              <a:rPr lang="fr-CA" sz="2400" dirty="0">
                <a:solidFill>
                  <a:srgbClr val="000090"/>
                </a:solidFill>
                <a:latin typeface="Arial"/>
                <a:cs typeface="Arial"/>
              </a:rPr>
              <a:t>qu’elle ne peut </a:t>
            </a:r>
            <a:r>
              <a:rPr lang="fr-CA" sz="2400" dirty="0" smtClean="0">
                <a:solidFill>
                  <a:srgbClr val="000090"/>
                </a:solidFill>
                <a:latin typeface="Arial"/>
                <a:cs typeface="Arial"/>
              </a:rPr>
              <a:t>ni prévoir </a:t>
            </a:r>
            <a:r>
              <a:rPr lang="fr-CA" sz="2400" dirty="0">
                <a:solidFill>
                  <a:srgbClr val="000090"/>
                </a:solidFill>
                <a:latin typeface="Arial"/>
                <a:cs typeface="Arial"/>
              </a:rPr>
              <a:t>ni contrôler. </a:t>
            </a:r>
            <a:endParaRPr lang="fr-CA" sz="2400" dirty="0" smtClean="0">
              <a:solidFill>
                <a:srgbClr val="000090"/>
              </a:solidFill>
              <a:latin typeface="Arial"/>
              <a:cs typeface="Arial"/>
            </a:endParaRPr>
          </a:p>
          <a:p>
            <a:endParaRPr lang="fr-CA" sz="2400" dirty="0" smtClean="0">
              <a:solidFill>
                <a:srgbClr val="000090"/>
              </a:solidFill>
              <a:latin typeface="Arial"/>
              <a:cs typeface="Arial"/>
            </a:endParaRPr>
          </a:p>
          <a:p>
            <a:r>
              <a:rPr lang="fr-CA" sz="2400" dirty="0" smtClean="0">
                <a:solidFill>
                  <a:srgbClr val="000090"/>
                </a:solidFill>
                <a:latin typeface="Arial"/>
                <a:cs typeface="Arial"/>
              </a:rPr>
              <a:t>Différents </a:t>
            </a:r>
            <a:r>
              <a:rPr lang="fr-CA" sz="2400" dirty="0">
                <a:solidFill>
                  <a:srgbClr val="000090"/>
                </a:solidFill>
                <a:latin typeface="Arial"/>
                <a:cs typeface="Arial"/>
              </a:rPr>
              <a:t>stress peuvent être à l’origine de ce type de crise familiale, notamment le décès soudain d’un de ses membres, un accident, une perte d’emploi, un suicide, l’annonce d’une maladie grave chez un des membres de la famille, une catastrophe naturelle, etc. </a:t>
            </a:r>
            <a:endParaRPr lang="fr-CA" sz="2400" dirty="0" smtClean="0">
              <a:solidFill>
                <a:srgbClr val="000090"/>
              </a:solidFill>
              <a:latin typeface="Arial"/>
              <a:cs typeface="Arial"/>
            </a:endParaRPr>
          </a:p>
          <a:p>
            <a:endParaRPr lang="fr-CA" sz="2400" dirty="0" smtClean="0">
              <a:solidFill>
                <a:srgbClr val="000090"/>
              </a:solidFill>
              <a:latin typeface="Arial"/>
              <a:cs typeface="Arial"/>
            </a:endParaRPr>
          </a:p>
          <a:p>
            <a:r>
              <a:rPr lang="fr-CA" sz="2400" dirty="0" smtClean="0">
                <a:solidFill>
                  <a:srgbClr val="000090"/>
                </a:solidFill>
                <a:latin typeface="Arial"/>
                <a:cs typeface="Arial"/>
              </a:rPr>
              <a:t>L’intervention </a:t>
            </a:r>
            <a:r>
              <a:rPr lang="fr-CA" sz="2400" dirty="0">
                <a:solidFill>
                  <a:srgbClr val="000090"/>
                </a:solidFill>
                <a:latin typeface="Arial"/>
                <a:cs typeface="Arial"/>
              </a:rPr>
              <a:t>dans ce type de crise </a:t>
            </a:r>
            <a:r>
              <a:rPr lang="fr-CA" sz="2400" dirty="0" smtClean="0">
                <a:solidFill>
                  <a:srgbClr val="000090"/>
                </a:solidFill>
                <a:latin typeface="Arial"/>
                <a:cs typeface="Arial"/>
              </a:rPr>
              <a:t>vise</a:t>
            </a:r>
            <a:r>
              <a:rPr lang="fr-CA" sz="2400" dirty="0" smtClean="0">
                <a:solidFill>
                  <a:srgbClr val="000090"/>
                </a:solidFill>
                <a:latin typeface="Arial"/>
                <a:cs typeface="Arial"/>
              </a:rPr>
              <a:t> </a:t>
            </a:r>
            <a:r>
              <a:rPr lang="fr-CA" sz="2400" dirty="0">
                <a:solidFill>
                  <a:srgbClr val="000090"/>
                </a:solidFill>
                <a:latin typeface="Arial"/>
                <a:cs typeface="Arial"/>
              </a:rPr>
              <a:t>à soutenir les membres de la famille face à cet événement imprévu et </a:t>
            </a:r>
            <a:r>
              <a:rPr lang="fr-CA" sz="2400" dirty="0" smtClean="0">
                <a:solidFill>
                  <a:srgbClr val="000090"/>
                </a:solidFill>
                <a:latin typeface="Arial"/>
                <a:cs typeface="Arial"/>
              </a:rPr>
              <a:t>à trouver une ou des réponses ajustées pour mieux composer avec </a:t>
            </a:r>
            <a:r>
              <a:rPr lang="fr-CA" sz="2400" dirty="0">
                <a:solidFill>
                  <a:srgbClr val="000090"/>
                </a:solidFill>
                <a:latin typeface="Arial"/>
                <a:cs typeface="Arial"/>
              </a:rPr>
              <a:t>cette situation.</a:t>
            </a:r>
          </a:p>
          <a:p>
            <a:endParaRPr lang="fr-FR" dirty="0"/>
          </a:p>
        </p:txBody>
      </p:sp>
    </p:spTree>
    <p:extLst>
      <p:ext uri="{BB962C8B-B14F-4D97-AF65-F5344CB8AC3E}">
        <p14:creationId xmlns:p14="http://schemas.microsoft.com/office/powerpoint/2010/main" val="3732246373"/>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301796"/>
            <a:ext cx="8229600" cy="6375441"/>
          </a:xfrm>
        </p:spPr>
        <p:txBody>
          <a:bodyPr>
            <a:normAutofit/>
          </a:bodyPr>
          <a:lstStyle/>
          <a:p>
            <a:pPr marL="0" indent="0">
              <a:buNone/>
            </a:pPr>
            <a:r>
              <a:rPr lang="fr-CA" sz="2800" b="1" dirty="0">
                <a:solidFill>
                  <a:srgbClr val="000090"/>
                </a:solidFill>
                <a:latin typeface="Arial"/>
                <a:cs typeface="Arial"/>
              </a:rPr>
              <a:t>La crise transitionnelle </a:t>
            </a:r>
            <a:endParaRPr lang="fr-CA" sz="2800" dirty="0">
              <a:solidFill>
                <a:srgbClr val="000090"/>
              </a:solidFill>
              <a:latin typeface="Arial"/>
              <a:cs typeface="Arial"/>
            </a:endParaRPr>
          </a:p>
          <a:p>
            <a:endParaRPr lang="fr-CA" sz="2400" dirty="0" smtClean="0">
              <a:solidFill>
                <a:srgbClr val="000090"/>
              </a:solidFill>
              <a:latin typeface="Arial"/>
              <a:cs typeface="Arial"/>
            </a:endParaRPr>
          </a:p>
          <a:p>
            <a:r>
              <a:rPr lang="fr-CA" sz="2400" dirty="0" smtClean="0">
                <a:solidFill>
                  <a:srgbClr val="000090"/>
                </a:solidFill>
                <a:latin typeface="Arial"/>
                <a:cs typeface="Arial"/>
              </a:rPr>
              <a:t>Reliée </a:t>
            </a:r>
            <a:r>
              <a:rPr lang="fr-CA" sz="2400" dirty="0">
                <a:solidFill>
                  <a:srgbClr val="000090"/>
                </a:solidFill>
                <a:latin typeface="Arial"/>
                <a:cs typeface="Arial"/>
              </a:rPr>
              <a:t>au passage, pour </a:t>
            </a:r>
            <a:r>
              <a:rPr lang="fr-CA" sz="2400" dirty="0" smtClean="0">
                <a:solidFill>
                  <a:srgbClr val="000090"/>
                </a:solidFill>
                <a:latin typeface="Arial"/>
                <a:cs typeface="Arial"/>
              </a:rPr>
              <a:t>une </a:t>
            </a:r>
            <a:r>
              <a:rPr lang="fr-CA" sz="2400" dirty="0">
                <a:solidFill>
                  <a:srgbClr val="000090"/>
                </a:solidFill>
                <a:latin typeface="Arial"/>
                <a:cs typeface="Arial"/>
              </a:rPr>
              <a:t>famille, d’un cycle de vie à un autre. </a:t>
            </a:r>
            <a:endParaRPr lang="fr-CA" sz="2400" dirty="0" smtClean="0">
              <a:solidFill>
                <a:srgbClr val="000090"/>
              </a:solidFill>
              <a:latin typeface="Arial"/>
              <a:cs typeface="Arial"/>
            </a:endParaRPr>
          </a:p>
          <a:p>
            <a:endParaRPr lang="fr-CA" sz="2400" dirty="0" smtClean="0">
              <a:solidFill>
                <a:srgbClr val="000090"/>
              </a:solidFill>
              <a:latin typeface="Arial"/>
              <a:cs typeface="Arial"/>
            </a:endParaRPr>
          </a:p>
          <a:p>
            <a:r>
              <a:rPr lang="fr-CA" sz="2400" dirty="0" smtClean="0">
                <a:solidFill>
                  <a:srgbClr val="000090"/>
                </a:solidFill>
                <a:latin typeface="Arial"/>
                <a:cs typeface="Arial"/>
              </a:rPr>
              <a:t>Ces </a:t>
            </a:r>
            <a:r>
              <a:rPr lang="fr-CA" sz="2400" dirty="0">
                <a:solidFill>
                  <a:srgbClr val="000090"/>
                </a:solidFill>
                <a:latin typeface="Arial"/>
                <a:cs typeface="Arial"/>
              </a:rPr>
              <a:t>transitions sont universelles, donc anticipées, et nécessitent des ajustements importants tant sur le plan personnel que sur le plan des rôles, des règles et des relations dans la famille. </a:t>
            </a:r>
            <a:endParaRPr lang="fr-CA" sz="2400" dirty="0" smtClean="0">
              <a:solidFill>
                <a:srgbClr val="000090"/>
              </a:solidFill>
              <a:latin typeface="Arial"/>
              <a:cs typeface="Arial"/>
            </a:endParaRPr>
          </a:p>
          <a:p>
            <a:endParaRPr lang="fr-CA" sz="2400" dirty="0" smtClean="0">
              <a:solidFill>
                <a:srgbClr val="000090"/>
              </a:solidFill>
              <a:latin typeface="Arial"/>
              <a:cs typeface="Arial"/>
            </a:endParaRPr>
          </a:p>
          <a:p>
            <a:r>
              <a:rPr lang="fr-CA" sz="2400" dirty="0" smtClean="0">
                <a:solidFill>
                  <a:srgbClr val="000090"/>
                </a:solidFill>
                <a:latin typeface="Arial"/>
                <a:cs typeface="Arial"/>
              </a:rPr>
              <a:t>Les </a:t>
            </a:r>
            <a:r>
              <a:rPr lang="fr-CA" sz="2400" dirty="0">
                <a:solidFill>
                  <a:srgbClr val="000090"/>
                </a:solidFill>
                <a:latin typeface="Arial"/>
                <a:cs typeface="Arial"/>
              </a:rPr>
              <a:t>stress à l’origine de ce type de crise sont reliés aux transitions familiales (formation du couple, naissance du premier enfant, entrée dans l’adolescence, départ des enfants, retraite des parents) et individuelles (entrée à l’école, passage au secondaire, départ de la famille). </a:t>
            </a:r>
            <a:endParaRPr lang="fr-CA" sz="2400" dirty="0" smtClean="0">
              <a:solidFill>
                <a:srgbClr val="000090"/>
              </a:solidFill>
              <a:latin typeface="Arial"/>
              <a:cs typeface="Arial"/>
            </a:endParaRPr>
          </a:p>
          <a:p>
            <a:pPr marL="0" indent="0">
              <a:buNone/>
            </a:pPr>
            <a:endParaRPr lang="fr-FR" dirty="0"/>
          </a:p>
        </p:txBody>
      </p:sp>
    </p:spTree>
    <p:extLst>
      <p:ext uri="{BB962C8B-B14F-4D97-AF65-F5344CB8AC3E}">
        <p14:creationId xmlns:p14="http://schemas.microsoft.com/office/powerpoint/2010/main" val="1238452260"/>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idx="1"/>
          </p:nvPr>
        </p:nvSpPr>
        <p:spPr>
          <a:xfrm>
            <a:off x="722313" y="2906713"/>
            <a:ext cx="7772400" cy="1265531"/>
          </a:xfrm>
        </p:spPr>
        <p:txBody>
          <a:bodyPr>
            <a:normAutofit/>
          </a:bodyPr>
          <a:lstStyle/>
          <a:p>
            <a:r>
              <a:rPr lang="fr-FR" sz="3600" b="1" dirty="0" smtClean="0">
                <a:solidFill>
                  <a:srgbClr val="000090"/>
                </a:solidFill>
                <a:latin typeface="Arial"/>
                <a:cs typeface="Arial"/>
              </a:rPr>
              <a:t>Qu’est-ce que le programme CAFE?</a:t>
            </a:r>
            <a:endParaRPr lang="fr-FR" sz="3600" b="1" dirty="0">
              <a:solidFill>
                <a:srgbClr val="000090"/>
              </a:solidFill>
              <a:latin typeface="Arial"/>
              <a:cs typeface="Arial"/>
            </a:endParaRPr>
          </a:p>
        </p:txBody>
      </p:sp>
    </p:spTree>
    <p:extLst>
      <p:ext uri="{BB962C8B-B14F-4D97-AF65-F5344CB8AC3E}">
        <p14:creationId xmlns:p14="http://schemas.microsoft.com/office/powerpoint/2010/main" val="175717548"/>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301796"/>
            <a:ext cx="8229600" cy="6375441"/>
          </a:xfrm>
        </p:spPr>
        <p:txBody>
          <a:bodyPr>
            <a:normAutofit/>
          </a:bodyPr>
          <a:lstStyle/>
          <a:p>
            <a:pPr marL="0" indent="0">
              <a:buNone/>
            </a:pPr>
            <a:r>
              <a:rPr lang="fr-CA" sz="2800" b="1" dirty="0">
                <a:solidFill>
                  <a:srgbClr val="000090"/>
                </a:solidFill>
                <a:latin typeface="Arial"/>
                <a:cs typeface="Arial"/>
              </a:rPr>
              <a:t>La crise transitionnelle </a:t>
            </a:r>
            <a:endParaRPr lang="fr-CA" sz="2800" dirty="0">
              <a:solidFill>
                <a:srgbClr val="000090"/>
              </a:solidFill>
              <a:latin typeface="Arial"/>
              <a:cs typeface="Arial"/>
            </a:endParaRPr>
          </a:p>
          <a:p>
            <a:endParaRPr lang="fr-CA" sz="2400" dirty="0" smtClean="0">
              <a:solidFill>
                <a:srgbClr val="000090"/>
              </a:solidFill>
              <a:latin typeface="Arial"/>
              <a:cs typeface="Arial"/>
            </a:endParaRPr>
          </a:p>
          <a:p>
            <a:r>
              <a:rPr lang="fr-CA" sz="2400" dirty="0" smtClean="0">
                <a:solidFill>
                  <a:srgbClr val="000090"/>
                </a:solidFill>
                <a:latin typeface="Arial"/>
                <a:cs typeface="Arial"/>
              </a:rPr>
              <a:t>La </a:t>
            </a:r>
            <a:r>
              <a:rPr lang="fr-CA" sz="2400" dirty="0">
                <a:solidFill>
                  <a:srgbClr val="000090"/>
                </a:solidFill>
                <a:latin typeface="Arial"/>
                <a:cs typeface="Arial"/>
              </a:rPr>
              <a:t>crise transitionnelle résulte de l’incapacité de l’individu ou de la famille à surmonter les tâches développementales inhérentes au passage d’un cycle de vie à un autre en procédant aux ajustements exigés par ces transitions. </a:t>
            </a:r>
            <a:endParaRPr lang="fr-CA" sz="2400" dirty="0" smtClean="0">
              <a:solidFill>
                <a:srgbClr val="000090"/>
              </a:solidFill>
              <a:latin typeface="Arial"/>
              <a:cs typeface="Arial"/>
            </a:endParaRPr>
          </a:p>
          <a:p>
            <a:endParaRPr lang="fr-CA" sz="2400" dirty="0" smtClean="0">
              <a:solidFill>
                <a:srgbClr val="000090"/>
              </a:solidFill>
              <a:latin typeface="Arial"/>
              <a:cs typeface="Arial"/>
            </a:endParaRPr>
          </a:p>
          <a:p>
            <a:r>
              <a:rPr lang="fr-CA" sz="2400" dirty="0" smtClean="0">
                <a:solidFill>
                  <a:srgbClr val="000090"/>
                </a:solidFill>
                <a:latin typeface="Arial"/>
                <a:cs typeface="Arial"/>
              </a:rPr>
              <a:t>Dans plusieurs familles on note un cumul de t</a:t>
            </a:r>
            <a:r>
              <a:rPr lang="fr-CA" sz="2400" dirty="0" smtClean="0">
                <a:solidFill>
                  <a:srgbClr val="000090"/>
                </a:solidFill>
                <a:latin typeface="Arial"/>
                <a:cs typeface="Arial"/>
              </a:rPr>
              <a:t>âches développementa</a:t>
            </a:r>
            <a:r>
              <a:rPr lang="fr-CA" sz="2400" dirty="0" smtClean="0">
                <a:solidFill>
                  <a:srgbClr val="000090"/>
                </a:solidFill>
                <a:latin typeface="Arial"/>
                <a:cs typeface="Arial"/>
              </a:rPr>
              <a:t>les non résolues au cours de leur histoire. </a:t>
            </a:r>
            <a:r>
              <a:rPr lang="fr-CA" sz="1800" dirty="0" smtClean="0">
                <a:solidFill>
                  <a:srgbClr val="000090"/>
                </a:solidFill>
                <a:latin typeface="Arial"/>
                <a:cs typeface="Arial"/>
              </a:rPr>
              <a:t>(</a:t>
            </a:r>
            <a:r>
              <a:rPr lang="fr-CA" sz="1800" dirty="0">
                <a:solidFill>
                  <a:srgbClr val="000090"/>
                </a:solidFill>
                <a:latin typeface="Arial"/>
                <a:cs typeface="Arial"/>
              </a:rPr>
              <a:t>Bradley et Pauzé, 2008, 2009)</a:t>
            </a:r>
            <a:r>
              <a:rPr lang="fr-CA" sz="2400" dirty="0">
                <a:solidFill>
                  <a:srgbClr val="000090"/>
                </a:solidFill>
                <a:latin typeface="Arial"/>
                <a:cs typeface="Arial"/>
              </a:rPr>
              <a:t>.</a:t>
            </a:r>
          </a:p>
          <a:p>
            <a:endParaRPr lang="fr-FR" dirty="0" smtClean="0"/>
          </a:p>
          <a:p>
            <a:r>
              <a:rPr lang="fr-FR" sz="2400" dirty="0" smtClean="0">
                <a:latin typeface="Arial"/>
                <a:cs typeface="Arial"/>
              </a:rPr>
              <a:t>Objectif: aider la famille à apporter les changements nécessaires pour s’ajuster aux nouvelles demandes et réalités développementales de ses membres</a:t>
            </a:r>
            <a:endParaRPr lang="fr-FR" sz="2400" dirty="0">
              <a:latin typeface="Arial"/>
              <a:cs typeface="Arial"/>
            </a:endParaRPr>
          </a:p>
        </p:txBody>
      </p:sp>
    </p:spTree>
    <p:extLst>
      <p:ext uri="{BB962C8B-B14F-4D97-AF65-F5344CB8AC3E}">
        <p14:creationId xmlns:p14="http://schemas.microsoft.com/office/powerpoint/2010/main" val="912737291"/>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314372"/>
            <a:ext cx="8229600" cy="6413164"/>
          </a:xfrm>
        </p:spPr>
        <p:txBody>
          <a:bodyPr>
            <a:normAutofit/>
          </a:bodyPr>
          <a:lstStyle/>
          <a:p>
            <a:pPr marL="0" indent="0">
              <a:buNone/>
            </a:pPr>
            <a:r>
              <a:rPr lang="fr-CA" sz="2800" b="1" dirty="0">
                <a:solidFill>
                  <a:srgbClr val="000090"/>
                </a:solidFill>
                <a:latin typeface="Arial"/>
                <a:cs typeface="Arial"/>
              </a:rPr>
              <a:t>La crise structurale</a:t>
            </a:r>
            <a:r>
              <a:rPr lang="fr-CA" sz="2800" dirty="0">
                <a:solidFill>
                  <a:srgbClr val="000090"/>
                </a:solidFill>
                <a:latin typeface="Arial"/>
                <a:cs typeface="Arial"/>
              </a:rPr>
              <a:t> </a:t>
            </a:r>
            <a:endParaRPr lang="fr-CA" sz="2800" dirty="0" smtClean="0">
              <a:solidFill>
                <a:srgbClr val="000090"/>
              </a:solidFill>
              <a:latin typeface="Arial"/>
              <a:cs typeface="Arial"/>
            </a:endParaRPr>
          </a:p>
          <a:p>
            <a:endParaRPr lang="fr-CA" sz="2400" dirty="0" smtClean="0">
              <a:solidFill>
                <a:srgbClr val="000090"/>
              </a:solidFill>
              <a:latin typeface="Arial"/>
              <a:cs typeface="Arial"/>
            </a:endParaRPr>
          </a:p>
          <a:p>
            <a:r>
              <a:rPr lang="fr-CA" sz="2400" dirty="0" smtClean="0">
                <a:solidFill>
                  <a:srgbClr val="000090"/>
                </a:solidFill>
                <a:latin typeface="Arial"/>
                <a:cs typeface="Arial"/>
              </a:rPr>
              <a:t>Elle </a:t>
            </a:r>
            <a:r>
              <a:rPr lang="fr-CA" sz="2400" dirty="0">
                <a:solidFill>
                  <a:srgbClr val="000090"/>
                </a:solidFill>
                <a:latin typeface="Arial"/>
                <a:cs typeface="Arial"/>
              </a:rPr>
              <a:t>résulte d’un </a:t>
            </a:r>
            <a:r>
              <a:rPr lang="fr-CA" sz="2400" b="1" dirty="0">
                <a:solidFill>
                  <a:srgbClr val="000090"/>
                </a:solidFill>
                <a:latin typeface="Arial"/>
                <a:cs typeface="Arial"/>
              </a:rPr>
              <a:t>dysfonctionnement chronique </a:t>
            </a:r>
            <a:r>
              <a:rPr lang="fr-CA" sz="2400" dirty="0">
                <a:solidFill>
                  <a:srgbClr val="000090"/>
                </a:solidFill>
                <a:latin typeface="Arial"/>
                <a:cs typeface="Arial"/>
              </a:rPr>
              <a:t>de la famille occasionné par un cumul de facteurs de risque, notamment la pauvreté, la négligence des parents, l’incapacité chronique des parents d’assumer leurs rôles parentaux, les conflits conjugaux chroniques qui altèrent le fonctionnement de la famille, la présence de problèmes persistants de santé mentale ou de consommation de psychotropes chez les parents ou d’autres membres de la famille qui nuisent de façon importante au fonctionnement général de la famille. </a:t>
            </a:r>
            <a:endParaRPr lang="fr-CA" sz="2400" dirty="0" smtClean="0">
              <a:solidFill>
                <a:srgbClr val="000090"/>
              </a:solidFill>
              <a:latin typeface="Arial"/>
              <a:cs typeface="Arial"/>
            </a:endParaRPr>
          </a:p>
          <a:p>
            <a:endParaRPr lang="fr-CA" sz="2400" dirty="0">
              <a:solidFill>
                <a:srgbClr val="000090"/>
              </a:solidFill>
              <a:latin typeface="Arial"/>
              <a:cs typeface="Arial"/>
            </a:endParaRPr>
          </a:p>
          <a:p>
            <a:r>
              <a:rPr lang="fr-CA" sz="2400" dirty="0" smtClean="0">
                <a:solidFill>
                  <a:srgbClr val="000090"/>
                </a:solidFill>
                <a:latin typeface="Arial"/>
                <a:cs typeface="Arial"/>
              </a:rPr>
              <a:t>Se </a:t>
            </a:r>
            <a:r>
              <a:rPr lang="fr-CA" sz="2400" dirty="0">
                <a:solidFill>
                  <a:srgbClr val="000090"/>
                </a:solidFill>
                <a:latin typeface="Arial"/>
                <a:cs typeface="Arial"/>
              </a:rPr>
              <a:t>caractérise par sa durée prolongée et sa récurrence. </a:t>
            </a:r>
          </a:p>
          <a:p>
            <a:endParaRPr lang="fr-FR" dirty="0"/>
          </a:p>
        </p:txBody>
      </p:sp>
    </p:spTree>
    <p:extLst>
      <p:ext uri="{BB962C8B-B14F-4D97-AF65-F5344CB8AC3E}">
        <p14:creationId xmlns:p14="http://schemas.microsoft.com/office/powerpoint/2010/main" val="2440178167"/>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138323"/>
            <a:ext cx="8229600" cy="6589213"/>
          </a:xfrm>
        </p:spPr>
        <p:txBody>
          <a:bodyPr>
            <a:normAutofit/>
          </a:bodyPr>
          <a:lstStyle/>
          <a:p>
            <a:pPr marL="0" indent="0">
              <a:buNone/>
            </a:pPr>
            <a:r>
              <a:rPr lang="fr-CA" sz="2800" b="1" dirty="0">
                <a:solidFill>
                  <a:srgbClr val="000090"/>
                </a:solidFill>
                <a:latin typeface="Arial"/>
                <a:cs typeface="Arial"/>
              </a:rPr>
              <a:t>La crise structurale</a:t>
            </a:r>
            <a:r>
              <a:rPr lang="fr-CA" sz="2800" dirty="0">
                <a:solidFill>
                  <a:srgbClr val="000090"/>
                </a:solidFill>
                <a:latin typeface="Arial"/>
                <a:cs typeface="Arial"/>
              </a:rPr>
              <a:t> </a:t>
            </a:r>
            <a:endParaRPr lang="fr-CA" sz="2800" dirty="0" smtClean="0">
              <a:solidFill>
                <a:srgbClr val="000090"/>
              </a:solidFill>
              <a:latin typeface="Arial"/>
              <a:cs typeface="Arial"/>
            </a:endParaRPr>
          </a:p>
          <a:p>
            <a:endParaRPr lang="fr-CA" sz="2400" dirty="0" smtClean="0">
              <a:solidFill>
                <a:srgbClr val="000090"/>
              </a:solidFill>
              <a:latin typeface="Arial"/>
              <a:cs typeface="Arial"/>
            </a:endParaRPr>
          </a:p>
          <a:p>
            <a:r>
              <a:rPr lang="fr-CA" sz="2400" dirty="0">
                <a:solidFill>
                  <a:srgbClr val="000090"/>
                </a:solidFill>
                <a:latin typeface="Arial"/>
                <a:cs typeface="Arial"/>
              </a:rPr>
              <a:t>La demande de services de ces familles en crise chronique émerge souvent à la suite d’un événement relativement banal, événement qui correspond à la goutte qui fait déborder le vase. </a:t>
            </a:r>
            <a:endParaRPr lang="fr-CA" sz="2400" dirty="0" smtClean="0">
              <a:solidFill>
                <a:srgbClr val="000090"/>
              </a:solidFill>
              <a:latin typeface="Arial"/>
              <a:cs typeface="Arial"/>
            </a:endParaRPr>
          </a:p>
          <a:p>
            <a:endParaRPr lang="fr-CA" sz="2400" dirty="0" smtClean="0">
              <a:solidFill>
                <a:srgbClr val="000090"/>
              </a:solidFill>
              <a:latin typeface="Arial"/>
              <a:cs typeface="Arial"/>
            </a:endParaRPr>
          </a:p>
          <a:p>
            <a:r>
              <a:rPr lang="fr-CA" sz="2400" dirty="0" smtClean="0">
                <a:solidFill>
                  <a:srgbClr val="000090"/>
                </a:solidFill>
                <a:latin typeface="Arial"/>
                <a:cs typeface="Arial"/>
              </a:rPr>
              <a:t>Cet </a:t>
            </a:r>
            <a:r>
              <a:rPr lang="fr-CA" sz="2400" dirty="0">
                <a:solidFill>
                  <a:srgbClr val="000090"/>
                </a:solidFill>
                <a:latin typeface="Arial"/>
                <a:cs typeface="Arial"/>
              </a:rPr>
              <a:t>événement, mal géré par la famille, met en évidence la grande vulnérabilité de la famille face aux perturbations </a:t>
            </a:r>
            <a:r>
              <a:rPr lang="fr-CA" sz="1800" dirty="0">
                <a:solidFill>
                  <a:srgbClr val="000090"/>
                </a:solidFill>
                <a:latin typeface="Arial"/>
                <a:cs typeface="Arial"/>
              </a:rPr>
              <a:t>(Pauzé </a:t>
            </a:r>
            <a:r>
              <a:rPr lang="fr-CA" sz="1800" i="1" dirty="0">
                <a:solidFill>
                  <a:srgbClr val="000090"/>
                </a:solidFill>
                <a:latin typeface="Arial"/>
                <a:cs typeface="Arial"/>
              </a:rPr>
              <a:t>et al.</a:t>
            </a:r>
            <a:r>
              <a:rPr lang="fr-CA" sz="1800" dirty="0">
                <a:solidFill>
                  <a:srgbClr val="000090"/>
                </a:solidFill>
                <a:latin typeface="Arial"/>
                <a:cs typeface="Arial"/>
              </a:rPr>
              <a:t>, 2005; Pittman, 1987; </a:t>
            </a:r>
            <a:r>
              <a:rPr lang="fr-CA" sz="1800" dirty="0" err="1">
                <a:solidFill>
                  <a:srgbClr val="000090"/>
                </a:solidFill>
                <a:latin typeface="Arial"/>
                <a:cs typeface="Arial"/>
              </a:rPr>
              <a:t>Rapoport</a:t>
            </a:r>
            <a:r>
              <a:rPr lang="fr-CA" sz="1800" dirty="0">
                <a:solidFill>
                  <a:srgbClr val="000090"/>
                </a:solidFill>
                <a:latin typeface="Arial"/>
                <a:cs typeface="Arial"/>
              </a:rPr>
              <a:t>, 1967). </a:t>
            </a:r>
            <a:endParaRPr lang="fr-CA" sz="1800" dirty="0" smtClean="0">
              <a:solidFill>
                <a:srgbClr val="000090"/>
              </a:solidFill>
              <a:latin typeface="Arial"/>
              <a:cs typeface="Arial"/>
            </a:endParaRPr>
          </a:p>
          <a:p>
            <a:endParaRPr lang="fr-CA" sz="2400" dirty="0" smtClean="0">
              <a:solidFill>
                <a:srgbClr val="000090"/>
              </a:solidFill>
              <a:latin typeface="Arial"/>
              <a:cs typeface="Arial"/>
            </a:endParaRPr>
          </a:p>
          <a:p>
            <a:r>
              <a:rPr lang="fr-CA" sz="2400" dirty="0" smtClean="0">
                <a:solidFill>
                  <a:srgbClr val="000090"/>
                </a:solidFill>
                <a:latin typeface="Arial"/>
                <a:cs typeface="Arial"/>
              </a:rPr>
              <a:t>L’intervention </a:t>
            </a:r>
            <a:r>
              <a:rPr lang="fr-CA" sz="2400" dirty="0">
                <a:solidFill>
                  <a:srgbClr val="000090"/>
                </a:solidFill>
                <a:latin typeface="Arial"/>
                <a:cs typeface="Arial"/>
              </a:rPr>
              <a:t>dans ce type de crise devrait viser la réduction du niveau de tension familiale, la prise de conscience des principaux facteurs de maintien de la crise et, éventuellement, la référence vers des services de plus longue durée. </a:t>
            </a:r>
            <a:endParaRPr lang="fr-CA" sz="2400" dirty="0" smtClean="0">
              <a:solidFill>
                <a:srgbClr val="000090"/>
              </a:solidFill>
              <a:latin typeface="Arial"/>
              <a:cs typeface="Arial"/>
            </a:endParaRPr>
          </a:p>
        </p:txBody>
      </p:sp>
    </p:spTree>
    <p:extLst>
      <p:ext uri="{BB962C8B-B14F-4D97-AF65-F5344CB8AC3E}">
        <p14:creationId xmlns:p14="http://schemas.microsoft.com/office/powerpoint/2010/main" val="1493980843"/>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138323"/>
            <a:ext cx="8229600" cy="6589213"/>
          </a:xfrm>
        </p:spPr>
        <p:txBody>
          <a:bodyPr>
            <a:normAutofit/>
          </a:bodyPr>
          <a:lstStyle/>
          <a:p>
            <a:pPr marL="0" indent="0">
              <a:buNone/>
            </a:pPr>
            <a:endParaRPr lang="fr-CA" sz="2800" b="1" dirty="0" smtClean="0">
              <a:solidFill>
                <a:srgbClr val="000090"/>
              </a:solidFill>
            </a:endParaRPr>
          </a:p>
          <a:p>
            <a:pPr marL="0" indent="0">
              <a:buNone/>
            </a:pPr>
            <a:r>
              <a:rPr lang="fr-CA" sz="2800" b="1" dirty="0" smtClean="0">
                <a:solidFill>
                  <a:srgbClr val="000090"/>
                </a:solidFill>
                <a:latin typeface="Arial"/>
                <a:cs typeface="Arial"/>
              </a:rPr>
              <a:t>La </a:t>
            </a:r>
            <a:r>
              <a:rPr lang="fr-CA" sz="2800" b="1" dirty="0">
                <a:solidFill>
                  <a:srgbClr val="000090"/>
                </a:solidFill>
                <a:latin typeface="Arial"/>
                <a:cs typeface="Arial"/>
              </a:rPr>
              <a:t>crise structurale</a:t>
            </a:r>
            <a:r>
              <a:rPr lang="fr-CA" sz="2800" dirty="0">
                <a:solidFill>
                  <a:srgbClr val="000090"/>
                </a:solidFill>
                <a:latin typeface="Arial"/>
                <a:cs typeface="Arial"/>
              </a:rPr>
              <a:t> </a:t>
            </a:r>
            <a:endParaRPr lang="fr-CA" sz="2800" dirty="0" smtClean="0">
              <a:solidFill>
                <a:srgbClr val="000090"/>
              </a:solidFill>
              <a:latin typeface="Arial"/>
              <a:cs typeface="Arial"/>
            </a:endParaRPr>
          </a:p>
          <a:p>
            <a:endParaRPr lang="fr-CA" sz="2400" dirty="0" smtClean="0">
              <a:solidFill>
                <a:srgbClr val="000090"/>
              </a:solidFill>
              <a:latin typeface="Arial"/>
              <a:cs typeface="Arial"/>
            </a:endParaRPr>
          </a:p>
          <a:p>
            <a:r>
              <a:rPr lang="fr-CA" sz="2400" dirty="0" smtClean="0">
                <a:solidFill>
                  <a:srgbClr val="000090"/>
                </a:solidFill>
                <a:latin typeface="Arial"/>
                <a:cs typeface="Arial"/>
              </a:rPr>
              <a:t>Le </a:t>
            </a:r>
            <a:r>
              <a:rPr lang="fr-CA" sz="2400" dirty="0">
                <a:solidFill>
                  <a:srgbClr val="000090"/>
                </a:solidFill>
                <a:latin typeface="Arial"/>
                <a:cs typeface="Arial"/>
              </a:rPr>
              <a:t>pronostic d’une intervention brève et intensive dans ce type de crise est généralement faible compte tenu du nombre important de facteurs de risque auxquels la famille doit faire face et du nombre très limité de facteurs de protection sur lesquels s’appuyer pour faire évoluer l’intervention. </a:t>
            </a:r>
            <a:endParaRPr lang="fr-FR" sz="2400" dirty="0">
              <a:solidFill>
                <a:srgbClr val="000090"/>
              </a:solidFill>
              <a:latin typeface="Arial"/>
              <a:cs typeface="Arial"/>
            </a:endParaRPr>
          </a:p>
        </p:txBody>
      </p:sp>
    </p:spTree>
    <p:extLst>
      <p:ext uri="{BB962C8B-B14F-4D97-AF65-F5344CB8AC3E}">
        <p14:creationId xmlns:p14="http://schemas.microsoft.com/office/powerpoint/2010/main" val="3097720574"/>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idx="1"/>
          </p:nvPr>
        </p:nvSpPr>
        <p:spPr/>
        <p:txBody>
          <a:bodyPr>
            <a:normAutofit/>
          </a:bodyPr>
          <a:lstStyle/>
          <a:p>
            <a:r>
              <a:rPr lang="fr-FR" sz="3200" b="1" dirty="0" smtClean="0">
                <a:solidFill>
                  <a:srgbClr val="000090"/>
                </a:solidFill>
                <a:latin typeface="Arial"/>
                <a:cs typeface="Arial"/>
              </a:rPr>
              <a:t>Co-construction d’une définition de la crise</a:t>
            </a:r>
            <a:endParaRPr lang="fr-FR" sz="3200" b="1" dirty="0">
              <a:solidFill>
                <a:srgbClr val="000090"/>
              </a:solidFill>
              <a:latin typeface="Arial"/>
              <a:cs typeface="Arial"/>
            </a:endParaRPr>
          </a:p>
        </p:txBody>
      </p:sp>
    </p:spTree>
    <p:extLst>
      <p:ext uri="{BB962C8B-B14F-4D97-AF65-F5344CB8AC3E}">
        <p14:creationId xmlns:p14="http://schemas.microsoft.com/office/powerpoint/2010/main" val="3223687458"/>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829939"/>
            <a:ext cx="8229600" cy="5633525"/>
          </a:xfrm>
        </p:spPr>
        <p:txBody>
          <a:bodyPr>
            <a:normAutofit/>
          </a:bodyPr>
          <a:lstStyle/>
          <a:p>
            <a:r>
              <a:rPr lang="fr-FR" sz="2400" dirty="0">
                <a:solidFill>
                  <a:srgbClr val="000090"/>
                </a:solidFill>
                <a:latin typeface="Arial"/>
                <a:cs typeface="Arial"/>
              </a:rPr>
              <a:t>Deux </a:t>
            </a:r>
            <a:r>
              <a:rPr lang="fr-FR" sz="2400" dirty="0" smtClean="0">
                <a:solidFill>
                  <a:srgbClr val="000090"/>
                </a:solidFill>
                <a:latin typeface="Arial"/>
                <a:cs typeface="Arial"/>
              </a:rPr>
              <a:t>rencontres </a:t>
            </a:r>
            <a:r>
              <a:rPr lang="fr-FR" sz="2400" dirty="0">
                <a:solidFill>
                  <a:srgbClr val="000090"/>
                </a:solidFill>
                <a:latin typeface="Arial"/>
                <a:cs typeface="Arial"/>
              </a:rPr>
              <a:t>de 3</a:t>
            </a:r>
            <a:r>
              <a:rPr lang="fr-FR" sz="2400" dirty="0" smtClean="0">
                <a:solidFill>
                  <a:srgbClr val="000090"/>
                </a:solidFill>
                <a:latin typeface="Arial"/>
                <a:cs typeface="Arial"/>
              </a:rPr>
              <a:t> </a:t>
            </a:r>
            <a:r>
              <a:rPr lang="fr-FR" sz="2400" dirty="0">
                <a:solidFill>
                  <a:srgbClr val="000090"/>
                </a:solidFill>
                <a:latin typeface="Arial"/>
                <a:cs typeface="Arial"/>
              </a:rPr>
              <a:t>heures </a:t>
            </a:r>
            <a:r>
              <a:rPr lang="fr-FR" sz="2400" dirty="0" smtClean="0">
                <a:solidFill>
                  <a:srgbClr val="000090"/>
                </a:solidFill>
                <a:latin typeface="Arial"/>
                <a:cs typeface="Arial"/>
              </a:rPr>
              <a:t>chacune avec </a:t>
            </a:r>
            <a:r>
              <a:rPr lang="fr-FR" sz="2400" dirty="0">
                <a:solidFill>
                  <a:srgbClr val="000090"/>
                </a:solidFill>
                <a:latin typeface="Arial"/>
                <a:cs typeface="Arial"/>
              </a:rPr>
              <a:t>tous les intervenants du programme.</a:t>
            </a:r>
            <a:endParaRPr lang="fr-CA" sz="2400" dirty="0">
              <a:solidFill>
                <a:srgbClr val="000090"/>
              </a:solidFill>
              <a:latin typeface="Arial"/>
              <a:cs typeface="Arial"/>
            </a:endParaRPr>
          </a:p>
          <a:p>
            <a:pPr marL="0" indent="0">
              <a:buNone/>
            </a:pPr>
            <a:endParaRPr lang="fr-CA" sz="2400" dirty="0">
              <a:solidFill>
                <a:srgbClr val="000090"/>
              </a:solidFill>
              <a:latin typeface="Arial"/>
              <a:cs typeface="Arial"/>
            </a:endParaRPr>
          </a:p>
          <a:p>
            <a:r>
              <a:rPr lang="fr-FR" sz="2400" b="1" dirty="0">
                <a:solidFill>
                  <a:srgbClr val="000090"/>
                </a:solidFill>
                <a:latin typeface="Arial"/>
                <a:cs typeface="Arial"/>
              </a:rPr>
              <a:t>Objectif </a:t>
            </a:r>
            <a:r>
              <a:rPr lang="fr-FR" sz="2400" dirty="0">
                <a:solidFill>
                  <a:srgbClr val="000090"/>
                </a:solidFill>
                <a:latin typeface="Arial"/>
                <a:cs typeface="Arial"/>
              </a:rPr>
              <a:t>: définir la crise sur la base des définitions recensées et </a:t>
            </a:r>
            <a:r>
              <a:rPr lang="fr-FR" sz="2400" dirty="0" smtClean="0">
                <a:solidFill>
                  <a:srgbClr val="000090"/>
                </a:solidFill>
                <a:latin typeface="Arial"/>
                <a:cs typeface="Arial"/>
              </a:rPr>
              <a:t>de </a:t>
            </a:r>
            <a:r>
              <a:rPr lang="fr-FR" sz="2400" dirty="0">
                <a:solidFill>
                  <a:srgbClr val="000090"/>
                </a:solidFill>
                <a:latin typeface="Arial"/>
                <a:cs typeface="Arial"/>
              </a:rPr>
              <a:t>l’expérience </a:t>
            </a:r>
            <a:r>
              <a:rPr lang="fr-FR" sz="2400" dirty="0" smtClean="0">
                <a:solidFill>
                  <a:srgbClr val="000090"/>
                </a:solidFill>
                <a:latin typeface="Arial"/>
                <a:cs typeface="Arial"/>
              </a:rPr>
              <a:t>clinique </a:t>
            </a:r>
            <a:r>
              <a:rPr lang="fr-FR" sz="2400" dirty="0">
                <a:solidFill>
                  <a:srgbClr val="000090"/>
                </a:solidFill>
                <a:latin typeface="Arial"/>
                <a:cs typeface="Arial"/>
              </a:rPr>
              <a:t>des intervenants</a:t>
            </a:r>
            <a:endParaRPr lang="fr-CA" sz="2400" dirty="0">
              <a:solidFill>
                <a:srgbClr val="000090"/>
              </a:solidFill>
              <a:latin typeface="Arial"/>
              <a:cs typeface="Arial"/>
            </a:endParaRPr>
          </a:p>
          <a:p>
            <a:pPr marL="0" indent="0">
              <a:buNone/>
            </a:pPr>
            <a:endParaRPr lang="fr-CA" sz="2400" dirty="0">
              <a:solidFill>
                <a:srgbClr val="000090"/>
              </a:solidFill>
              <a:latin typeface="Arial"/>
              <a:cs typeface="Arial"/>
            </a:endParaRPr>
          </a:p>
          <a:p>
            <a:r>
              <a:rPr lang="fr-FR" sz="2400" dirty="0">
                <a:solidFill>
                  <a:srgbClr val="000090"/>
                </a:solidFill>
                <a:latin typeface="Arial"/>
                <a:cs typeface="Arial"/>
              </a:rPr>
              <a:t>Rôle du chercheur : opérationnaliser une définition</a:t>
            </a:r>
            <a:endParaRPr lang="fr-CA" sz="2400" dirty="0">
              <a:solidFill>
                <a:srgbClr val="000090"/>
              </a:solidFill>
              <a:latin typeface="Arial"/>
              <a:cs typeface="Arial"/>
            </a:endParaRPr>
          </a:p>
          <a:p>
            <a:pPr marL="0" indent="0">
              <a:buNone/>
            </a:pPr>
            <a:endParaRPr lang="fr-CA" sz="2400" dirty="0">
              <a:solidFill>
                <a:srgbClr val="000090"/>
              </a:solidFill>
              <a:latin typeface="Arial"/>
              <a:cs typeface="Arial"/>
            </a:endParaRPr>
          </a:p>
          <a:p>
            <a:r>
              <a:rPr lang="fr-FR" sz="2400" dirty="0">
                <a:solidFill>
                  <a:srgbClr val="000090"/>
                </a:solidFill>
                <a:latin typeface="Arial"/>
                <a:cs typeface="Arial"/>
              </a:rPr>
              <a:t>Aller-retour jusqu’à l’obtention d’un consensus</a:t>
            </a:r>
            <a:endParaRPr lang="fr-CA" sz="2400" dirty="0">
              <a:solidFill>
                <a:srgbClr val="000090"/>
              </a:solidFill>
              <a:latin typeface="Arial"/>
              <a:cs typeface="Arial"/>
            </a:endParaRPr>
          </a:p>
          <a:p>
            <a:endParaRPr lang="fr-FR" dirty="0"/>
          </a:p>
        </p:txBody>
      </p:sp>
    </p:spTree>
    <p:extLst>
      <p:ext uri="{BB962C8B-B14F-4D97-AF65-F5344CB8AC3E}">
        <p14:creationId xmlns:p14="http://schemas.microsoft.com/office/powerpoint/2010/main" val="2132052208"/>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idx="1"/>
          </p:nvPr>
        </p:nvSpPr>
        <p:spPr>
          <a:xfrm>
            <a:off x="722313" y="1827213"/>
            <a:ext cx="7772400" cy="2533120"/>
          </a:xfrm>
        </p:spPr>
        <p:txBody>
          <a:bodyPr>
            <a:normAutofit/>
          </a:bodyPr>
          <a:lstStyle/>
          <a:p>
            <a:r>
              <a:rPr lang="fr-FR" sz="3200" b="1" dirty="0" smtClean="0">
                <a:solidFill>
                  <a:srgbClr val="000090"/>
                </a:solidFill>
                <a:latin typeface="Arial"/>
                <a:cs typeface="Arial"/>
              </a:rPr>
              <a:t>Définition de la crise </a:t>
            </a:r>
            <a:r>
              <a:rPr lang="fr-FR" sz="3200" b="1" dirty="0" smtClean="0">
                <a:solidFill>
                  <a:srgbClr val="000090"/>
                </a:solidFill>
                <a:latin typeface="Arial"/>
                <a:cs typeface="Arial"/>
              </a:rPr>
              <a:t>retenue</a:t>
            </a:r>
          </a:p>
          <a:p>
            <a:endParaRPr lang="fr-FR" sz="3200" b="1" dirty="0" smtClean="0">
              <a:solidFill>
                <a:srgbClr val="000090"/>
              </a:solidFill>
              <a:latin typeface="Arial"/>
              <a:cs typeface="Arial"/>
            </a:endParaRPr>
          </a:p>
          <a:p>
            <a:r>
              <a:rPr lang="fr-FR" sz="3200" b="1" dirty="0" smtClean="0">
                <a:solidFill>
                  <a:srgbClr val="FF0000"/>
                </a:solidFill>
                <a:latin typeface="Arial"/>
                <a:cs typeface="Arial"/>
              </a:rPr>
              <a:t>Servir de base à l’intervention</a:t>
            </a:r>
            <a:endParaRPr lang="fr-FR" sz="3200" b="1" dirty="0">
              <a:solidFill>
                <a:srgbClr val="FF0000"/>
              </a:solidFill>
              <a:latin typeface="Arial"/>
              <a:cs typeface="Arial"/>
            </a:endParaRPr>
          </a:p>
        </p:txBody>
      </p:sp>
    </p:spTree>
    <p:extLst>
      <p:ext uri="{BB962C8B-B14F-4D97-AF65-F5344CB8AC3E}">
        <p14:creationId xmlns:p14="http://schemas.microsoft.com/office/powerpoint/2010/main" val="3931369021"/>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238922"/>
            <a:ext cx="8229600" cy="6287417"/>
          </a:xfrm>
        </p:spPr>
        <p:txBody>
          <a:bodyPr>
            <a:normAutofit/>
          </a:bodyPr>
          <a:lstStyle/>
          <a:p>
            <a:r>
              <a:rPr lang="fr-CA" sz="2400" dirty="0">
                <a:solidFill>
                  <a:srgbClr val="000090"/>
                </a:solidFill>
                <a:latin typeface="Arial"/>
                <a:cs typeface="Arial"/>
              </a:rPr>
              <a:t>La crise s’inscrit dans </a:t>
            </a:r>
            <a:r>
              <a:rPr lang="fr-CA" sz="2400" b="1" dirty="0">
                <a:solidFill>
                  <a:srgbClr val="000090"/>
                </a:solidFill>
                <a:latin typeface="Arial"/>
                <a:cs typeface="Arial"/>
              </a:rPr>
              <a:t>l’histoire développementale </a:t>
            </a:r>
            <a:r>
              <a:rPr lang="fr-CA" sz="2400" dirty="0">
                <a:solidFill>
                  <a:srgbClr val="000090"/>
                </a:solidFill>
                <a:latin typeface="Arial"/>
                <a:cs typeface="Arial"/>
              </a:rPr>
              <a:t>de la famille et de ses membres. Elle est en cohérence avec cette histoire développementale.</a:t>
            </a:r>
          </a:p>
          <a:p>
            <a:pPr marL="0" indent="0">
              <a:buNone/>
            </a:pPr>
            <a:endParaRPr lang="fr-CA" sz="2400" dirty="0">
              <a:solidFill>
                <a:srgbClr val="000090"/>
              </a:solidFill>
              <a:latin typeface="Arial"/>
              <a:cs typeface="Arial"/>
            </a:endParaRPr>
          </a:p>
          <a:p>
            <a:r>
              <a:rPr lang="fr-CA" sz="2400" dirty="0">
                <a:solidFill>
                  <a:srgbClr val="000090"/>
                </a:solidFill>
                <a:latin typeface="Arial"/>
                <a:cs typeface="Arial"/>
              </a:rPr>
              <a:t>Elle survient à la suite d’une </a:t>
            </a:r>
            <a:r>
              <a:rPr lang="fr-CA" sz="2400" b="1" dirty="0">
                <a:solidFill>
                  <a:srgbClr val="000090"/>
                </a:solidFill>
                <a:latin typeface="Arial"/>
                <a:cs typeface="Arial"/>
              </a:rPr>
              <a:t>perturbation</a:t>
            </a:r>
            <a:r>
              <a:rPr lang="fr-CA" sz="2400" dirty="0">
                <a:solidFill>
                  <a:srgbClr val="000090"/>
                </a:solidFill>
                <a:latin typeface="Arial"/>
                <a:cs typeface="Arial"/>
              </a:rPr>
              <a:t> (un événement stressant, soudain, parfois imprévu; un ou plusieurs événements stressants réels, perçus ou anticipés; une difficulté à faire face à certaines tâches développementales; une catastrophe).</a:t>
            </a:r>
          </a:p>
          <a:p>
            <a:pPr marL="0" indent="0">
              <a:buNone/>
            </a:pPr>
            <a:endParaRPr lang="fr-CA" sz="2400" dirty="0">
              <a:solidFill>
                <a:srgbClr val="000090"/>
              </a:solidFill>
              <a:latin typeface="Arial"/>
              <a:cs typeface="Arial"/>
            </a:endParaRPr>
          </a:p>
          <a:p>
            <a:r>
              <a:rPr lang="fr-CA" sz="2400" dirty="0">
                <a:solidFill>
                  <a:srgbClr val="000090"/>
                </a:solidFill>
                <a:latin typeface="Arial"/>
                <a:cs typeface="Arial"/>
              </a:rPr>
              <a:t>Elle correspond à un </a:t>
            </a:r>
            <a:r>
              <a:rPr lang="fr-CA" sz="2400" b="1" dirty="0">
                <a:solidFill>
                  <a:srgbClr val="000090"/>
                </a:solidFill>
                <a:latin typeface="Arial"/>
                <a:cs typeface="Arial"/>
              </a:rPr>
              <a:t>point de rupture</a:t>
            </a:r>
            <a:r>
              <a:rPr lang="fr-CA" sz="2400" dirty="0">
                <a:solidFill>
                  <a:srgbClr val="000090"/>
                </a:solidFill>
                <a:latin typeface="Arial"/>
                <a:cs typeface="Arial"/>
              </a:rPr>
              <a:t>, un état de déséquilibre et d’instabilité du système familial.</a:t>
            </a:r>
          </a:p>
          <a:p>
            <a:pPr marL="0" indent="0">
              <a:buNone/>
            </a:pPr>
            <a:endParaRPr lang="fr-CA" sz="2400" dirty="0">
              <a:solidFill>
                <a:srgbClr val="000090"/>
              </a:solidFill>
              <a:latin typeface="Arial"/>
              <a:cs typeface="Arial"/>
            </a:endParaRPr>
          </a:p>
          <a:p>
            <a:r>
              <a:rPr lang="fr-CA" sz="2400" dirty="0">
                <a:solidFill>
                  <a:srgbClr val="000090"/>
                </a:solidFill>
                <a:latin typeface="Arial"/>
                <a:cs typeface="Arial"/>
              </a:rPr>
              <a:t>Elle signale une </a:t>
            </a:r>
            <a:r>
              <a:rPr lang="fr-CA" sz="2400" b="1" dirty="0">
                <a:solidFill>
                  <a:srgbClr val="000090"/>
                </a:solidFill>
                <a:latin typeface="Arial"/>
                <a:cs typeface="Arial"/>
              </a:rPr>
              <a:t>défaillance des mécanismes de régulation </a:t>
            </a:r>
            <a:r>
              <a:rPr lang="fr-CA" sz="2400" dirty="0">
                <a:solidFill>
                  <a:srgbClr val="000090"/>
                </a:solidFill>
                <a:latin typeface="Arial"/>
                <a:cs typeface="Arial"/>
              </a:rPr>
              <a:t>tant dans la famille que chez ses membres.</a:t>
            </a:r>
          </a:p>
          <a:p>
            <a:endParaRPr lang="fr-FR" dirty="0"/>
          </a:p>
        </p:txBody>
      </p:sp>
    </p:spTree>
    <p:extLst>
      <p:ext uri="{BB962C8B-B14F-4D97-AF65-F5344CB8AC3E}">
        <p14:creationId xmlns:p14="http://schemas.microsoft.com/office/powerpoint/2010/main" val="2976659894"/>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364670"/>
            <a:ext cx="8229600" cy="6186818"/>
          </a:xfrm>
        </p:spPr>
        <p:txBody>
          <a:bodyPr>
            <a:normAutofit fontScale="77500" lnSpcReduction="20000"/>
          </a:bodyPr>
          <a:lstStyle/>
          <a:p>
            <a:pPr marL="0" indent="0">
              <a:buNone/>
            </a:pPr>
            <a:r>
              <a:rPr lang="fr-CA" sz="3600" b="1" dirty="0">
                <a:solidFill>
                  <a:srgbClr val="000090"/>
                </a:solidFill>
                <a:latin typeface="Arial"/>
                <a:cs typeface="Arial"/>
              </a:rPr>
              <a:t>Suite</a:t>
            </a:r>
            <a:endParaRPr lang="fr-CA" sz="3600" dirty="0">
              <a:solidFill>
                <a:srgbClr val="000090"/>
              </a:solidFill>
              <a:latin typeface="Arial"/>
              <a:cs typeface="Arial"/>
            </a:endParaRPr>
          </a:p>
          <a:p>
            <a:pPr marL="0" indent="0">
              <a:buNone/>
            </a:pPr>
            <a:r>
              <a:rPr lang="fr-CA" sz="3100" dirty="0">
                <a:solidFill>
                  <a:srgbClr val="000090"/>
                </a:solidFill>
                <a:latin typeface="Arial"/>
                <a:cs typeface="Arial"/>
              </a:rPr>
              <a:t> </a:t>
            </a:r>
          </a:p>
          <a:p>
            <a:r>
              <a:rPr lang="fr-CA" sz="3100" dirty="0">
                <a:solidFill>
                  <a:srgbClr val="000090"/>
                </a:solidFill>
                <a:latin typeface="Arial"/>
                <a:cs typeface="Arial"/>
              </a:rPr>
              <a:t>Elle met en évidence certaines </a:t>
            </a:r>
            <a:r>
              <a:rPr lang="fr-CA" sz="3100" b="1" dirty="0">
                <a:solidFill>
                  <a:srgbClr val="000090"/>
                </a:solidFill>
                <a:latin typeface="Arial"/>
                <a:cs typeface="Arial"/>
              </a:rPr>
              <a:t>vulnérabilités</a:t>
            </a:r>
            <a:r>
              <a:rPr lang="fr-CA" sz="3100" dirty="0">
                <a:solidFill>
                  <a:srgbClr val="000090"/>
                </a:solidFill>
                <a:latin typeface="Arial"/>
                <a:cs typeface="Arial"/>
              </a:rPr>
              <a:t> de la famille ou de ses membres.</a:t>
            </a:r>
          </a:p>
          <a:p>
            <a:pPr marL="0" indent="0">
              <a:buNone/>
            </a:pPr>
            <a:endParaRPr lang="fr-CA" sz="3100" dirty="0">
              <a:solidFill>
                <a:srgbClr val="000090"/>
              </a:solidFill>
              <a:latin typeface="Arial"/>
              <a:cs typeface="Arial"/>
            </a:endParaRPr>
          </a:p>
          <a:p>
            <a:r>
              <a:rPr lang="fr-CA" sz="3100" dirty="0">
                <a:solidFill>
                  <a:srgbClr val="000090"/>
                </a:solidFill>
                <a:latin typeface="Arial"/>
                <a:cs typeface="Arial"/>
              </a:rPr>
              <a:t>Elle se manifeste par une </a:t>
            </a:r>
            <a:r>
              <a:rPr lang="fr-CA" sz="3100" b="1" dirty="0">
                <a:solidFill>
                  <a:srgbClr val="000090"/>
                </a:solidFill>
                <a:latin typeface="Arial"/>
                <a:cs typeface="Arial"/>
              </a:rPr>
              <a:t>altération</a:t>
            </a:r>
            <a:r>
              <a:rPr lang="fr-CA" sz="3100" dirty="0">
                <a:solidFill>
                  <a:srgbClr val="000090"/>
                </a:solidFill>
                <a:latin typeface="Arial"/>
                <a:cs typeface="Arial"/>
              </a:rPr>
              <a:t> partielle ou totale de leur capacité de fonctionner.</a:t>
            </a:r>
          </a:p>
          <a:p>
            <a:pPr marL="0" indent="0">
              <a:buNone/>
            </a:pPr>
            <a:endParaRPr lang="fr-CA" sz="3100" dirty="0">
              <a:solidFill>
                <a:srgbClr val="000090"/>
              </a:solidFill>
              <a:latin typeface="Arial"/>
              <a:cs typeface="Arial"/>
            </a:endParaRPr>
          </a:p>
          <a:p>
            <a:r>
              <a:rPr lang="fr-CA" sz="3100" dirty="0">
                <a:solidFill>
                  <a:srgbClr val="000090"/>
                </a:solidFill>
                <a:latin typeface="Arial"/>
                <a:cs typeface="Arial"/>
              </a:rPr>
              <a:t>Elle peut être à l’origine de certains passages à l’acte (gestes de violence, fugue), d’attitudes de rejet ou de démission à l’égard d’un de ses membres et d’une demande de placement ou de retrait familial.</a:t>
            </a:r>
          </a:p>
          <a:p>
            <a:pPr marL="0" indent="0">
              <a:buNone/>
            </a:pPr>
            <a:endParaRPr lang="fr-CA" sz="3100" dirty="0">
              <a:solidFill>
                <a:srgbClr val="000090"/>
              </a:solidFill>
              <a:latin typeface="Arial"/>
              <a:cs typeface="Arial"/>
            </a:endParaRPr>
          </a:p>
          <a:p>
            <a:r>
              <a:rPr lang="fr-CA" sz="3100" dirty="0">
                <a:solidFill>
                  <a:srgbClr val="000090"/>
                </a:solidFill>
                <a:latin typeface="Arial"/>
                <a:cs typeface="Arial"/>
              </a:rPr>
              <a:t>Elle </a:t>
            </a:r>
            <a:r>
              <a:rPr lang="fr-CA" sz="3100" b="1" dirty="0">
                <a:solidFill>
                  <a:srgbClr val="000090"/>
                </a:solidFill>
                <a:latin typeface="Arial"/>
                <a:cs typeface="Arial"/>
              </a:rPr>
              <a:t>persiste</a:t>
            </a:r>
            <a:r>
              <a:rPr lang="fr-CA" sz="3100" dirty="0">
                <a:solidFill>
                  <a:srgbClr val="000090"/>
                </a:solidFill>
                <a:latin typeface="Arial"/>
                <a:cs typeface="Arial"/>
              </a:rPr>
              <a:t> lorsque la solution mise de l’avant par la famille pour résoudre la crise contribue au maintien ou à l’amplification du dysfonctionnement familial.</a:t>
            </a:r>
          </a:p>
          <a:p>
            <a:endParaRPr lang="fr-FR" dirty="0"/>
          </a:p>
        </p:txBody>
      </p:sp>
    </p:spTree>
    <p:extLst>
      <p:ext uri="{BB962C8B-B14F-4D97-AF65-F5344CB8AC3E}">
        <p14:creationId xmlns:p14="http://schemas.microsoft.com/office/powerpoint/2010/main" val="3029547458"/>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idx="1"/>
          </p:nvPr>
        </p:nvSpPr>
        <p:spPr/>
        <p:txBody>
          <a:bodyPr>
            <a:normAutofit/>
          </a:bodyPr>
          <a:lstStyle/>
          <a:p>
            <a:r>
              <a:rPr lang="fr-FR" sz="3200" b="1" dirty="0" smtClean="0">
                <a:solidFill>
                  <a:srgbClr val="000090"/>
                </a:solidFill>
                <a:latin typeface="Arial"/>
                <a:cs typeface="Arial"/>
              </a:rPr>
              <a:t>Quatre composantes de </a:t>
            </a:r>
            <a:r>
              <a:rPr lang="fr-FR" sz="3200" b="1" smtClean="0">
                <a:solidFill>
                  <a:srgbClr val="000090"/>
                </a:solidFill>
                <a:latin typeface="Arial"/>
                <a:cs typeface="Arial"/>
              </a:rPr>
              <a:t>la crise</a:t>
            </a:r>
            <a:endParaRPr lang="fr-FR" sz="3200" b="1" dirty="0">
              <a:solidFill>
                <a:srgbClr val="000090"/>
              </a:solidFill>
              <a:latin typeface="Arial"/>
              <a:cs typeface="Arial"/>
            </a:endParaRPr>
          </a:p>
        </p:txBody>
      </p:sp>
    </p:spTree>
    <p:extLst>
      <p:ext uri="{BB962C8B-B14F-4D97-AF65-F5344CB8AC3E}">
        <p14:creationId xmlns:p14="http://schemas.microsoft.com/office/powerpoint/2010/main" val="39818004"/>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ChangeArrowheads="1"/>
          </p:cNvSpPr>
          <p:nvPr>
            <p:ph type="body" idx="1"/>
          </p:nvPr>
        </p:nvSpPr>
        <p:spPr>
          <a:xfrm>
            <a:off x="685800" y="685800"/>
            <a:ext cx="7772400" cy="5943600"/>
          </a:xfrm>
        </p:spPr>
        <p:txBody>
          <a:bodyPr/>
          <a:lstStyle/>
          <a:p>
            <a:pPr>
              <a:lnSpc>
                <a:spcPct val="90000"/>
              </a:lnSpc>
              <a:spcAft>
                <a:spcPct val="50000"/>
              </a:spcAft>
              <a:buClr>
                <a:srgbClr val="0000FF"/>
              </a:buClr>
              <a:buFontTx/>
              <a:buBlip>
                <a:blip r:embed="rId2"/>
              </a:buBlip>
            </a:pPr>
            <a:r>
              <a:rPr lang="fr-CA" sz="2800" dirty="0">
                <a:latin typeface="Arial"/>
                <a:cs typeface="Arial"/>
              </a:rPr>
              <a:t>Service de 1ère ligne</a:t>
            </a:r>
          </a:p>
          <a:p>
            <a:pPr>
              <a:lnSpc>
                <a:spcPct val="90000"/>
              </a:lnSpc>
              <a:spcAft>
                <a:spcPct val="50000"/>
              </a:spcAft>
              <a:buClr>
                <a:srgbClr val="0000FF"/>
              </a:buClr>
              <a:buFontTx/>
              <a:buBlip>
                <a:blip r:embed="rId2"/>
              </a:buBlip>
            </a:pPr>
            <a:r>
              <a:rPr lang="fr-CA" sz="2800" dirty="0">
                <a:latin typeface="Arial"/>
                <a:cs typeface="Arial"/>
              </a:rPr>
              <a:t>Offre une intervention : </a:t>
            </a:r>
          </a:p>
          <a:p>
            <a:pPr lvl="1">
              <a:lnSpc>
                <a:spcPct val="90000"/>
              </a:lnSpc>
              <a:spcAft>
                <a:spcPct val="50000"/>
              </a:spcAft>
              <a:buClr>
                <a:srgbClr val="0000FF"/>
              </a:buClr>
              <a:buFontTx/>
              <a:buBlip>
                <a:blip r:embed="rId2"/>
              </a:buBlip>
            </a:pPr>
            <a:r>
              <a:rPr lang="fr-CA" sz="2400" dirty="0">
                <a:solidFill>
                  <a:schemeClr val="folHlink"/>
                </a:solidFill>
                <a:latin typeface="Arial"/>
                <a:cs typeface="Arial"/>
              </a:rPr>
              <a:t>Rapide</a:t>
            </a:r>
            <a:r>
              <a:rPr lang="fr-CA" sz="2400" dirty="0">
                <a:latin typeface="Arial"/>
                <a:cs typeface="Arial"/>
              </a:rPr>
              <a:t> (dans un délais de 2 heures suivant la référence),</a:t>
            </a:r>
          </a:p>
          <a:p>
            <a:pPr lvl="1">
              <a:lnSpc>
                <a:spcPct val="90000"/>
              </a:lnSpc>
              <a:spcAft>
                <a:spcPct val="50000"/>
              </a:spcAft>
              <a:buClr>
                <a:srgbClr val="0000FF"/>
              </a:buClr>
              <a:buFontTx/>
              <a:buBlip>
                <a:blip r:embed="rId2"/>
              </a:buBlip>
            </a:pPr>
            <a:r>
              <a:rPr lang="fr-CA" sz="2400" dirty="0">
                <a:solidFill>
                  <a:schemeClr val="folHlink"/>
                </a:solidFill>
                <a:latin typeface="Arial"/>
                <a:cs typeface="Arial"/>
              </a:rPr>
              <a:t>Diversifiée</a:t>
            </a:r>
            <a:r>
              <a:rPr lang="fr-CA" sz="2400" dirty="0">
                <a:latin typeface="Arial"/>
                <a:cs typeface="Arial"/>
              </a:rPr>
              <a:t> (différentes modalités d’intervention) et </a:t>
            </a:r>
            <a:r>
              <a:rPr lang="fr-CA" sz="2400" dirty="0">
                <a:solidFill>
                  <a:schemeClr val="folHlink"/>
                </a:solidFill>
                <a:latin typeface="Arial"/>
                <a:cs typeface="Arial"/>
              </a:rPr>
              <a:t>intensive</a:t>
            </a:r>
            <a:r>
              <a:rPr lang="fr-CA" sz="2400" dirty="0">
                <a:latin typeface="Arial"/>
                <a:cs typeface="Arial"/>
              </a:rPr>
              <a:t> (2 à 3 rencontres par semaine)</a:t>
            </a:r>
          </a:p>
          <a:p>
            <a:pPr lvl="1">
              <a:lnSpc>
                <a:spcPct val="90000"/>
              </a:lnSpc>
              <a:spcAft>
                <a:spcPct val="50000"/>
              </a:spcAft>
              <a:buClr>
                <a:srgbClr val="0000FF"/>
              </a:buClr>
              <a:buFontTx/>
              <a:buBlip>
                <a:blip r:embed="rId2"/>
              </a:buBlip>
            </a:pPr>
            <a:r>
              <a:rPr lang="fr-CA" sz="2400" dirty="0">
                <a:solidFill>
                  <a:schemeClr val="folHlink"/>
                </a:solidFill>
                <a:latin typeface="Arial"/>
                <a:cs typeface="Arial"/>
              </a:rPr>
              <a:t>À court terme</a:t>
            </a:r>
            <a:r>
              <a:rPr lang="fr-CA" sz="2400" dirty="0">
                <a:latin typeface="Arial"/>
                <a:cs typeface="Arial"/>
              </a:rPr>
              <a:t> (période de 10-12 semaines),</a:t>
            </a:r>
          </a:p>
          <a:p>
            <a:pPr lvl="1">
              <a:lnSpc>
                <a:spcPct val="90000"/>
              </a:lnSpc>
              <a:spcAft>
                <a:spcPct val="50000"/>
              </a:spcAft>
              <a:buClr>
                <a:srgbClr val="0000FF"/>
              </a:buClr>
              <a:buFontTx/>
              <a:buBlip>
                <a:blip r:embed="rId2"/>
              </a:buBlip>
            </a:pPr>
            <a:r>
              <a:rPr lang="fr-CA" sz="2400" dirty="0">
                <a:solidFill>
                  <a:schemeClr val="folHlink"/>
                </a:solidFill>
                <a:latin typeface="Arial"/>
                <a:cs typeface="Arial"/>
              </a:rPr>
              <a:t>Dans le milieu naturel du jeune</a:t>
            </a:r>
            <a:r>
              <a:rPr lang="fr-CA" sz="2400" dirty="0">
                <a:latin typeface="Arial"/>
                <a:cs typeface="Arial"/>
              </a:rPr>
              <a:t>.</a:t>
            </a:r>
          </a:p>
          <a:p>
            <a:pPr>
              <a:lnSpc>
                <a:spcPct val="90000"/>
              </a:lnSpc>
              <a:spcAft>
                <a:spcPct val="50000"/>
              </a:spcAft>
              <a:buClr>
                <a:srgbClr val="0000FF"/>
              </a:buClr>
              <a:buFontTx/>
              <a:buBlip>
                <a:blip r:embed="rId2"/>
              </a:buBlip>
            </a:pPr>
            <a:r>
              <a:rPr lang="fr-CA" sz="2400" dirty="0">
                <a:latin typeface="Arial"/>
                <a:cs typeface="Arial"/>
              </a:rPr>
              <a:t>Les intervenants sont disponibles de 15h à 22h, sept jours par semaine, 365 jours par année.</a:t>
            </a:r>
          </a:p>
          <a:p>
            <a:pPr>
              <a:lnSpc>
                <a:spcPct val="90000"/>
              </a:lnSpc>
              <a:spcAft>
                <a:spcPct val="50000"/>
              </a:spcAft>
              <a:buClr>
                <a:srgbClr val="0000FF"/>
              </a:buClr>
              <a:buFontTx/>
              <a:buBlip>
                <a:blip r:embed="rId2"/>
              </a:buBlip>
            </a:pPr>
            <a:r>
              <a:rPr lang="fr-CA" sz="2400" dirty="0">
                <a:latin typeface="Arial"/>
                <a:cs typeface="Arial"/>
              </a:rPr>
              <a:t>Charge de travail: </a:t>
            </a:r>
            <a:r>
              <a:rPr lang="fr-CA" sz="2400" dirty="0">
                <a:solidFill>
                  <a:schemeClr val="folHlink"/>
                </a:solidFill>
                <a:latin typeface="Arial"/>
                <a:cs typeface="Arial"/>
              </a:rPr>
              <a:t>8 cas</a:t>
            </a:r>
            <a:r>
              <a:rPr lang="fr-CA" sz="2400" dirty="0">
                <a:latin typeface="Arial"/>
                <a:cs typeface="Arial"/>
              </a:rPr>
              <a:t> en moyenne</a:t>
            </a:r>
          </a:p>
        </p:txBody>
      </p:sp>
    </p:spTree>
    <p:extLst>
      <p:ext uri="{BB962C8B-B14F-4D97-AF65-F5344CB8AC3E}">
        <p14:creationId xmlns:p14="http://schemas.microsoft.com/office/powerpoint/2010/main" val="1644680036"/>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217111"/>
            <a:ext cx="8229600" cy="6307081"/>
          </a:xfrm>
        </p:spPr>
        <p:txBody>
          <a:bodyPr>
            <a:normAutofit/>
          </a:bodyPr>
          <a:lstStyle/>
          <a:p>
            <a:pPr marL="0" lvl="0" indent="0">
              <a:buNone/>
            </a:pPr>
            <a:r>
              <a:rPr lang="fr-CA" sz="2400" b="1" dirty="0">
                <a:solidFill>
                  <a:srgbClr val="000090"/>
                </a:solidFill>
                <a:latin typeface="Arial"/>
                <a:cs typeface="Arial"/>
              </a:rPr>
              <a:t>Les facteurs </a:t>
            </a:r>
            <a:r>
              <a:rPr lang="fr-CA" sz="2400" b="1" dirty="0" err="1" smtClean="0">
                <a:solidFill>
                  <a:srgbClr val="000090"/>
                </a:solidFill>
                <a:latin typeface="Arial"/>
                <a:cs typeface="Arial"/>
              </a:rPr>
              <a:t>prédisposants</a:t>
            </a:r>
            <a:r>
              <a:rPr lang="fr-CA" sz="2400" b="1" dirty="0">
                <a:solidFill>
                  <a:srgbClr val="000090"/>
                </a:solidFill>
                <a:latin typeface="Arial"/>
                <a:cs typeface="Arial"/>
              </a:rPr>
              <a:t> </a:t>
            </a:r>
            <a:r>
              <a:rPr lang="fr-CA" sz="2400" b="1" dirty="0" smtClean="0">
                <a:solidFill>
                  <a:srgbClr val="000090"/>
                </a:solidFill>
                <a:latin typeface="Arial"/>
                <a:cs typeface="Arial"/>
              </a:rPr>
              <a:t>(ou stress verticaux)</a:t>
            </a:r>
            <a:endParaRPr lang="fr-CA" sz="2400" dirty="0">
              <a:solidFill>
                <a:srgbClr val="000090"/>
              </a:solidFill>
              <a:latin typeface="Arial"/>
              <a:cs typeface="Arial"/>
            </a:endParaRPr>
          </a:p>
          <a:p>
            <a:pPr marL="0" indent="0">
              <a:buNone/>
            </a:pPr>
            <a:endParaRPr lang="fr-CA" sz="2400" dirty="0">
              <a:solidFill>
                <a:srgbClr val="000090"/>
              </a:solidFill>
              <a:latin typeface="Arial"/>
              <a:cs typeface="Arial"/>
            </a:endParaRPr>
          </a:p>
          <a:p>
            <a:pPr lvl="0"/>
            <a:r>
              <a:rPr lang="fr-CA" sz="2400" dirty="0">
                <a:solidFill>
                  <a:srgbClr val="000090"/>
                </a:solidFill>
                <a:latin typeface="Arial"/>
                <a:cs typeface="Arial"/>
              </a:rPr>
              <a:t>Une crise s’inscrit dans l’histoire développementale de la </a:t>
            </a:r>
            <a:r>
              <a:rPr lang="fr-CA" sz="2400" dirty="0" smtClean="0">
                <a:solidFill>
                  <a:srgbClr val="000090"/>
                </a:solidFill>
                <a:latin typeface="Arial"/>
                <a:cs typeface="Arial"/>
              </a:rPr>
              <a:t>famille et de l’individu</a:t>
            </a:r>
            <a:endParaRPr lang="fr-CA" sz="2400" dirty="0">
              <a:solidFill>
                <a:srgbClr val="000090"/>
              </a:solidFill>
              <a:latin typeface="Arial"/>
              <a:cs typeface="Arial"/>
            </a:endParaRPr>
          </a:p>
          <a:p>
            <a:pPr lvl="0"/>
            <a:r>
              <a:rPr lang="fr-CA" sz="2400" dirty="0">
                <a:solidFill>
                  <a:srgbClr val="000090"/>
                </a:solidFill>
                <a:latin typeface="Arial"/>
                <a:cs typeface="Arial"/>
              </a:rPr>
              <a:t>Elle met en évidence </a:t>
            </a:r>
            <a:r>
              <a:rPr lang="fr-CA" sz="2400" dirty="0" smtClean="0">
                <a:solidFill>
                  <a:srgbClr val="000090"/>
                </a:solidFill>
                <a:latin typeface="Arial"/>
                <a:cs typeface="Arial"/>
              </a:rPr>
              <a:t>leurs </a:t>
            </a:r>
            <a:r>
              <a:rPr lang="fr-CA" sz="2400" dirty="0" smtClean="0">
                <a:solidFill>
                  <a:srgbClr val="000090"/>
                </a:solidFill>
                <a:latin typeface="Arial"/>
                <a:cs typeface="Arial"/>
              </a:rPr>
              <a:t>vulnérabilités</a:t>
            </a:r>
          </a:p>
          <a:p>
            <a:pPr lvl="1"/>
            <a:r>
              <a:rPr lang="fr-CA" sz="2000" dirty="0" smtClean="0">
                <a:solidFill>
                  <a:srgbClr val="000090"/>
                </a:solidFill>
                <a:latin typeface="Arial"/>
                <a:cs typeface="Arial"/>
              </a:rPr>
              <a:t>Père humilié</a:t>
            </a:r>
          </a:p>
          <a:p>
            <a:pPr lvl="1"/>
            <a:r>
              <a:rPr lang="fr-CA" sz="2000" dirty="0" smtClean="0">
                <a:solidFill>
                  <a:srgbClr val="000090"/>
                </a:solidFill>
                <a:latin typeface="Arial"/>
                <a:cs typeface="Arial"/>
              </a:rPr>
              <a:t>Des t</a:t>
            </a:r>
            <a:r>
              <a:rPr lang="fr-CA" sz="2000" dirty="0" smtClean="0">
                <a:solidFill>
                  <a:srgbClr val="000090"/>
                </a:solidFill>
                <a:latin typeface="Arial"/>
                <a:cs typeface="Arial"/>
              </a:rPr>
              <a:t>âches développementales non résolues</a:t>
            </a:r>
          </a:p>
          <a:p>
            <a:pPr lvl="1"/>
            <a:r>
              <a:rPr lang="fr-CA" sz="2000" dirty="0" smtClean="0">
                <a:solidFill>
                  <a:srgbClr val="000090"/>
                </a:solidFill>
                <a:latin typeface="Arial"/>
                <a:cs typeface="Arial"/>
              </a:rPr>
              <a:t>Rêve d’une amitié</a:t>
            </a:r>
            <a:endParaRPr lang="fr-CA" sz="2000" dirty="0" smtClean="0">
              <a:solidFill>
                <a:srgbClr val="000090"/>
              </a:solidFill>
              <a:latin typeface="Arial"/>
              <a:cs typeface="Arial"/>
            </a:endParaRPr>
          </a:p>
          <a:p>
            <a:pPr marL="0" lvl="0" indent="0">
              <a:buNone/>
            </a:pPr>
            <a:endParaRPr lang="fr-CA" sz="2400" dirty="0">
              <a:solidFill>
                <a:srgbClr val="000090"/>
              </a:solidFill>
              <a:latin typeface="Arial"/>
              <a:cs typeface="Arial"/>
            </a:endParaRPr>
          </a:p>
          <a:p>
            <a:pPr marL="0" lvl="0" indent="0">
              <a:buNone/>
            </a:pPr>
            <a:r>
              <a:rPr lang="fr-CA" sz="2400" b="1" dirty="0">
                <a:solidFill>
                  <a:srgbClr val="000090"/>
                </a:solidFill>
                <a:latin typeface="Arial"/>
                <a:cs typeface="Arial"/>
              </a:rPr>
              <a:t>Les facteurs précipitants.</a:t>
            </a:r>
            <a:endParaRPr lang="fr-CA" sz="2400" dirty="0">
              <a:solidFill>
                <a:srgbClr val="000090"/>
              </a:solidFill>
              <a:latin typeface="Arial"/>
              <a:cs typeface="Arial"/>
            </a:endParaRPr>
          </a:p>
          <a:p>
            <a:pPr marL="0" indent="0">
              <a:buNone/>
            </a:pPr>
            <a:endParaRPr lang="fr-CA" sz="2400" dirty="0">
              <a:solidFill>
                <a:srgbClr val="000090"/>
              </a:solidFill>
              <a:latin typeface="Arial"/>
              <a:cs typeface="Arial"/>
            </a:endParaRPr>
          </a:p>
          <a:p>
            <a:pPr lvl="0"/>
            <a:r>
              <a:rPr lang="fr-CA" sz="2400" dirty="0" smtClean="0">
                <a:solidFill>
                  <a:srgbClr val="000090"/>
                </a:solidFill>
                <a:latin typeface="Arial"/>
                <a:cs typeface="Arial"/>
              </a:rPr>
              <a:t>Une crise émerge suite à un </a:t>
            </a:r>
            <a:r>
              <a:rPr lang="fr-CA" sz="2400" dirty="0">
                <a:solidFill>
                  <a:srgbClr val="000090"/>
                </a:solidFill>
                <a:latin typeface="Arial"/>
                <a:cs typeface="Arial"/>
              </a:rPr>
              <a:t>événement important, </a:t>
            </a:r>
            <a:r>
              <a:rPr lang="fr-CA" sz="2400" dirty="0" smtClean="0">
                <a:solidFill>
                  <a:srgbClr val="000090"/>
                </a:solidFill>
                <a:latin typeface="Arial"/>
                <a:cs typeface="Arial"/>
              </a:rPr>
              <a:t>imprévu, généralement incontrôlable. </a:t>
            </a:r>
            <a:endParaRPr lang="fr-CA" sz="2400" dirty="0">
              <a:solidFill>
                <a:srgbClr val="000090"/>
              </a:solidFill>
              <a:latin typeface="Arial"/>
              <a:cs typeface="Arial"/>
            </a:endParaRPr>
          </a:p>
          <a:p>
            <a:pPr lvl="0"/>
            <a:r>
              <a:rPr lang="fr-CA" sz="2400" dirty="0">
                <a:solidFill>
                  <a:srgbClr val="000090"/>
                </a:solidFill>
                <a:latin typeface="Arial"/>
                <a:cs typeface="Arial"/>
              </a:rPr>
              <a:t>Un cumul d’événements </a:t>
            </a:r>
            <a:r>
              <a:rPr lang="fr-CA" sz="2400" dirty="0" smtClean="0">
                <a:solidFill>
                  <a:srgbClr val="000090"/>
                </a:solidFill>
                <a:latin typeface="Arial"/>
                <a:cs typeface="Arial"/>
              </a:rPr>
              <a:t>stressants.</a:t>
            </a:r>
            <a:endParaRPr lang="fr-CA" sz="2400" dirty="0">
              <a:solidFill>
                <a:srgbClr val="000090"/>
              </a:solidFill>
              <a:latin typeface="Arial"/>
              <a:cs typeface="Arial"/>
            </a:endParaRPr>
          </a:p>
          <a:p>
            <a:pPr lvl="0"/>
            <a:r>
              <a:rPr lang="fr-CA" sz="2400" dirty="0">
                <a:solidFill>
                  <a:srgbClr val="000090"/>
                </a:solidFill>
                <a:latin typeface="Arial"/>
                <a:cs typeface="Arial"/>
              </a:rPr>
              <a:t>Une </a:t>
            </a:r>
            <a:r>
              <a:rPr lang="fr-CA" sz="2400" dirty="0" smtClean="0">
                <a:solidFill>
                  <a:srgbClr val="000090"/>
                </a:solidFill>
                <a:latin typeface="Arial"/>
                <a:cs typeface="Arial"/>
              </a:rPr>
              <a:t>transition. </a:t>
            </a:r>
            <a:endParaRPr lang="fr-CA" sz="2400" dirty="0">
              <a:solidFill>
                <a:srgbClr val="000090"/>
              </a:solidFill>
              <a:latin typeface="Arial"/>
              <a:cs typeface="Arial"/>
            </a:endParaRPr>
          </a:p>
          <a:p>
            <a:endParaRPr lang="fr-FR" dirty="0"/>
          </a:p>
        </p:txBody>
      </p:sp>
    </p:spTree>
    <p:extLst>
      <p:ext uri="{BB962C8B-B14F-4D97-AF65-F5344CB8AC3E}">
        <p14:creationId xmlns:p14="http://schemas.microsoft.com/office/powerpoint/2010/main" val="3176354594"/>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401656"/>
            <a:ext cx="8229600" cy="6165958"/>
          </a:xfrm>
        </p:spPr>
        <p:txBody>
          <a:bodyPr>
            <a:normAutofit lnSpcReduction="10000"/>
          </a:bodyPr>
          <a:lstStyle/>
          <a:p>
            <a:pPr marL="0" lvl="0" indent="0">
              <a:buNone/>
            </a:pPr>
            <a:r>
              <a:rPr lang="fr-CA" sz="2400" b="1" dirty="0">
                <a:solidFill>
                  <a:srgbClr val="000090"/>
                </a:solidFill>
                <a:latin typeface="Arial"/>
                <a:cs typeface="Arial"/>
              </a:rPr>
              <a:t>Les facteurs de maintien de la crise.</a:t>
            </a:r>
            <a:endParaRPr lang="fr-CA" sz="2400" dirty="0">
              <a:solidFill>
                <a:srgbClr val="000090"/>
              </a:solidFill>
              <a:latin typeface="Arial"/>
              <a:cs typeface="Arial"/>
            </a:endParaRPr>
          </a:p>
          <a:p>
            <a:pPr marL="0" indent="0">
              <a:buNone/>
            </a:pPr>
            <a:endParaRPr lang="fr-CA" sz="2400" dirty="0">
              <a:solidFill>
                <a:srgbClr val="000090"/>
              </a:solidFill>
              <a:latin typeface="Arial"/>
              <a:cs typeface="Arial"/>
            </a:endParaRPr>
          </a:p>
          <a:p>
            <a:pPr lvl="0"/>
            <a:r>
              <a:rPr lang="fr-CA" sz="2400" dirty="0">
                <a:solidFill>
                  <a:srgbClr val="000090"/>
                </a:solidFill>
                <a:latin typeface="Arial"/>
                <a:cs typeface="Arial"/>
              </a:rPr>
              <a:t>La réponse donnée par la famille, la solution qu’elle tente d’appliquer pour résoudre le </a:t>
            </a:r>
            <a:r>
              <a:rPr lang="fr-CA" sz="2400" dirty="0" smtClean="0">
                <a:solidFill>
                  <a:srgbClr val="000090"/>
                </a:solidFill>
                <a:latin typeface="Arial"/>
                <a:cs typeface="Arial"/>
              </a:rPr>
              <a:t>problème </a:t>
            </a:r>
            <a:r>
              <a:rPr lang="fr-CA" sz="2400" dirty="0">
                <a:solidFill>
                  <a:srgbClr val="000090"/>
                </a:solidFill>
                <a:latin typeface="Arial"/>
                <a:cs typeface="Arial"/>
              </a:rPr>
              <a:t>contribue au </a:t>
            </a:r>
            <a:r>
              <a:rPr lang="fr-CA" sz="2400" dirty="0" smtClean="0">
                <a:solidFill>
                  <a:srgbClr val="000090"/>
                </a:solidFill>
                <a:latin typeface="Arial"/>
                <a:cs typeface="Arial"/>
              </a:rPr>
              <a:t>maintien ou à l’aggravation </a:t>
            </a:r>
            <a:r>
              <a:rPr lang="fr-CA" sz="2400" dirty="0">
                <a:solidFill>
                  <a:srgbClr val="000090"/>
                </a:solidFill>
                <a:latin typeface="Arial"/>
                <a:cs typeface="Arial"/>
              </a:rPr>
              <a:t>du problème</a:t>
            </a:r>
          </a:p>
          <a:p>
            <a:pPr marL="0" indent="0">
              <a:buNone/>
            </a:pPr>
            <a:endParaRPr lang="fr-CA" sz="2400" dirty="0">
              <a:solidFill>
                <a:srgbClr val="000090"/>
              </a:solidFill>
              <a:latin typeface="Arial"/>
              <a:cs typeface="Arial"/>
            </a:endParaRPr>
          </a:p>
          <a:p>
            <a:pPr marL="0" lvl="0" indent="0">
              <a:buNone/>
            </a:pPr>
            <a:r>
              <a:rPr lang="fr-CA" sz="2400" b="1" dirty="0">
                <a:solidFill>
                  <a:srgbClr val="000090"/>
                </a:solidFill>
                <a:latin typeface="Arial"/>
                <a:cs typeface="Arial"/>
              </a:rPr>
              <a:t>Les réactions de la famille face à l’événement précipitant.</a:t>
            </a:r>
            <a:endParaRPr lang="fr-CA" sz="2400" dirty="0">
              <a:solidFill>
                <a:srgbClr val="000090"/>
              </a:solidFill>
              <a:latin typeface="Arial"/>
              <a:cs typeface="Arial"/>
            </a:endParaRPr>
          </a:p>
          <a:p>
            <a:pPr marL="0" lvl="0" indent="0">
              <a:buNone/>
            </a:pPr>
            <a:endParaRPr lang="fr-CA" sz="2400" dirty="0" smtClean="0">
              <a:solidFill>
                <a:srgbClr val="000090"/>
              </a:solidFill>
              <a:latin typeface="Arial"/>
              <a:cs typeface="Arial"/>
            </a:endParaRPr>
          </a:p>
          <a:p>
            <a:pPr lvl="0"/>
            <a:r>
              <a:rPr lang="fr-CA" sz="2400" dirty="0" smtClean="0">
                <a:solidFill>
                  <a:srgbClr val="000090"/>
                </a:solidFill>
                <a:latin typeface="Arial"/>
                <a:cs typeface="Arial"/>
              </a:rPr>
              <a:t>Elle </a:t>
            </a:r>
            <a:r>
              <a:rPr lang="fr-CA" sz="2400" dirty="0">
                <a:solidFill>
                  <a:srgbClr val="000090"/>
                </a:solidFill>
                <a:latin typeface="Arial"/>
                <a:cs typeface="Arial"/>
              </a:rPr>
              <a:t>peut donner lieu à une réaction de rigidité ou de désorganisation </a:t>
            </a:r>
            <a:endParaRPr lang="fr-CA" sz="2400" dirty="0" smtClean="0">
              <a:solidFill>
                <a:srgbClr val="000090"/>
              </a:solidFill>
              <a:latin typeface="Arial"/>
              <a:cs typeface="Arial"/>
            </a:endParaRPr>
          </a:p>
          <a:p>
            <a:pPr lvl="0"/>
            <a:r>
              <a:rPr lang="fr-CA" sz="2400" dirty="0" smtClean="0">
                <a:solidFill>
                  <a:srgbClr val="000090"/>
                </a:solidFill>
                <a:latin typeface="Arial"/>
                <a:cs typeface="Arial"/>
              </a:rPr>
              <a:t>De la violence</a:t>
            </a:r>
            <a:endParaRPr lang="fr-CA" sz="2400" dirty="0">
              <a:solidFill>
                <a:srgbClr val="000090"/>
              </a:solidFill>
              <a:latin typeface="Arial"/>
              <a:cs typeface="Arial"/>
            </a:endParaRPr>
          </a:p>
          <a:p>
            <a:pPr lvl="0"/>
            <a:r>
              <a:rPr lang="fr-CA" sz="2400" dirty="0">
                <a:solidFill>
                  <a:srgbClr val="000090"/>
                </a:solidFill>
                <a:latin typeface="Arial"/>
                <a:cs typeface="Arial"/>
              </a:rPr>
              <a:t>Des sentiments de panique et d’urgence</a:t>
            </a:r>
          </a:p>
          <a:p>
            <a:pPr lvl="0"/>
            <a:r>
              <a:rPr lang="fr-CA" sz="2400" dirty="0">
                <a:solidFill>
                  <a:srgbClr val="000090"/>
                </a:solidFill>
                <a:latin typeface="Arial"/>
                <a:cs typeface="Arial"/>
              </a:rPr>
              <a:t>Des attitudes de rejet ou de démission à l’égard d’un de ses membres</a:t>
            </a:r>
          </a:p>
          <a:p>
            <a:endParaRPr lang="fr-FR" dirty="0"/>
          </a:p>
        </p:txBody>
      </p:sp>
    </p:spTree>
    <p:extLst>
      <p:ext uri="{BB962C8B-B14F-4D97-AF65-F5344CB8AC3E}">
        <p14:creationId xmlns:p14="http://schemas.microsoft.com/office/powerpoint/2010/main" val="7889353"/>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t 2"/>
          <p:cNvGraphicFramePr>
            <a:graphicFrameLocks noChangeAspect="1"/>
          </p:cNvGraphicFramePr>
          <p:nvPr>
            <p:extLst>
              <p:ext uri="{D42A27DB-BD31-4B8C-83A1-F6EECF244321}">
                <p14:modId xmlns:p14="http://schemas.microsoft.com/office/powerpoint/2010/main" val="3477777466"/>
              </p:ext>
            </p:extLst>
          </p:nvPr>
        </p:nvGraphicFramePr>
        <p:xfrm>
          <a:off x="54276" y="2149401"/>
          <a:ext cx="8944538" cy="2312234"/>
        </p:xfrm>
        <a:graphic>
          <a:graphicData uri="http://schemas.openxmlformats.org/presentationml/2006/ole">
            <mc:AlternateContent xmlns:mc="http://schemas.openxmlformats.org/markup-compatibility/2006">
              <mc:Choice xmlns:v="urn:schemas-microsoft-com:vml" Requires="v">
                <p:oleObj spid="_x0000_s2124" name="Document" r:id="rId3" imgW="6134100" imgH="1117600" progId="Word.Document.12">
                  <p:embed/>
                </p:oleObj>
              </mc:Choice>
              <mc:Fallback>
                <p:oleObj name="Document" r:id="rId3" imgW="6134100" imgH="1117600" progId="Word.Document.12">
                  <p:embed/>
                  <p:pic>
                    <p:nvPicPr>
                      <p:cNvPr id="0" name=""/>
                      <p:cNvPicPr/>
                      <p:nvPr/>
                    </p:nvPicPr>
                    <p:blipFill>
                      <a:blip r:embed="rId4"/>
                      <a:stretch>
                        <a:fillRect/>
                      </a:stretch>
                    </p:blipFill>
                    <p:spPr>
                      <a:xfrm>
                        <a:off x="54276" y="2149401"/>
                        <a:ext cx="8944538" cy="2312234"/>
                      </a:xfrm>
                      <a:prstGeom prst="rect">
                        <a:avLst/>
                      </a:prstGeom>
                    </p:spPr>
                  </p:pic>
                </p:oleObj>
              </mc:Fallback>
            </mc:AlternateContent>
          </a:graphicData>
        </a:graphic>
      </p:graphicFrame>
      <p:cxnSp>
        <p:nvCxnSpPr>
          <p:cNvPr id="5" name="Connecteur droit avec flèche 4"/>
          <p:cNvCxnSpPr/>
          <p:nvPr/>
        </p:nvCxnSpPr>
        <p:spPr>
          <a:xfrm flipH="1" flipV="1">
            <a:off x="1107212" y="4874146"/>
            <a:ext cx="7392271" cy="32567"/>
          </a:xfrm>
          <a:prstGeom prst="straightConnector1">
            <a:avLst/>
          </a:prstGeom>
          <a:ln w="3810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6" name="ZoneTexte 5"/>
          <p:cNvSpPr txBox="1"/>
          <p:nvPr/>
        </p:nvSpPr>
        <p:spPr>
          <a:xfrm>
            <a:off x="3299927" y="5156391"/>
            <a:ext cx="3861905" cy="461665"/>
          </a:xfrm>
          <a:prstGeom prst="rect">
            <a:avLst/>
          </a:prstGeom>
          <a:noFill/>
        </p:spPr>
        <p:txBody>
          <a:bodyPr wrap="none" rtlCol="0">
            <a:spAutoFit/>
          </a:bodyPr>
          <a:lstStyle/>
          <a:p>
            <a:r>
              <a:rPr lang="fr-FR" sz="2400" b="1" dirty="0" smtClean="0">
                <a:solidFill>
                  <a:srgbClr val="000090"/>
                </a:solidFill>
                <a:latin typeface="Arial"/>
                <a:cs typeface="Arial"/>
              </a:rPr>
              <a:t>Processus d’intervention</a:t>
            </a:r>
            <a:endParaRPr lang="fr-FR" sz="2400" b="1" dirty="0">
              <a:solidFill>
                <a:srgbClr val="000090"/>
              </a:solidFill>
              <a:latin typeface="Arial"/>
              <a:cs typeface="Arial"/>
            </a:endParaRPr>
          </a:p>
        </p:txBody>
      </p:sp>
    </p:spTree>
    <p:extLst>
      <p:ext uri="{BB962C8B-B14F-4D97-AF65-F5344CB8AC3E}">
        <p14:creationId xmlns:p14="http://schemas.microsoft.com/office/powerpoint/2010/main" val="859165903"/>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idx="1"/>
          </p:nvPr>
        </p:nvSpPr>
        <p:spPr/>
        <p:txBody>
          <a:bodyPr>
            <a:normAutofit/>
          </a:bodyPr>
          <a:lstStyle/>
          <a:p>
            <a:r>
              <a:rPr lang="fr-FR" sz="3600" b="1" dirty="0" smtClean="0">
                <a:solidFill>
                  <a:srgbClr val="FF0000"/>
                </a:solidFill>
                <a:latin typeface="Arial"/>
                <a:cs typeface="Arial"/>
              </a:rPr>
              <a:t>Deuxièmement : </a:t>
            </a:r>
            <a:endParaRPr lang="fr-FR" sz="3600" b="1" dirty="0" smtClean="0">
              <a:solidFill>
                <a:srgbClr val="FF0000"/>
              </a:solidFill>
              <a:latin typeface="Arial"/>
              <a:cs typeface="Arial"/>
            </a:endParaRPr>
          </a:p>
          <a:p>
            <a:r>
              <a:rPr lang="fr-FR" sz="3600" b="1" dirty="0" smtClean="0">
                <a:solidFill>
                  <a:srgbClr val="FF0000"/>
                </a:solidFill>
                <a:latin typeface="Arial"/>
                <a:cs typeface="Arial"/>
              </a:rPr>
              <a:t>Définir la clientèle cible</a:t>
            </a:r>
            <a:endParaRPr lang="fr-FR" sz="3600" b="1" dirty="0">
              <a:solidFill>
                <a:srgbClr val="FF0000"/>
              </a:solidFill>
              <a:latin typeface="Arial"/>
              <a:cs typeface="Arial"/>
            </a:endParaRPr>
          </a:p>
        </p:txBody>
      </p:sp>
    </p:spTree>
    <p:extLst>
      <p:ext uri="{BB962C8B-B14F-4D97-AF65-F5344CB8AC3E}">
        <p14:creationId xmlns:p14="http://schemas.microsoft.com/office/powerpoint/2010/main" val="107606719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ChangeArrowheads="1"/>
          </p:cNvSpPr>
          <p:nvPr>
            <p:ph type="title"/>
          </p:nvPr>
        </p:nvSpPr>
        <p:spPr>
          <a:xfrm>
            <a:off x="609600" y="201577"/>
            <a:ext cx="8180388" cy="852809"/>
          </a:xfrm>
        </p:spPr>
        <p:txBody>
          <a:bodyPr>
            <a:normAutofit/>
          </a:bodyPr>
          <a:lstStyle/>
          <a:p>
            <a:pPr eaLnBrk="1" hangingPunct="1">
              <a:buFont typeface="Wingdings" charset="0"/>
              <a:buChar char="ü"/>
              <a:defRPr/>
            </a:pPr>
            <a:r>
              <a:rPr lang="fr-CA" sz="2800" b="1" dirty="0" smtClean="0">
                <a:solidFill>
                  <a:srgbClr val="000090"/>
                </a:solidFill>
                <a:latin typeface="Arial"/>
                <a:cs typeface="Arial"/>
              </a:rPr>
              <a:t> Critères d’entrée dans le programme</a:t>
            </a:r>
          </a:p>
        </p:txBody>
      </p:sp>
      <p:sp>
        <p:nvSpPr>
          <p:cNvPr id="109571" name="Rectangle 3"/>
          <p:cNvSpPr>
            <a:spLocks noGrp="1" noChangeArrowheads="1"/>
          </p:cNvSpPr>
          <p:nvPr>
            <p:ph type="body" idx="1"/>
          </p:nvPr>
        </p:nvSpPr>
        <p:spPr>
          <a:xfrm>
            <a:off x="368300" y="1258076"/>
            <a:ext cx="8421688" cy="5499578"/>
          </a:xfrm>
        </p:spPr>
        <p:txBody>
          <a:bodyPr>
            <a:normAutofit lnSpcReduction="10000"/>
          </a:bodyPr>
          <a:lstStyle/>
          <a:p>
            <a:pPr eaLnBrk="1" hangingPunct="1">
              <a:lnSpc>
                <a:spcPct val="110000"/>
              </a:lnSpc>
              <a:spcAft>
                <a:spcPct val="50000"/>
              </a:spcAft>
              <a:buClr>
                <a:srgbClr val="0000FF"/>
              </a:buClr>
              <a:buFontTx/>
              <a:buBlip>
                <a:blip r:embed="rId2"/>
              </a:buBlip>
              <a:defRPr/>
            </a:pPr>
            <a:r>
              <a:rPr lang="fr-CA" sz="2400" dirty="0" smtClean="0">
                <a:solidFill>
                  <a:srgbClr val="000090"/>
                </a:solidFill>
                <a:latin typeface="Arial"/>
                <a:cs typeface="Arial"/>
              </a:rPr>
              <a:t>Le jeune est âgé entre 6 et 17 ans</a:t>
            </a:r>
          </a:p>
          <a:p>
            <a:pPr lvl="1">
              <a:lnSpc>
                <a:spcPct val="110000"/>
              </a:lnSpc>
              <a:spcAft>
                <a:spcPct val="50000"/>
              </a:spcAft>
              <a:buClr>
                <a:srgbClr val="0000FF"/>
              </a:buClr>
              <a:buFontTx/>
              <a:buBlip>
                <a:blip r:embed="rId2"/>
              </a:buBlip>
              <a:defRPr/>
            </a:pPr>
            <a:r>
              <a:rPr lang="fr-CA" sz="2000" dirty="0" smtClean="0">
                <a:solidFill>
                  <a:srgbClr val="000090"/>
                </a:solidFill>
                <a:latin typeface="Arial"/>
                <a:cs typeface="Arial"/>
              </a:rPr>
              <a:t>Sont exclues les situations de maltraitance et d’abus sexuel</a:t>
            </a:r>
            <a:endParaRPr lang="fr-CA" sz="2000" dirty="0">
              <a:solidFill>
                <a:srgbClr val="000090"/>
              </a:solidFill>
              <a:latin typeface="Arial"/>
              <a:cs typeface="Arial"/>
            </a:endParaRPr>
          </a:p>
          <a:p>
            <a:pPr eaLnBrk="1" hangingPunct="1">
              <a:lnSpc>
                <a:spcPct val="110000"/>
              </a:lnSpc>
              <a:spcAft>
                <a:spcPct val="50000"/>
              </a:spcAft>
              <a:buClr>
                <a:srgbClr val="0000FF"/>
              </a:buClr>
              <a:buFontTx/>
              <a:buBlip>
                <a:blip r:embed="rId2"/>
              </a:buBlip>
              <a:defRPr/>
            </a:pPr>
            <a:r>
              <a:rPr lang="fr-CA" sz="2400" dirty="0" smtClean="0">
                <a:solidFill>
                  <a:srgbClr val="000090"/>
                </a:solidFill>
                <a:latin typeface="Arial"/>
                <a:cs typeface="Arial"/>
              </a:rPr>
              <a:t>La famille ne reçoit pas d’autres services actuellement.</a:t>
            </a:r>
          </a:p>
          <a:p>
            <a:pPr eaLnBrk="1" hangingPunct="1">
              <a:lnSpc>
                <a:spcPct val="110000"/>
              </a:lnSpc>
              <a:spcAft>
                <a:spcPct val="50000"/>
              </a:spcAft>
              <a:buClr>
                <a:srgbClr val="0000FF"/>
              </a:buClr>
              <a:buFontTx/>
              <a:buBlip>
                <a:blip r:embed="rId2"/>
              </a:buBlip>
              <a:defRPr/>
            </a:pPr>
            <a:r>
              <a:rPr lang="fr-CA" sz="2400" dirty="0" smtClean="0">
                <a:solidFill>
                  <a:srgbClr val="000090"/>
                </a:solidFill>
                <a:latin typeface="Arial"/>
                <a:cs typeface="Arial"/>
              </a:rPr>
              <a:t>Le demandeur signale une situation d’impasse relationnelle ou personnelle qui génère chez lui ou chez les autres membres de la famille un sentiment d’urgence, une détresse psychologique importante, un sentiment d’impuissance à résoudre la situation.</a:t>
            </a:r>
          </a:p>
          <a:p>
            <a:pPr eaLnBrk="1" hangingPunct="1">
              <a:lnSpc>
                <a:spcPct val="110000"/>
              </a:lnSpc>
              <a:spcAft>
                <a:spcPct val="50000"/>
              </a:spcAft>
              <a:buClr>
                <a:srgbClr val="0000FF"/>
              </a:buClr>
              <a:buFontTx/>
              <a:buBlip>
                <a:blip r:embed="rId2"/>
              </a:buBlip>
              <a:defRPr/>
            </a:pPr>
            <a:r>
              <a:rPr lang="fr-CA" sz="2400" dirty="0" smtClean="0">
                <a:solidFill>
                  <a:srgbClr val="000090"/>
                </a:solidFill>
                <a:latin typeface="Arial"/>
                <a:cs typeface="Arial"/>
              </a:rPr>
              <a:t>La situation pourrait donner lieu à un passage à l’acte sérieux s’il n’y avait pas d’intervention sur-le-champ.</a:t>
            </a:r>
          </a:p>
          <a:p>
            <a:pPr eaLnBrk="1" hangingPunct="1">
              <a:lnSpc>
                <a:spcPct val="110000"/>
              </a:lnSpc>
              <a:spcAft>
                <a:spcPct val="50000"/>
              </a:spcAft>
              <a:buClr>
                <a:srgbClr val="0000FF"/>
              </a:buClr>
              <a:buFontTx/>
              <a:buBlip>
                <a:blip r:embed="rId2"/>
              </a:buBlip>
              <a:defRPr/>
            </a:pPr>
            <a:r>
              <a:rPr lang="fr-CA" sz="2400" dirty="0" smtClean="0">
                <a:solidFill>
                  <a:srgbClr val="000090"/>
                </a:solidFill>
                <a:latin typeface="Arial"/>
                <a:cs typeface="Arial"/>
              </a:rPr>
              <a:t>Le demandeur souhaite recevoir une aide immédiate.</a:t>
            </a:r>
          </a:p>
        </p:txBody>
      </p:sp>
    </p:spTree>
    <p:extLst>
      <p:ext uri="{BB962C8B-B14F-4D97-AF65-F5344CB8AC3E}">
        <p14:creationId xmlns:p14="http://schemas.microsoft.com/office/powerpoint/2010/main" val="288920971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idx="1"/>
          </p:nvPr>
        </p:nvSpPr>
        <p:spPr>
          <a:xfrm>
            <a:off x="722313" y="1115900"/>
            <a:ext cx="7772400" cy="1977323"/>
          </a:xfrm>
        </p:spPr>
        <p:txBody>
          <a:bodyPr>
            <a:noAutofit/>
          </a:bodyPr>
          <a:lstStyle/>
          <a:p>
            <a:r>
              <a:rPr lang="fr-FR" sz="3600" b="1" dirty="0" smtClean="0">
                <a:solidFill>
                  <a:srgbClr val="FF0000"/>
                </a:solidFill>
                <a:latin typeface="Arial"/>
                <a:cs typeface="Arial"/>
              </a:rPr>
              <a:t>Troisièmement: </a:t>
            </a:r>
          </a:p>
          <a:p>
            <a:r>
              <a:rPr lang="fr-FR" sz="3600" b="1" dirty="0">
                <a:solidFill>
                  <a:srgbClr val="FF0000"/>
                </a:solidFill>
                <a:latin typeface="Arial"/>
                <a:cs typeface="Arial"/>
              </a:rPr>
              <a:t>S</a:t>
            </a:r>
            <a:r>
              <a:rPr lang="fr-FR" sz="3600" b="1" dirty="0" smtClean="0">
                <a:solidFill>
                  <a:srgbClr val="FF0000"/>
                </a:solidFill>
                <a:latin typeface="Arial"/>
                <a:cs typeface="Arial"/>
              </a:rPr>
              <a:t>’appuyer sur les pratiques probantes - approche </a:t>
            </a:r>
            <a:r>
              <a:rPr lang="fr-FR" sz="3600" b="1" dirty="0" err="1" smtClean="0">
                <a:solidFill>
                  <a:srgbClr val="FF0000"/>
                </a:solidFill>
                <a:latin typeface="Arial"/>
                <a:cs typeface="Arial"/>
              </a:rPr>
              <a:t>multisystémique</a:t>
            </a:r>
            <a:endParaRPr lang="fr-FR" sz="3600" b="1" dirty="0">
              <a:solidFill>
                <a:srgbClr val="FF0000"/>
              </a:solidFill>
              <a:latin typeface="Arial"/>
              <a:cs typeface="Arial"/>
            </a:endParaRPr>
          </a:p>
        </p:txBody>
      </p:sp>
      <p:sp>
        <p:nvSpPr>
          <p:cNvPr id="4" name="Rectangle 3"/>
          <p:cNvSpPr txBox="1">
            <a:spLocks noChangeArrowheads="1"/>
          </p:cNvSpPr>
          <p:nvPr/>
        </p:nvSpPr>
        <p:spPr>
          <a:xfrm>
            <a:off x="775862" y="3601976"/>
            <a:ext cx="7315200" cy="3256024"/>
          </a:xfrm>
          <a:prstGeom prst="rect">
            <a:avLst/>
          </a:prstGeom>
        </p:spPr>
        <p:txBody>
          <a:bodyPr vert="horz" lIns="91440" tIns="45720" rIns="91440" bIns="45720" rtlCol="0" anchor="b">
            <a:normAutofit fontScale="92500" lnSpcReduction="20000"/>
          </a:bodyPr>
          <a:lstStyle>
            <a:lvl1pPr marL="0" indent="0" algn="l" defTabSz="457200" rtl="0" eaLnBrk="1" latinLnBrk="0" hangingPunct="1">
              <a:spcBef>
                <a:spcPct val="20000"/>
              </a:spcBef>
              <a:buFont typeface="Arial"/>
              <a:buNone/>
              <a:defRPr sz="2000" kern="1200">
                <a:solidFill>
                  <a:schemeClr val="tx1">
                    <a:tint val="75000"/>
                  </a:schemeClr>
                </a:solidFill>
                <a:latin typeface="+mn-lt"/>
                <a:ea typeface="+mn-ea"/>
                <a:cs typeface="+mn-cs"/>
              </a:defRPr>
            </a:lvl1pPr>
            <a:lvl2pPr marL="457200" indent="0" algn="l" defTabSz="457200" rtl="0" eaLnBrk="1" latinLnBrk="0" hangingPunct="1">
              <a:spcBef>
                <a:spcPct val="20000"/>
              </a:spcBef>
              <a:buFont typeface="Arial"/>
              <a:buNone/>
              <a:defRPr sz="1800" kern="1200">
                <a:solidFill>
                  <a:schemeClr val="tx1">
                    <a:tint val="75000"/>
                  </a:schemeClr>
                </a:solidFill>
                <a:latin typeface="+mn-lt"/>
                <a:ea typeface="+mn-ea"/>
                <a:cs typeface="+mn-cs"/>
              </a:defRPr>
            </a:lvl2pPr>
            <a:lvl3pPr marL="914400" indent="0" algn="l" defTabSz="457200" rtl="0" eaLnBrk="1" latinLnBrk="0" hangingPunct="1">
              <a:spcBef>
                <a:spcPct val="20000"/>
              </a:spcBef>
              <a:buFont typeface="Arial"/>
              <a:buNone/>
              <a:defRPr sz="1600" kern="1200">
                <a:solidFill>
                  <a:schemeClr val="tx1">
                    <a:tint val="75000"/>
                  </a:schemeClr>
                </a:solidFill>
                <a:latin typeface="+mn-lt"/>
                <a:ea typeface="+mn-ea"/>
                <a:cs typeface="+mn-cs"/>
              </a:defRPr>
            </a:lvl3pPr>
            <a:lvl4pPr marL="13716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4pPr>
            <a:lvl5pPr marL="18288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5pPr>
            <a:lvl6pPr marL="22860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6pPr>
            <a:lvl7pPr marL="27432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7pPr>
            <a:lvl8pPr marL="32004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8pPr>
            <a:lvl9pPr marL="36576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9pPr>
          </a:lstStyle>
          <a:p>
            <a:r>
              <a:rPr lang="fr-CA" dirty="0" smtClean="0">
                <a:solidFill>
                  <a:srgbClr val="000090"/>
                </a:solidFill>
                <a:latin typeface="Arial"/>
                <a:cs typeface="Arial"/>
              </a:rPr>
              <a:t>Tiré du manuel « </a:t>
            </a:r>
            <a:r>
              <a:rPr lang="fr-CA" dirty="0" err="1" smtClean="0">
                <a:solidFill>
                  <a:srgbClr val="000090"/>
                </a:solidFill>
                <a:latin typeface="Arial"/>
                <a:cs typeface="Arial"/>
              </a:rPr>
              <a:t>Multisystemic</a:t>
            </a:r>
            <a:r>
              <a:rPr lang="fr-CA" dirty="0" smtClean="0">
                <a:solidFill>
                  <a:srgbClr val="000090"/>
                </a:solidFill>
                <a:latin typeface="Arial"/>
                <a:cs typeface="Arial"/>
              </a:rPr>
              <a:t> </a:t>
            </a:r>
            <a:r>
              <a:rPr lang="fr-CA" dirty="0" err="1" smtClean="0">
                <a:solidFill>
                  <a:srgbClr val="000090"/>
                </a:solidFill>
                <a:latin typeface="Arial"/>
                <a:cs typeface="Arial"/>
              </a:rPr>
              <a:t>treatment</a:t>
            </a:r>
            <a:r>
              <a:rPr lang="fr-CA" dirty="0" smtClean="0">
                <a:solidFill>
                  <a:srgbClr val="000090"/>
                </a:solidFill>
                <a:latin typeface="Arial"/>
                <a:cs typeface="Arial"/>
              </a:rPr>
              <a:t> of antisocial </a:t>
            </a:r>
            <a:r>
              <a:rPr lang="fr-CA" dirty="0" err="1" smtClean="0">
                <a:solidFill>
                  <a:srgbClr val="000090"/>
                </a:solidFill>
                <a:latin typeface="Arial"/>
                <a:cs typeface="Arial"/>
              </a:rPr>
              <a:t>behavior</a:t>
            </a:r>
            <a:r>
              <a:rPr lang="fr-CA" dirty="0" smtClean="0">
                <a:solidFill>
                  <a:srgbClr val="000090"/>
                </a:solidFill>
                <a:latin typeface="Arial"/>
                <a:cs typeface="Arial"/>
              </a:rPr>
              <a:t> in </a:t>
            </a:r>
            <a:r>
              <a:rPr lang="fr-CA" dirty="0" err="1" smtClean="0">
                <a:solidFill>
                  <a:srgbClr val="000090"/>
                </a:solidFill>
                <a:latin typeface="Arial"/>
                <a:cs typeface="Arial"/>
              </a:rPr>
              <a:t>children</a:t>
            </a:r>
            <a:r>
              <a:rPr lang="fr-CA" dirty="0" smtClean="0">
                <a:solidFill>
                  <a:srgbClr val="000090"/>
                </a:solidFill>
                <a:latin typeface="Arial"/>
                <a:cs typeface="Arial"/>
              </a:rPr>
              <a:t> and adolescents »</a:t>
            </a:r>
            <a:r>
              <a:rPr lang="fr-CA" dirty="0" err="1" smtClean="0">
                <a:solidFill>
                  <a:srgbClr val="000090"/>
                </a:solidFill>
                <a:latin typeface="Arial"/>
                <a:cs typeface="Arial"/>
              </a:rPr>
              <a:t>Treatment</a:t>
            </a:r>
            <a:r>
              <a:rPr lang="fr-CA" dirty="0" smtClean="0">
                <a:solidFill>
                  <a:srgbClr val="000090"/>
                </a:solidFill>
                <a:latin typeface="Arial"/>
                <a:cs typeface="Arial"/>
              </a:rPr>
              <a:t> </a:t>
            </a:r>
            <a:r>
              <a:rPr lang="fr-CA" dirty="0" err="1" smtClean="0">
                <a:solidFill>
                  <a:srgbClr val="000090"/>
                </a:solidFill>
                <a:latin typeface="Arial"/>
                <a:cs typeface="Arial"/>
              </a:rPr>
              <a:t>manuals</a:t>
            </a:r>
            <a:r>
              <a:rPr lang="fr-CA" dirty="0" smtClean="0">
                <a:solidFill>
                  <a:srgbClr val="000090"/>
                </a:solidFill>
                <a:latin typeface="Arial"/>
                <a:cs typeface="Arial"/>
              </a:rPr>
              <a:t> for </a:t>
            </a:r>
            <a:r>
              <a:rPr lang="fr-CA" dirty="0" err="1" smtClean="0">
                <a:solidFill>
                  <a:srgbClr val="000090"/>
                </a:solidFill>
                <a:latin typeface="Arial"/>
                <a:cs typeface="Arial"/>
              </a:rPr>
              <a:t>praticionners</a:t>
            </a:r>
            <a:r>
              <a:rPr lang="fr-CA" dirty="0" smtClean="0">
                <a:solidFill>
                  <a:srgbClr val="000090"/>
                </a:solidFill>
                <a:latin typeface="Arial"/>
                <a:cs typeface="Arial"/>
              </a:rPr>
              <a:t> 1998</a:t>
            </a:r>
          </a:p>
          <a:p>
            <a:endParaRPr lang="fr-CA" sz="1400" dirty="0" smtClean="0">
              <a:solidFill>
                <a:srgbClr val="000090"/>
              </a:solidFill>
              <a:latin typeface="Arial"/>
              <a:cs typeface="Arial"/>
            </a:endParaRPr>
          </a:p>
          <a:p>
            <a:r>
              <a:rPr lang="fr-CA" sz="1400" dirty="0" smtClean="0">
                <a:solidFill>
                  <a:srgbClr val="000090"/>
                </a:solidFill>
                <a:latin typeface="Arial"/>
                <a:cs typeface="Arial"/>
              </a:rPr>
              <a:t>SCOTT W. HENGGELER</a:t>
            </a:r>
          </a:p>
          <a:p>
            <a:r>
              <a:rPr lang="fr-CA" sz="1400" dirty="0" smtClean="0">
                <a:solidFill>
                  <a:srgbClr val="000090"/>
                </a:solidFill>
                <a:latin typeface="Arial"/>
                <a:cs typeface="Arial"/>
              </a:rPr>
              <a:t>SONJA K. SCHOENWALD</a:t>
            </a:r>
          </a:p>
          <a:p>
            <a:r>
              <a:rPr lang="fr-CA" sz="1400" dirty="0" smtClean="0">
                <a:solidFill>
                  <a:srgbClr val="000090"/>
                </a:solidFill>
                <a:latin typeface="Arial"/>
                <a:cs typeface="Arial"/>
              </a:rPr>
              <a:t>CHARLES M. BORDUIN</a:t>
            </a:r>
          </a:p>
          <a:p>
            <a:r>
              <a:rPr lang="fr-CA" sz="1400" dirty="0" smtClean="0">
                <a:solidFill>
                  <a:srgbClr val="000090"/>
                </a:solidFill>
                <a:latin typeface="Arial"/>
                <a:cs typeface="Arial"/>
              </a:rPr>
              <a:t>MELISA D. ROWLAND</a:t>
            </a:r>
          </a:p>
          <a:p>
            <a:r>
              <a:rPr lang="fr-CA" sz="1400" dirty="0" smtClean="0">
                <a:solidFill>
                  <a:srgbClr val="000090"/>
                </a:solidFill>
                <a:latin typeface="Arial"/>
                <a:cs typeface="Arial"/>
              </a:rPr>
              <a:t>PHILLIPPE B. CUNNINGHAM</a:t>
            </a:r>
          </a:p>
          <a:p>
            <a:endParaRPr lang="fr-CA" sz="1400" dirty="0" smtClean="0"/>
          </a:p>
          <a:p>
            <a:endParaRPr lang="fr-CA" sz="1400" dirty="0" smtClean="0"/>
          </a:p>
          <a:p>
            <a:endParaRPr lang="fr-CA" sz="1400" dirty="0" smtClean="0"/>
          </a:p>
          <a:p>
            <a:endParaRPr lang="fr-CA" sz="1400" dirty="0" smtClean="0"/>
          </a:p>
          <a:p>
            <a:r>
              <a:rPr lang="fr-CA" sz="1400" b="1" u="sng" dirty="0" smtClean="0"/>
              <a:t> </a:t>
            </a:r>
            <a:endParaRPr lang="fr-CA" sz="1400" dirty="0"/>
          </a:p>
        </p:txBody>
      </p:sp>
    </p:spTree>
    <p:extLst>
      <p:ext uri="{BB962C8B-B14F-4D97-AF65-F5344CB8AC3E}">
        <p14:creationId xmlns:p14="http://schemas.microsoft.com/office/powerpoint/2010/main" val="90356588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77620" y="383672"/>
            <a:ext cx="7130843" cy="673144"/>
          </a:xfrm>
        </p:spPr>
        <p:txBody>
          <a:bodyPr>
            <a:normAutofit/>
          </a:bodyPr>
          <a:lstStyle/>
          <a:p>
            <a:pPr algn="l"/>
            <a:r>
              <a:rPr lang="fr-CA" sz="3200" b="1" dirty="0" smtClean="0">
                <a:solidFill>
                  <a:srgbClr val="000090"/>
                </a:solidFill>
                <a:latin typeface="Arial"/>
                <a:cs typeface="Arial"/>
              </a:rPr>
              <a:t>Le programme </a:t>
            </a:r>
            <a:r>
              <a:rPr lang="fr-CA" sz="3200" b="1" dirty="0" err="1" smtClean="0">
                <a:solidFill>
                  <a:srgbClr val="000090"/>
                </a:solidFill>
                <a:latin typeface="Arial"/>
                <a:cs typeface="Arial"/>
              </a:rPr>
              <a:t>multisystémique</a:t>
            </a:r>
            <a:endParaRPr lang="fr-CA" sz="3200" b="1" dirty="0">
              <a:solidFill>
                <a:srgbClr val="000090"/>
              </a:solidFill>
              <a:latin typeface="Arial"/>
              <a:cs typeface="Arial"/>
            </a:endParaRPr>
          </a:p>
        </p:txBody>
      </p:sp>
      <p:sp>
        <p:nvSpPr>
          <p:cNvPr id="3" name="Espace réservé du contenu 2"/>
          <p:cNvSpPr>
            <a:spLocks noGrp="1"/>
          </p:cNvSpPr>
          <p:nvPr>
            <p:ph idx="1"/>
          </p:nvPr>
        </p:nvSpPr>
        <p:spPr>
          <a:xfrm>
            <a:off x="755576" y="1378656"/>
            <a:ext cx="7560840" cy="5145536"/>
          </a:xfrm>
        </p:spPr>
        <p:txBody>
          <a:bodyPr>
            <a:normAutofit/>
          </a:bodyPr>
          <a:lstStyle/>
          <a:p>
            <a:pPr>
              <a:lnSpc>
                <a:spcPct val="90000"/>
              </a:lnSpc>
            </a:pPr>
            <a:r>
              <a:rPr lang="fr-CA" sz="2400" dirty="0" smtClean="0">
                <a:solidFill>
                  <a:srgbClr val="000090"/>
                </a:solidFill>
                <a:latin typeface="Arial"/>
                <a:cs typeface="Arial"/>
              </a:rPr>
              <a:t>Un </a:t>
            </a:r>
            <a:r>
              <a:rPr lang="fr-CA" sz="2400" dirty="0">
                <a:solidFill>
                  <a:srgbClr val="000090"/>
                </a:solidFill>
                <a:latin typeface="Arial"/>
                <a:cs typeface="Arial"/>
              </a:rPr>
              <a:t>traitement intensif familial qui </a:t>
            </a:r>
            <a:r>
              <a:rPr lang="fr-CA" sz="2400" dirty="0" smtClean="0">
                <a:solidFill>
                  <a:srgbClr val="000090"/>
                </a:solidFill>
                <a:latin typeface="Arial"/>
                <a:cs typeface="Arial"/>
              </a:rPr>
              <a:t>s’adresse </a:t>
            </a:r>
            <a:r>
              <a:rPr lang="fr-CA" sz="2400" dirty="0">
                <a:solidFill>
                  <a:srgbClr val="000090"/>
                </a:solidFill>
                <a:latin typeface="Arial"/>
                <a:cs typeface="Arial"/>
              </a:rPr>
              <a:t>aux enfants et aux adolescents qui présentent des problèmes cliniques sérieux et à leur famille.</a:t>
            </a:r>
          </a:p>
          <a:p>
            <a:pPr>
              <a:lnSpc>
                <a:spcPct val="90000"/>
              </a:lnSpc>
              <a:buFont typeface="Wingdings" pitchFamily="2" charset="2"/>
              <a:buNone/>
            </a:pPr>
            <a:r>
              <a:rPr lang="fr-CA" sz="2400" dirty="0">
                <a:solidFill>
                  <a:srgbClr val="000090"/>
                </a:solidFill>
                <a:latin typeface="Arial"/>
                <a:cs typeface="Arial"/>
              </a:rPr>
              <a:t>	</a:t>
            </a:r>
          </a:p>
          <a:p>
            <a:pPr>
              <a:lnSpc>
                <a:spcPct val="90000"/>
              </a:lnSpc>
            </a:pPr>
            <a:r>
              <a:rPr lang="fr-CA" sz="2400" dirty="0" smtClean="0">
                <a:solidFill>
                  <a:srgbClr val="000090"/>
                </a:solidFill>
                <a:latin typeface="Arial"/>
                <a:cs typeface="Arial"/>
              </a:rPr>
              <a:t>Cette </a:t>
            </a:r>
            <a:r>
              <a:rPr lang="fr-CA" sz="2400" dirty="0">
                <a:solidFill>
                  <a:srgbClr val="000090"/>
                </a:solidFill>
                <a:latin typeface="Arial"/>
                <a:cs typeface="Arial"/>
              </a:rPr>
              <a:t>approche s’appuie sur le modèle écologique de </a:t>
            </a:r>
            <a:r>
              <a:rPr lang="fr-CA" sz="2400" dirty="0" err="1">
                <a:solidFill>
                  <a:srgbClr val="000090"/>
                </a:solidFill>
                <a:latin typeface="Arial"/>
                <a:cs typeface="Arial"/>
              </a:rPr>
              <a:t>Bronfenbrenner</a:t>
            </a:r>
            <a:r>
              <a:rPr lang="fr-CA" sz="2400" dirty="0">
                <a:solidFill>
                  <a:srgbClr val="000090"/>
                </a:solidFill>
                <a:latin typeface="Arial"/>
                <a:cs typeface="Arial"/>
              </a:rPr>
              <a:t> </a:t>
            </a:r>
            <a:r>
              <a:rPr lang="fr-CA" sz="2400" dirty="0" smtClean="0">
                <a:solidFill>
                  <a:srgbClr val="000090"/>
                </a:solidFill>
                <a:latin typeface="Arial"/>
                <a:cs typeface="Arial"/>
              </a:rPr>
              <a:t>et sur </a:t>
            </a:r>
            <a:r>
              <a:rPr lang="fr-CA" sz="2400" dirty="0">
                <a:solidFill>
                  <a:srgbClr val="000090"/>
                </a:solidFill>
                <a:latin typeface="Arial"/>
                <a:cs typeface="Arial"/>
              </a:rPr>
              <a:t>la théorie générale des </a:t>
            </a:r>
            <a:r>
              <a:rPr lang="fr-CA" sz="2400" dirty="0" smtClean="0">
                <a:solidFill>
                  <a:srgbClr val="000090"/>
                </a:solidFill>
                <a:latin typeface="Arial"/>
                <a:cs typeface="Arial"/>
              </a:rPr>
              <a:t>systèmes.</a:t>
            </a:r>
            <a:endParaRPr lang="fr-CA" sz="2400" dirty="0">
              <a:solidFill>
                <a:srgbClr val="000090"/>
              </a:solidFill>
              <a:latin typeface="Arial"/>
              <a:cs typeface="Arial"/>
            </a:endParaRPr>
          </a:p>
          <a:p>
            <a:endParaRPr lang="fr-CA" dirty="0"/>
          </a:p>
        </p:txBody>
      </p:sp>
    </p:spTree>
    <p:extLst>
      <p:ext uri="{BB962C8B-B14F-4D97-AF65-F5344CB8AC3E}">
        <p14:creationId xmlns:p14="http://schemas.microsoft.com/office/powerpoint/2010/main" val="187722889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1986" name="Rectangle 2"/>
          <p:cNvSpPr>
            <a:spLocks noGrp="1" noChangeArrowheads="1"/>
          </p:cNvSpPr>
          <p:nvPr>
            <p:ph type="title"/>
          </p:nvPr>
        </p:nvSpPr>
        <p:spPr>
          <a:xfrm>
            <a:off x="0" y="762000"/>
            <a:ext cx="9144000" cy="457200"/>
          </a:xfrm>
        </p:spPr>
        <p:txBody>
          <a:bodyPr>
            <a:normAutofit fontScale="90000"/>
          </a:bodyPr>
          <a:lstStyle/>
          <a:p>
            <a:r>
              <a:rPr lang="fr-CA" sz="2000">
                <a:solidFill>
                  <a:schemeClr val="folHlink"/>
                </a:solidFill>
              </a:rPr>
              <a:t> </a:t>
            </a:r>
            <a:r>
              <a:rPr lang="fr-CA" sz="1200">
                <a:solidFill>
                  <a:schemeClr val="folHlink"/>
                </a:solidFill>
              </a:rPr>
              <a:t/>
            </a:r>
            <a:br>
              <a:rPr lang="fr-CA" sz="1200">
                <a:solidFill>
                  <a:schemeClr val="folHlink"/>
                </a:solidFill>
              </a:rPr>
            </a:br>
            <a:endParaRPr lang="fr-FR" sz="1200">
              <a:solidFill>
                <a:schemeClr val="folHlink"/>
              </a:solidFill>
            </a:endParaRPr>
          </a:p>
        </p:txBody>
      </p:sp>
      <p:sp>
        <p:nvSpPr>
          <p:cNvPr id="681987" name="Rectangle 3"/>
          <p:cNvSpPr>
            <a:spLocks noGrp="1" noChangeArrowheads="1"/>
          </p:cNvSpPr>
          <p:nvPr>
            <p:ph type="body" idx="1"/>
          </p:nvPr>
        </p:nvSpPr>
        <p:spPr>
          <a:xfrm>
            <a:off x="467544" y="836712"/>
            <a:ext cx="8208912" cy="6021288"/>
          </a:xfrm>
        </p:spPr>
        <p:txBody>
          <a:bodyPr>
            <a:normAutofit fontScale="92500" lnSpcReduction="20000"/>
          </a:bodyPr>
          <a:lstStyle/>
          <a:p>
            <a:pPr>
              <a:buFont typeface="Wingdings" pitchFamily="2" charset="2"/>
              <a:buNone/>
            </a:pPr>
            <a:endParaRPr lang="fr-CA" sz="2000" dirty="0">
              <a:solidFill>
                <a:schemeClr val="tx2"/>
              </a:solidFill>
            </a:endParaRPr>
          </a:p>
          <a:p>
            <a:r>
              <a:rPr lang="fr-CA" sz="2600" dirty="0" smtClean="0">
                <a:solidFill>
                  <a:srgbClr val="000090"/>
                </a:solidFill>
                <a:latin typeface="Arial"/>
                <a:cs typeface="Arial"/>
              </a:rPr>
              <a:t>L’intervention </a:t>
            </a:r>
            <a:r>
              <a:rPr lang="fr-CA" sz="2600" dirty="0">
                <a:solidFill>
                  <a:srgbClr val="000090"/>
                </a:solidFill>
                <a:latin typeface="Arial"/>
                <a:cs typeface="Arial"/>
              </a:rPr>
              <a:t>à offrir au jeune et à sa famille s’appuie sur </a:t>
            </a:r>
            <a:r>
              <a:rPr lang="fr-CA" sz="2600" b="1" dirty="0">
                <a:solidFill>
                  <a:srgbClr val="000090"/>
                </a:solidFill>
                <a:latin typeface="Arial"/>
                <a:cs typeface="Arial"/>
              </a:rPr>
              <a:t>une évaluation exhaustive </a:t>
            </a:r>
            <a:r>
              <a:rPr lang="fr-CA" sz="2600" dirty="0">
                <a:solidFill>
                  <a:srgbClr val="000090"/>
                </a:solidFill>
                <a:latin typeface="Arial"/>
                <a:cs typeface="Arial"/>
              </a:rPr>
              <a:t>des facteurs de risque et de protection auxquels </a:t>
            </a:r>
            <a:r>
              <a:rPr lang="fr-CA" sz="2600" dirty="0" smtClean="0">
                <a:solidFill>
                  <a:srgbClr val="000090"/>
                </a:solidFill>
                <a:latin typeface="Arial"/>
                <a:cs typeface="Arial"/>
              </a:rPr>
              <a:t>ils sont confrontés. </a:t>
            </a:r>
            <a:r>
              <a:rPr lang="fr-CA" sz="2600" dirty="0">
                <a:solidFill>
                  <a:srgbClr val="000090"/>
                </a:solidFill>
                <a:latin typeface="Arial"/>
                <a:cs typeface="Arial"/>
              </a:rPr>
              <a:t>Puisque chaque cas de figure est </a:t>
            </a:r>
            <a:r>
              <a:rPr lang="fr-CA" sz="2600" dirty="0" smtClean="0">
                <a:solidFill>
                  <a:srgbClr val="000090"/>
                </a:solidFill>
                <a:latin typeface="Arial"/>
                <a:cs typeface="Arial"/>
              </a:rPr>
              <a:t>particulier, </a:t>
            </a:r>
            <a:r>
              <a:rPr lang="fr-CA" sz="2600" dirty="0">
                <a:solidFill>
                  <a:srgbClr val="000090"/>
                </a:solidFill>
                <a:latin typeface="Arial"/>
                <a:cs typeface="Arial"/>
              </a:rPr>
              <a:t>le plan d’intervention doit être </a:t>
            </a:r>
            <a:r>
              <a:rPr lang="fr-CA" sz="2600" dirty="0" smtClean="0">
                <a:solidFill>
                  <a:srgbClr val="000090"/>
                </a:solidFill>
                <a:latin typeface="Arial"/>
                <a:cs typeface="Arial"/>
              </a:rPr>
              <a:t>individualisé (c’est la démarche et non l’intervention qui est manualisée) </a:t>
            </a:r>
            <a:endParaRPr lang="fr-CA" sz="2600" dirty="0">
              <a:solidFill>
                <a:srgbClr val="000090"/>
              </a:solidFill>
              <a:latin typeface="Arial"/>
              <a:cs typeface="Arial"/>
            </a:endParaRPr>
          </a:p>
          <a:p>
            <a:pPr>
              <a:buFont typeface="Wingdings" pitchFamily="2" charset="2"/>
              <a:buNone/>
            </a:pPr>
            <a:endParaRPr lang="fr-CA" sz="2600" dirty="0">
              <a:solidFill>
                <a:srgbClr val="000090"/>
              </a:solidFill>
              <a:latin typeface="Arial"/>
              <a:cs typeface="Arial"/>
            </a:endParaRPr>
          </a:p>
          <a:p>
            <a:r>
              <a:rPr lang="fr-CA" sz="2600" dirty="0" smtClean="0">
                <a:solidFill>
                  <a:srgbClr val="000090"/>
                </a:solidFill>
                <a:latin typeface="Arial"/>
                <a:cs typeface="Arial"/>
              </a:rPr>
              <a:t>Selon </a:t>
            </a:r>
            <a:r>
              <a:rPr lang="fr-CA" sz="2600" dirty="0">
                <a:solidFill>
                  <a:srgbClr val="000090"/>
                </a:solidFill>
                <a:latin typeface="Arial"/>
                <a:cs typeface="Arial"/>
              </a:rPr>
              <a:t>les tenants de cette approche, l’intervention doit être réalisée dans le milieu naturel du jeune afin d’augmenter la </a:t>
            </a:r>
            <a:r>
              <a:rPr lang="fr-CA" sz="2600" b="1" dirty="0">
                <a:solidFill>
                  <a:srgbClr val="000090"/>
                </a:solidFill>
                <a:latin typeface="Arial"/>
                <a:cs typeface="Arial"/>
              </a:rPr>
              <a:t>validité écologique </a:t>
            </a:r>
            <a:r>
              <a:rPr lang="fr-CA" sz="2600" dirty="0">
                <a:solidFill>
                  <a:srgbClr val="000090"/>
                </a:solidFill>
                <a:latin typeface="Arial"/>
                <a:cs typeface="Arial"/>
              </a:rPr>
              <a:t>de </a:t>
            </a:r>
            <a:r>
              <a:rPr lang="fr-CA" sz="2600" dirty="0" smtClean="0">
                <a:solidFill>
                  <a:srgbClr val="000090"/>
                </a:solidFill>
                <a:latin typeface="Arial"/>
                <a:cs typeface="Arial"/>
              </a:rPr>
              <a:t>l’intervention </a:t>
            </a:r>
            <a:endParaRPr lang="fr-CA" sz="2600" dirty="0">
              <a:solidFill>
                <a:srgbClr val="000090"/>
              </a:solidFill>
              <a:latin typeface="Arial"/>
              <a:cs typeface="Arial"/>
            </a:endParaRPr>
          </a:p>
          <a:p>
            <a:pPr>
              <a:buFont typeface="Wingdings" pitchFamily="2" charset="2"/>
              <a:buNone/>
            </a:pPr>
            <a:r>
              <a:rPr lang="fr-CA" sz="2600" dirty="0">
                <a:solidFill>
                  <a:srgbClr val="000090"/>
                </a:solidFill>
                <a:latin typeface="Arial"/>
                <a:cs typeface="Arial"/>
              </a:rPr>
              <a:t>	</a:t>
            </a:r>
          </a:p>
          <a:p>
            <a:r>
              <a:rPr lang="fr-CA" sz="2600" dirty="0" smtClean="0">
                <a:solidFill>
                  <a:srgbClr val="000090"/>
                </a:solidFill>
                <a:latin typeface="Arial"/>
                <a:cs typeface="Arial"/>
              </a:rPr>
              <a:t>L’intervention </a:t>
            </a:r>
            <a:r>
              <a:rPr lang="fr-CA" sz="2600" dirty="0">
                <a:solidFill>
                  <a:srgbClr val="000090"/>
                </a:solidFill>
                <a:latin typeface="Arial"/>
                <a:cs typeface="Arial"/>
              </a:rPr>
              <a:t>doit également être planifiée avec les parents du jeune. Elle nécessite donc la collaboration des </a:t>
            </a:r>
            <a:r>
              <a:rPr lang="fr-CA" sz="2600" dirty="0" smtClean="0">
                <a:solidFill>
                  <a:srgbClr val="000090"/>
                </a:solidFill>
                <a:latin typeface="Arial"/>
                <a:cs typeface="Arial"/>
              </a:rPr>
              <a:t>parents</a:t>
            </a:r>
            <a:endParaRPr lang="fr-CA" sz="2600" dirty="0">
              <a:solidFill>
                <a:srgbClr val="000090"/>
              </a:solidFill>
              <a:latin typeface="Arial"/>
              <a:cs typeface="Arial"/>
            </a:endParaRPr>
          </a:p>
          <a:p>
            <a:pPr>
              <a:buFont typeface="Wingdings" pitchFamily="2" charset="2"/>
              <a:buNone/>
            </a:pPr>
            <a:endParaRPr lang="fr-CA" sz="2400" dirty="0">
              <a:solidFill>
                <a:schemeClr val="tx2"/>
              </a:solidFill>
              <a:latin typeface="Comic Sans MS" pitchFamily="66" charset="0"/>
            </a:endParaRPr>
          </a:p>
          <a:p>
            <a:pPr>
              <a:buFont typeface="Wingdings" pitchFamily="2" charset="2"/>
              <a:buNone/>
            </a:pPr>
            <a:r>
              <a:rPr lang="fr-CA" sz="2800" u="sng" dirty="0">
                <a:solidFill>
                  <a:schemeClr val="tx2"/>
                </a:solidFill>
              </a:rPr>
              <a:t> </a:t>
            </a:r>
            <a:endParaRPr lang="fr-FR" sz="2800" u="sng" dirty="0">
              <a:solidFill>
                <a:schemeClr val="tx2"/>
              </a:solidFill>
            </a:endParaRPr>
          </a:p>
        </p:txBody>
      </p:sp>
    </p:spTree>
    <p:extLst>
      <p:ext uri="{BB962C8B-B14F-4D97-AF65-F5344CB8AC3E}">
        <p14:creationId xmlns:p14="http://schemas.microsoft.com/office/powerpoint/2010/main" val="100093156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6867" name="Rectangle 3"/>
          <p:cNvSpPr>
            <a:spLocks noGrp="1" noChangeArrowheads="1"/>
          </p:cNvSpPr>
          <p:nvPr>
            <p:ph type="body" idx="1"/>
          </p:nvPr>
        </p:nvSpPr>
        <p:spPr>
          <a:xfrm>
            <a:off x="683568" y="369923"/>
            <a:ext cx="7776864" cy="5616624"/>
          </a:xfrm>
        </p:spPr>
        <p:txBody>
          <a:bodyPr>
            <a:noAutofit/>
          </a:bodyPr>
          <a:lstStyle/>
          <a:p>
            <a:pPr>
              <a:lnSpc>
                <a:spcPct val="90000"/>
              </a:lnSpc>
            </a:pPr>
            <a:r>
              <a:rPr lang="fr-CA" sz="2400" dirty="0" smtClean="0">
                <a:solidFill>
                  <a:srgbClr val="000090"/>
                </a:solidFill>
                <a:latin typeface="Arial"/>
                <a:cs typeface="Arial"/>
              </a:rPr>
              <a:t>Une </a:t>
            </a:r>
            <a:r>
              <a:rPr lang="fr-CA" sz="2400" dirty="0">
                <a:solidFill>
                  <a:srgbClr val="000090"/>
                </a:solidFill>
                <a:latin typeface="Arial"/>
                <a:cs typeface="Arial"/>
              </a:rPr>
              <a:t>moyenne de 3 à 6 familles par </a:t>
            </a:r>
            <a:r>
              <a:rPr lang="fr-CA" sz="2400" dirty="0" smtClean="0">
                <a:solidFill>
                  <a:srgbClr val="000090"/>
                </a:solidFill>
                <a:latin typeface="Arial"/>
                <a:cs typeface="Arial"/>
              </a:rPr>
              <a:t>thérapeute</a:t>
            </a:r>
          </a:p>
          <a:p>
            <a:pPr marL="68580" indent="0">
              <a:lnSpc>
                <a:spcPct val="90000"/>
              </a:lnSpc>
              <a:buNone/>
            </a:pPr>
            <a:endParaRPr lang="fr-CA" sz="2400" dirty="0">
              <a:solidFill>
                <a:srgbClr val="000090"/>
              </a:solidFill>
              <a:latin typeface="Arial"/>
              <a:cs typeface="Arial"/>
            </a:endParaRPr>
          </a:p>
          <a:p>
            <a:pPr>
              <a:lnSpc>
                <a:spcPct val="90000"/>
              </a:lnSpc>
            </a:pPr>
            <a:r>
              <a:rPr lang="fr-CA" sz="2400" dirty="0">
                <a:solidFill>
                  <a:srgbClr val="000090"/>
                </a:solidFill>
                <a:latin typeface="Arial"/>
                <a:cs typeface="Arial"/>
              </a:rPr>
              <a:t>Des services dispensés dans l’environnement naturel (famille, école, voisinage</a:t>
            </a:r>
            <a:r>
              <a:rPr lang="fr-CA" sz="2400" dirty="0" smtClean="0">
                <a:solidFill>
                  <a:srgbClr val="000090"/>
                </a:solidFill>
                <a:latin typeface="Arial"/>
                <a:cs typeface="Arial"/>
              </a:rPr>
              <a:t>)</a:t>
            </a:r>
          </a:p>
          <a:p>
            <a:pPr marL="68580" indent="0">
              <a:lnSpc>
                <a:spcPct val="90000"/>
              </a:lnSpc>
              <a:buNone/>
            </a:pPr>
            <a:endParaRPr lang="fr-CA" sz="2400" dirty="0">
              <a:solidFill>
                <a:srgbClr val="000090"/>
              </a:solidFill>
              <a:latin typeface="Arial"/>
              <a:cs typeface="Arial"/>
            </a:endParaRPr>
          </a:p>
          <a:p>
            <a:pPr>
              <a:lnSpc>
                <a:spcPct val="90000"/>
              </a:lnSpc>
            </a:pPr>
            <a:r>
              <a:rPr lang="fr-CA" sz="2400" dirty="0">
                <a:solidFill>
                  <a:srgbClr val="000090"/>
                </a:solidFill>
                <a:latin typeface="Arial"/>
                <a:cs typeface="Arial"/>
              </a:rPr>
              <a:t>Des durées de traitement variant entre 3 et 5 mois </a:t>
            </a:r>
            <a:r>
              <a:rPr lang="fr-CA" sz="2400" dirty="0" smtClean="0">
                <a:solidFill>
                  <a:srgbClr val="000090"/>
                </a:solidFill>
                <a:latin typeface="Arial"/>
                <a:cs typeface="Arial"/>
              </a:rPr>
              <a:t>selon la </a:t>
            </a:r>
            <a:r>
              <a:rPr lang="fr-CA" sz="2400" dirty="0">
                <a:solidFill>
                  <a:srgbClr val="000090"/>
                </a:solidFill>
                <a:latin typeface="Arial"/>
                <a:cs typeface="Arial"/>
              </a:rPr>
              <a:t>sévérité des problèmes et </a:t>
            </a:r>
            <a:r>
              <a:rPr lang="fr-CA" sz="2400" dirty="0" smtClean="0">
                <a:solidFill>
                  <a:srgbClr val="000090"/>
                </a:solidFill>
                <a:latin typeface="Arial"/>
                <a:cs typeface="Arial"/>
              </a:rPr>
              <a:t>l’efficacité </a:t>
            </a:r>
            <a:r>
              <a:rPr lang="fr-CA" sz="2400" dirty="0">
                <a:solidFill>
                  <a:srgbClr val="000090"/>
                </a:solidFill>
                <a:latin typeface="Arial"/>
                <a:cs typeface="Arial"/>
              </a:rPr>
              <a:t>de l’intervention et de son </a:t>
            </a:r>
            <a:r>
              <a:rPr lang="fr-CA" sz="2400" dirty="0" smtClean="0">
                <a:solidFill>
                  <a:srgbClr val="000090"/>
                </a:solidFill>
                <a:latin typeface="Arial"/>
                <a:cs typeface="Arial"/>
              </a:rPr>
              <a:t>évolution</a:t>
            </a:r>
          </a:p>
          <a:p>
            <a:pPr marL="68580" indent="0">
              <a:lnSpc>
                <a:spcPct val="90000"/>
              </a:lnSpc>
              <a:buNone/>
            </a:pPr>
            <a:endParaRPr lang="fr-CA" sz="2400" dirty="0">
              <a:solidFill>
                <a:srgbClr val="000090"/>
              </a:solidFill>
              <a:latin typeface="Arial"/>
              <a:cs typeface="Arial"/>
            </a:endParaRPr>
          </a:p>
          <a:p>
            <a:pPr>
              <a:lnSpc>
                <a:spcPct val="90000"/>
              </a:lnSpc>
            </a:pPr>
            <a:r>
              <a:rPr lang="fr-CA" sz="2400" dirty="0">
                <a:solidFill>
                  <a:srgbClr val="000090"/>
                </a:solidFill>
                <a:latin typeface="Arial"/>
                <a:cs typeface="Arial"/>
              </a:rPr>
              <a:t>Les thérapeutes fonctionnent en équipe de 3 ou 4 intervenants, chacun assumant sa charge de « cas </a:t>
            </a:r>
            <a:r>
              <a:rPr lang="fr-CA" sz="2400" dirty="0" smtClean="0">
                <a:solidFill>
                  <a:srgbClr val="000090"/>
                </a:solidFill>
                <a:latin typeface="Arial"/>
                <a:cs typeface="Arial"/>
              </a:rPr>
              <a:t>»</a:t>
            </a:r>
          </a:p>
          <a:p>
            <a:pPr>
              <a:lnSpc>
                <a:spcPct val="90000"/>
              </a:lnSpc>
            </a:pPr>
            <a:endParaRPr lang="fr-CA" sz="2400" dirty="0">
              <a:solidFill>
                <a:srgbClr val="000090"/>
              </a:solidFill>
              <a:latin typeface="Arial"/>
              <a:cs typeface="Arial"/>
            </a:endParaRPr>
          </a:p>
          <a:p>
            <a:pPr>
              <a:lnSpc>
                <a:spcPct val="90000"/>
              </a:lnSpc>
            </a:pPr>
            <a:r>
              <a:rPr lang="fr-CA" sz="2400" dirty="0">
                <a:solidFill>
                  <a:srgbClr val="000090"/>
                </a:solidFill>
                <a:latin typeface="Arial"/>
                <a:cs typeface="Arial"/>
              </a:rPr>
              <a:t>La disponibilité des thérapeutes est établie en fonction d’un </a:t>
            </a:r>
            <a:r>
              <a:rPr lang="fr-CA" sz="2400" dirty="0" smtClean="0">
                <a:solidFill>
                  <a:srgbClr val="000090"/>
                </a:solidFill>
                <a:latin typeface="Arial"/>
                <a:cs typeface="Arial"/>
              </a:rPr>
              <a:t>horaire 7 </a:t>
            </a:r>
            <a:r>
              <a:rPr lang="fr-CA" sz="2400" dirty="0">
                <a:solidFill>
                  <a:srgbClr val="000090"/>
                </a:solidFill>
                <a:latin typeface="Arial"/>
                <a:cs typeface="Arial"/>
              </a:rPr>
              <a:t>jours par semaine, 24 heures sur 24, ou au moins l’un des intervenants de l’équipe est </a:t>
            </a:r>
            <a:r>
              <a:rPr lang="fr-CA" sz="2400" dirty="0" smtClean="0">
                <a:solidFill>
                  <a:srgbClr val="000090"/>
                </a:solidFill>
                <a:latin typeface="Arial"/>
                <a:cs typeface="Arial"/>
              </a:rPr>
              <a:t>disponible</a:t>
            </a:r>
            <a:endParaRPr lang="fr-CA" sz="2400" dirty="0">
              <a:solidFill>
                <a:srgbClr val="000090"/>
              </a:solidFill>
              <a:latin typeface="Arial"/>
              <a:cs typeface="Arial"/>
            </a:endParaRPr>
          </a:p>
        </p:txBody>
      </p:sp>
    </p:spTree>
    <p:extLst>
      <p:ext uri="{BB962C8B-B14F-4D97-AF65-F5344CB8AC3E}">
        <p14:creationId xmlns:p14="http://schemas.microsoft.com/office/powerpoint/2010/main" val="273749286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6867" name="Rectangle 3"/>
          <p:cNvSpPr>
            <a:spLocks noGrp="1" noChangeArrowheads="1"/>
          </p:cNvSpPr>
          <p:nvPr>
            <p:ph type="body" idx="1"/>
          </p:nvPr>
        </p:nvSpPr>
        <p:spPr>
          <a:xfrm>
            <a:off x="390781" y="325667"/>
            <a:ext cx="8069651" cy="6127669"/>
          </a:xfrm>
        </p:spPr>
        <p:txBody>
          <a:bodyPr>
            <a:normAutofit/>
          </a:bodyPr>
          <a:lstStyle/>
          <a:p>
            <a:pPr>
              <a:lnSpc>
                <a:spcPct val="90000"/>
              </a:lnSpc>
            </a:pPr>
            <a:r>
              <a:rPr lang="fr-CA" sz="2400" dirty="0" smtClean="0">
                <a:solidFill>
                  <a:srgbClr val="000090"/>
                </a:solidFill>
                <a:latin typeface="Arial"/>
                <a:cs typeface="Arial"/>
              </a:rPr>
              <a:t>Les </a:t>
            </a:r>
            <a:r>
              <a:rPr lang="fr-CA" sz="2400" dirty="0">
                <a:solidFill>
                  <a:srgbClr val="000090"/>
                </a:solidFill>
                <a:latin typeface="Arial"/>
                <a:cs typeface="Arial"/>
              </a:rPr>
              <a:t>rencontres sont fixées à partir des besoins des familles, elles se déroulent surtout </a:t>
            </a:r>
            <a:r>
              <a:rPr lang="fr-CA" sz="2400" b="1" dirty="0">
                <a:solidFill>
                  <a:srgbClr val="000090"/>
                </a:solidFill>
                <a:latin typeface="Arial"/>
                <a:cs typeface="Arial"/>
              </a:rPr>
              <a:t>le soir et les fins de semaine</a:t>
            </a:r>
            <a:r>
              <a:rPr lang="fr-CA" sz="2400" dirty="0">
                <a:solidFill>
                  <a:srgbClr val="000090"/>
                </a:solidFill>
                <a:latin typeface="Arial"/>
                <a:cs typeface="Arial"/>
              </a:rPr>
              <a:t>.  Il y a des </a:t>
            </a:r>
            <a:r>
              <a:rPr lang="fr-CA" sz="2400" b="1" dirty="0">
                <a:solidFill>
                  <a:srgbClr val="000090"/>
                </a:solidFill>
                <a:latin typeface="Arial"/>
                <a:cs typeface="Arial"/>
              </a:rPr>
              <a:t>contacts quotidiens </a:t>
            </a:r>
            <a:r>
              <a:rPr lang="fr-CA" sz="2400" dirty="0">
                <a:solidFill>
                  <a:srgbClr val="000090"/>
                </a:solidFill>
                <a:latin typeface="Arial"/>
                <a:cs typeface="Arial"/>
              </a:rPr>
              <a:t>avec les familles, personne à personne ou par voie téléphonique</a:t>
            </a:r>
            <a:r>
              <a:rPr lang="fr-CA" sz="2400" dirty="0" smtClean="0">
                <a:solidFill>
                  <a:srgbClr val="000090"/>
                </a:solidFill>
                <a:latin typeface="Arial"/>
                <a:cs typeface="Arial"/>
              </a:rPr>
              <a:t>.</a:t>
            </a:r>
          </a:p>
          <a:p>
            <a:pPr>
              <a:lnSpc>
                <a:spcPct val="90000"/>
              </a:lnSpc>
            </a:pPr>
            <a:endParaRPr lang="fr-CA" sz="2600" dirty="0">
              <a:solidFill>
                <a:srgbClr val="000090"/>
              </a:solidFill>
              <a:latin typeface="Arial"/>
              <a:cs typeface="Arial"/>
            </a:endParaRPr>
          </a:p>
          <a:p>
            <a:pPr marL="68580" indent="0">
              <a:lnSpc>
                <a:spcPct val="90000"/>
              </a:lnSpc>
              <a:buNone/>
            </a:pPr>
            <a:r>
              <a:rPr lang="fr-CA" sz="2600" b="1" dirty="0" smtClean="0">
                <a:solidFill>
                  <a:srgbClr val="000090"/>
                </a:solidFill>
                <a:latin typeface="Arial"/>
                <a:cs typeface="Arial"/>
              </a:rPr>
              <a:t>Limites de ce programme</a:t>
            </a:r>
            <a:endParaRPr lang="fr-CA" sz="2600" b="1" dirty="0">
              <a:solidFill>
                <a:srgbClr val="000090"/>
              </a:solidFill>
              <a:latin typeface="Arial"/>
              <a:cs typeface="Arial"/>
            </a:endParaRPr>
          </a:p>
          <a:p>
            <a:endParaRPr lang="fr-CH" sz="2600" dirty="0" smtClean="0">
              <a:solidFill>
                <a:srgbClr val="000090"/>
              </a:solidFill>
              <a:latin typeface="Arial"/>
              <a:cs typeface="Arial"/>
            </a:endParaRPr>
          </a:p>
          <a:p>
            <a:r>
              <a:rPr lang="fr-CH" sz="2400" dirty="0" smtClean="0">
                <a:solidFill>
                  <a:srgbClr val="000090"/>
                </a:solidFill>
                <a:latin typeface="Arial"/>
                <a:cs typeface="Arial"/>
              </a:rPr>
              <a:t>Coûts élevés du programme à cause d’une charge de cas très faible</a:t>
            </a:r>
          </a:p>
          <a:p>
            <a:r>
              <a:rPr lang="fr-CH" sz="2400" dirty="0" smtClean="0">
                <a:solidFill>
                  <a:srgbClr val="000090"/>
                </a:solidFill>
                <a:latin typeface="Arial"/>
                <a:cs typeface="Arial"/>
              </a:rPr>
              <a:t>Très exigent pour les intervenants</a:t>
            </a:r>
          </a:p>
          <a:p>
            <a:r>
              <a:rPr lang="fr-CH" sz="2400" dirty="0" smtClean="0">
                <a:solidFill>
                  <a:srgbClr val="000090"/>
                </a:solidFill>
                <a:latin typeface="Arial"/>
                <a:cs typeface="Arial"/>
              </a:rPr>
              <a:t>Programme applicable pour les jeunes présentant des problèmes de comportements extériorisés mais non prévu pour l’intervention en contexte de crise</a:t>
            </a:r>
          </a:p>
          <a:p>
            <a:r>
              <a:rPr lang="fr-CH" sz="2400" dirty="0" smtClean="0">
                <a:solidFill>
                  <a:srgbClr val="000090"/>
                </a:solidFill>
                <a:latin typeface="Arial"/>
                <a:cs typeface="Arial"/>
              </a:rPr>
              <a:t>Des ajustements doivent donc être apportés</a:t>
            </a:r>
            <a:endParaRPr lang="fr-CH" sz="2600" dirty="0" smtClean="0">
              <a:solidFill>
                <a:srgbClr val="000090"/>
              </a:solidFill>
              <a:latin typeface="Arial"/>
              <a:cs typeface="Arial"/>
            </a:endParaRPr>
          </a:p>
          <a:p>
            <a:pPr marL="68580" indent="0">
              <a:buNone/>
            </a:pPr>
            <a:endParaRPr lang="fr-CA" sz="2600" b="1" dirty="0" smtClean="0">
              <a:solidFill>
                <a:srgbClr val="000090"/>
              </a:solidFill>
              <a:latin typeface="Arial"/>
              <a:cs typeface="Arial"/>
            </a:endParaRPr>
          </a:p>
          <a:p>
            <a:endParaRPr lang="fr-CH" sz="2000" dirty="0" smtClean="0"/>
          </a:p>
          <a:p>
            <a:endParaRPr lang="fr-CH" sz="2000" dirty="0"/>
          </a:p>
        </p:txBody>
      </p:sp>
    </p:spTree>
    <p:extLst>
      <p:ext uri="{BB962C8B-B14F-4D97-AF65-F5344CB8AC3E}">
        <p14:creationId xmlns:p14="http://schemas.microsoft.com/office/powerpoint/2010/main" val="18071946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idx="1"/>
          </p:nvPr>
        </p:nvSpPr>
        <p:spPr>
          <a:xfrm>
            <a:off x="722313" y="2906713"/>
            <a:ext cx="7772400" cy="1265531"/>
          </a:xfrm>
        </p:spPr>
        <p:txBody>
          <a:bodyPr>
            <a:normAutofit/>
          </a:bodyPr>
          <a:lstStyle/>
          <a:p>
            <a:r>
              <a:rPr lang="fr-FR" sz="3600" b="1" dirty="0" smtClean="0">
                <a:solidFill>
                  <a:srgbClr val="000090"/>
                </a:solidFill>
                <a:latin typeface="Arial"/>
                <a:cs typeface="Arial"/>
              </a:rPr>
              <a:t>Objectifs du</a:t>
            </a:r>
            <a:r>
              <a:rPr lang="fr-FR" sz="3600" b="1" dirty="0" smtClean="0">
                <a:solidFill>
                  <a:srgbClr val="000090"/>
                </a:solidFill>
                <a:latin typeface="Arial"/>
                <a:cs typeface="Arial"/>
              </a:rPr>
              <a:t> programme CAFE?</a:t>
            </a:r>
            <a:endParaRPr lang="fr-FR" sz="3600" b="1" dirty="0">
              <a:solidFill>
                <a:srgbClr val="000090"/>
              </a:solidFill>
              <a:latin typeface="Arial"/>
              <a:cs typeface="Arial"/>
            </a:endParaRPr>
          </a:p>
        </p:txBody>
      </p:sp>
    </p:spTree>
    <p:extLst>
      <p:ext uri="{BB962C8B-B14F-4D97-AF65-F5344CB8AC3E}">
        <p14:creationId xmlns:p14="http://schemas.microsoft.com/office/powerpoint/2010/main" val="3134679083"/>
      </p:ext>
    </p:extLst>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6867" name="Rectangle 3"/>
          <p:cNvSpPr>
            <a:spLocks noGrp="1" noChangeArrowheads="1"/>
          </p:cNvSpPr>
          <p:nvPr>
            <p:ph type="body" idx="1"/>
          </p:nvPr>
        </p:nvSpPr>
        <p:spPr>
          <a:xfrm>
            <a:off x="390781" y="325667"/>
            <a:ext cx="8069651" cy="6127669"/>
          </a:xfrm>
        </p:spPr>
        <p:txBody>
          <a:bodyPr>
            <a:normAutofit/>
          </a:bodyPr>
          <a:lstStyle/>
          <a:p>
            <a:pPr marL="68580" indent="0">
              <a:buNone/>
            </a:pPr>
            <a:endParaRPr lang="fr-CA" sz="2600" b="1" dirty="0" smtClean="0">
              <a:solidFill>
                <a:srgbClr val="000090"/>
              </a:solidFill>
              <a:latin typeface="Arial"/>
              <a:cs typeface="Arial"/>
            </a:endParaRPr>
          </a:p>
          <a:p>
            <a:pPr marL="68580" indent="0">
              <a:buNone/>
            </a:pPr>
            <a:r>
              <a:rPr lang="fr-CA" sz="2400" b="1" dirty="0" smtClean="0">
                <a:solidFill>
                  <a:srgbClr val="000090"/>
                </a:solidFill>
                <a:latin typeface="Arial"/>
                <a:cs typeface="Arial"/>
              </a:rPr>
              <a:t>Décision: </a:t>
            </a:r>
            <a:r>
              <a:rPr lang="fr-CA" sz="2400" dirty="0" smtClean="0">
                <a:solidFill>
                  <a:srgbClr val="000090"/>
                </a:solidFill>
                <a:latin typeface="Arial"/>
                <a:cs typeface="Arial"/>
              </a:rPr>
              <a:t>élaborer un programme d’intervention brève et intensive de crise, guidé </a:t>
            </a:r>
            <a:r>
              <a:rPr lang="fr-CA" sz="2400" dirty="0">
                <a:solidFill>
                  <a:srgbClr val="000090"/>
                </a:solidFill>
                <a:latin typeface="Arial"/>
                <a:cs typeface="Arial"/>
              </a:rPr>
              <a:t>par </a:t>
            </a:r>
            <a:r>
              <a:rPr lang="fr-CA" sz="2400" dirty="0" smtClean="0">
                <a:solidFill>
                  <a:srgbClr val="000090"/>
                </a:solidFill>
                <a:latin typeface="Arial"/>
                <a:cs typeface="Arial"/>
              </a:rPr>
              <a:t>les principes du programme </a:t>
            </a:r>
            <a:r>
              <a:rPr lang="fr-CA" sz="2400" dirty="0" err="1" smtClean="0">
                <a:solidFill>
                  <a:srgbClr val="000090"/>
                </a:solidFill>
                <a:latin typeface="Arial"/>
                <a:cs typeface="Arial"/>
              </a:rPr>
              <a:t>multisystémique</a:t>
            </a:r>
            <a:r>
              <a:rPr lang="fr-CA" sz="2400" dirty="0" smtClean="0">
                <a:solidFill>
                  <a:srgbClr val="000090"/>
                </a:solidFill>
                <a:latin typeface="Arial"/>
                <a:cs typeface="Arial"/>
              </a:rPr>
              <a:t> (données probantes)</a:t>
            </a:r>
            <a:endParaRPr lang="fr-CA" sz="2400" dirty="0">
              <a:solidFill>
                <a:srgbClr val="000090"/>
              </a:solidFill>
              <a:latin typeface="Arial"/>
              <a:cs typeface="Arial"/>
            </a:endParaRPr>
          </a:p>
          <a:p>
            <a:endParaRPr lang="fr-CH" sz="2000" dirty="0" smtClean="0"/>
          </a:p>
          <a:p>
            <a:pPr marL="0" indent="0">
              <a:buNone/>
            </a:pPr>
            <a:endParaRPr lang="fr-CH" sz="2000" dirty="0"/>
          </a:p>
        </p:txBody>
      </p:sp>
    </p:spTree>
    <p:extLst>
      <p:ext uri="{BB962C8B-B14F-4D97-AF65-F5344CB8AC3E}">
        <p14:creationId xmlns:p14="http://schemas.microsoft.com/office/powerpoint/2010/main" val="294904176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idx="1"/>
          </p:nvPr>
        </p:nvSpPr>
        <p:spPr/>
        <p:txBody>
          <a:bodyPr>
            <a:noAutofit/>
          </a:bodyPr>
          <a:lstStyle/>
          <a:p>
            <a:r>
              <a:rPr lang="fr-FR" sz="3600" b="1" dirty="0" smtClean="0">
                <a:solidFill>
                  <a:srgbClr val="FF0000"/>
                </a:solidFill>
                <a:latin typeface="Arial"/>
                <a:cs typeface="Arial"/>
              </a:rPr>
              <a:t>Quatrièmement : </a:t>
            </a:r>
            <a:endParaRPr lang="fr-FR" sz="3600" b="1" dirty="0">
              <a:solidFill>
                <a:srgbClr val="FF0000"/>
              </a:solidFill>
              <a:latin typeface="Arial"/>
              <a:cs typeface="Arial"/>
            </a:endParaRPr>
          </a:p>
          <a:p>
            <a:r>
              <a:rPr lang="fr-FR" sz="3600" b="1" dirty="0" smtClean="0">
                <a:solidFill>
                  <a:srgbClr val="FF0000"/>
                </a:solidFill>
                <a:latin typeface="Arial"/>
                <a:cs typeface="Arial"/>
              </a:rPr>
              <a:t>Déterminer les étapes de l’intervention </a:t>
            </a:r>
            <a:endParaRPr lang="fr-FR" sz="3600" b="1" dirty="0">
              <a:solidFill>
                <a:srgbClr val="FF0000"/>
              </a:solidFill>
              <a:latin typeface="Arial"/>
              <a:cs typeface="Arial"/>
            </a:endParaRPr>
          </a:p>
        </p:txBody>
      </p:sp>
    </p:spTree>
    <p:extLst>
      <p:ext uri="{BB962C8B-B14F-4D97-AF65-F5344CB8AC3E}">
        <p14:creationId xmlns:p14="http://schemas.microsoft.com/office/powerpoint/2010/main" val="72525144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idx="1"/>
          </p:nvPr>
        </p:nvSpPr>
        <p:spPr/>
        <p:txBody>
          <a:bodyPr>
            <a:normAutofit/>
          </a:bodyPr>
          <a:lstStyle/>
          <a:p>
            <a:r>
              <a:rPr lang="fr-FR" sz="3600" b="1" dirty="0" smtClean="0">
                <a:solidFill>
                  <a:srgbClr val="000090"/>
                </a:solidFill>
                <a:latin typeface="Arial"/>
                <a:cs typeface="Arial"/>
              </a:rPr>
              <a:t>Les étapes d’intervention</a:t>
            </a:r>
            <a:endParaRPr lang="fr-FR" sz="3600" b="1" dirty="0">
              <a:solidFill>
                <a:srgbClr val="000090"/>
              </a:solidFill>
              <a:latin typeface="Arial"/>
              <a:cs typeface="Arial"/>
            </a:endParaRPr>
          </a:p>
        </p:txBody>
      </p:sp>
    </p:spTree>
    <p:extLst>
      <p:ext uri="{BB962C8B-B14F-4D97-AF65-F5344CB8AC3E}">
        <p14:creationId xmlns:p14="http://schemas.microsoft.com/office/powerpoint/2010/main" val="118900852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ChangeArrowheads="1"/>
          </p:cNvSpPr>
          <p:nvPr>
            <p:ph type="title"/>
          </p:nvPr>
        </p:nvSpPr>
        <p:spPr>
          <a:xfrm>
            <a:off x="395288" y="757238"/>
            <a:ext cx="8180387" cy="650875"/>
          </a:xfrm>
          <a:ln>
            <a:solidFill>
              <a:srgbClr val="CC0000"/>
            </a:solidFill>
            <a:miter lim="800000"/>
            <a:headEnd/>
            <a:tailEnd/>
          </a:ln>
        </p:spPr>
        <p:txBody>
          <a:bodyPr>
            <a:normAutofit/>
          </a:bodyPr>
          <a:lstStyle/>
          <a:p>
            <a:pPr eaLnBrk="1" hangingPunct="1">
              <a:defRPr/>
            </a:pPr>
            <a:r>
              <a:rPr lang="fr-CA" sz="2800" b="1" dirty="0" smtClean="0">
                <a:solidFill>
                  <a:srgbClr val="000090"/>
                </a:solidFill>
                <a:latin typeface="Arial"/>
                <a:cs typeface="Arial"/>
              </a:rPr>
              <a:t>Première étape</a:t>
            </a:r>
          </a:p>
        </p:txBody>
      </p:sp>
      <p:sp>
        <p:nvSpPr>
          <p:cNvPr id="108547" name="Rectangle 3"/>
          <p:cNvSpPr>
            <a:spLocks noGrp="1" noChangeArrowheads="1"/>
          </p:cNvSpPr>
          <p:nvPr>
            <p:ph type="body" idx="1"/>
          </p:nvPr>
        </p:nvSpPr>
        <p:spPr>
          <a:xfrm>
            <a:off x="228600" y="2017713"/>
            <a:ext cx="8726488" cy="4114800"/>
          </a:xfrm>
        </p:spPr>
        <p:txBody>
          <a:bodyPr/>
          <a:lstStyle/>
          <a:p>
            <a:pPr eaLnBrk="1" hangingPunct="1">
              <a:spcAft>
                <a:spcPct val="50000"/>
              </a:spcAft>
              <a:buClr>
                <a:srgbClr val="0000FF"/>
              </a:buClr>
              <a:buFontTx/>
              <a:buBlip>
                <a:blip r:embed="rId2"/>
              </a:buBlip>
              <a:defRPr/>
            </a:pPr>
            <a:r>
              <a:rPr lang="fr-CA" sz="2400" dirty="0" smtClean="0">
                <a:solidFill>
                  <a:srgbClr val="000090"/>
                </a:solidFill>
                <a:latin typeface="Arial"/>
                <a:cs typeface="Arial"/>
              </a:rPr>
              <a:t>L’intervenant analyse sommairement la référence téléphonique.</a:t>
            </a:r>
          </a:p>
          <a:p>
            <a:pPr lvl="1" eaLnBrk="1" hangingPunct="1">
              <a:spcAft>
                <a:spcPct val="50000"/>
              </a:spcAft>
              <a:buClr>
                <a:srgbClr val="0000FF"/>
              </a:buClr>
              <a:buFontTx/>
              <a:buBlip>
                <a:blip r:embed="rId2"/>
              </a:buBlip>
              <a:defRPr/>
            </a:pPr>
            <a:r>
              <a:rPr lang="fr-CA" sz="2400" dirty="0" smtClean="0">
                <a:solidFill>
                  <a:srgbClr val="000090"/>
                </a:solidFill>
                <a:latin typeface="Arial"/>
                <a:cs typeface="Arial"/>
              </a:rPr>
              <a:t>Il cherche à établir avec le référent s’il s’agit d’une situation de crise qui demande une intervention immédiate</a:t>
            </a:r>
          </a:p>
          <a:p>
            <a:pPr lvl="1" eaLnBrk="1" hangingPunct="1">
              <a:spcAft>
                <a:spcPct val="50000"/>
              </a:spcAft>
              <a:buClr>
                <a:srgbClr val="0000FF"/>
              </a:buClr>
              <a:buFontTx/>
              <a:buBlip>
                <a:blip r:embed="rId2"/>
              </a:buBlip>
              <a:defRPr/>
            </a:pPr>
            <a:r>
              <a:rPr lang="fr-CA" sz="2400" dirty="0" smtClean="0">
                <a:solidFill>
                  <a:srgbClr val="000090"/>
                </a:solidFill>
                <a:latin typeface="Arial"/>
                <a:cs typeface="Arial"/>
              </a:rPr>
              <a:t>Sa décision s’appuie sur les critères d’entrée dans le programme</a:t>
            </a:r>
          </a:p>
          <a:p>
            <a:pPr eaLnBrk="1" hangingPunct="1">
              <a:buFontTx/>
              <a:buNone/>
              <a:defRPr/>
            </a:pPr>
            <a:endParaRPr lang="fr-CA" sz="2400" dirty="0" smtClean="0">
              <a:solidFill>
                <a:schemeClr val="hlink"/>
              </a:solidFill>
              <a:cs typeface="+mn-cs"/>
            </a:endParaRPr>
          </a:p>
          <a:p>
            <a:pPr eaLnBrk="1" hangingPunct="1">
              <a:buFont typeface="Wingdings" charset="0"/>
              <a:buNone/>
              <a:defRPr/>
            </a:pPr>
            <a:endParaRPr lang="fr-CA" sz="2800" b="1" dirty="0" smtClean="0">
              <a:solidFill>
                <a:schemeClr val="hlink"/>
              </a:solidFill>
              <a:cs typeface="+mn-cs"/>
            </a:endParaRPr>
          </a:p>
        </p:txBody>
      </p:sp>
    </p:spTree>
    <p:extLst>
      <p:ext uri="{BB962C8B-B14F-4D97-AF65-F5344CB8AC3E}">
        <p14:creationId xmlns:p14="http://schemas.microsoft.com/office/powerpoint/2010/main" val="127497396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ChangeArrowheads="1"/>
          </p:cNvSpPr>
          <p:nvPr>
            <p:ph type="title"/>
          </p:nvPr>
        </p:nvSpPr>
        <p:spPr>
          <a:xfrm>
            <a:off x="411163" y="782638"/>
            <a:ext cx="7951787" cy="650875"/>
          </a:xfrm>
          <a:ln>
            <a:solidFill>
              <a:srgbClr val="CC0000"/>
            </a:solidFill>
            <a:miter lim="800000"/>
            <a:headEnd/>
            <a:tailEnd/>
          </a:ln>
        </p:spPr>
        <p:txBody>
          <a:bodyPr>
            <a:normAutofit/>
          </a:bodyPr>
          <a:lstStyle/>
          <a:p>
            <a:pPr eaLnBrk="1" hangingPunct="1">
              <a:defRPr/>
            </a:pPr>
            <a:r>
              <a:rPr lang="fr-CA" sz="2800" b="1" dirty="0" smtClean="0">
                <a:solidFill>
                  <a:srgbClr val="000090"/>
                </a:solidFill>
                <a:latin typeface="Arial"/>
                <a:cs typeface="Arial"/>
              </a:rPr>
              <a:t>Deuxième étape</a:t>
            </a:r>
          </a:p>
        </p:txBody>
      </p:sp>
      <p:sp>
        <p:nvSpPr>
          <p:cNvPr id="110595" name="Rectangle 3"/>
          <p:cNvSpPr>
            <a:spLocks noGrp="1" noChangeArrowheads="1"/>
          </p:cNvSpPr>
          <p:nvPr>
            <p:ph type="body" idx="1"/>
          </p:nvPr>
        </p:nvSpPr>
        <p:spPr>
          <a:xfrm>
            <a:off x="228600" y="1828800"/>
            <a:ext cx="8458200" cy="4114800"/>
          </a:xfrm>
        </p:spPr>
        <p:txBody>
          <a:bodyPr/>
          <a:lstStyle/>
          <a:p>
            <a:pPr eaLnBrk="1" hangingPunct="1">
              <a:spcAft>
                <a:spcPct val="50000"/>
              </a:spcAft>
              <a:buClr>
                <a:srgbClr val="0000FF"/>
              </a:buClr>
              <a:buFontTx/>
              <a:buBlip>
                <a:blip r:embed="rId2"/>
              </a:buBlip>
              <a:defRPr/>
            </a:pPr>
            <a:r>
              <a:rPr lang="fr-CA" sz="2400" dirty="0" smtClean="0">
                <a:solidFill>
                  <a:srgbClr val="000090"/>
                </a:solidFill>
                <a:latin typeface="Arial"/>
                <a:cs typeface="Arial"/>
              </a:rPr>
              <a:t>S’il s’agit d’une situation de crise, l’intervenant communique avec la famille pour évaluer son intérêt à recevoir des services </a:t>
            </a:r>
          </a:p>
          <a:p>
            <a:pPr eaLnBrk="1" hangingPunct="1">
              <a:spcAft>
                <a:spcPct val="50000"/>
              </a:spcAft>
              <a:buClr>
                <a:srgbClr val="0000FF"/>
              </a:buClr>
              <a:buFontTx/>
              <a:buBlip>
                <a:blip r:embed="rId2"/>
              </a:buBlip>
              <a:defRPr/>
            </a:pPr>
            <a:r>
              <a:rPr lang="fr-CA" sz="2400" dirty="0" smtClean="0">
                <a:solidFill>
                  <a:srgbClr val="000090"/>
                </a:solidFill>
                <a:latin typeface="Arial"/>
                <a:cs typeface="Arial"/>
              </a:rPr>
              <a:t>Si la famille refuse l’intervention, l’intervenant informe le référent du refus </a:t>
            </a:r>
          </a:p>
          <a:p>
            <a:pPr eaLnBrk="1" hangingPunct="1">
              <a:spcAft>
                <a:spcPct val="50000"/>
              </a:spcAft>
              <a:buClr>
                <a:srgbClr val="0000FF"/>
              </a:buClr>
              <a:buFontTx/>
              <a:buBlip>
                <a:blip r:embed="rId2"/>
              </a:buBlip>
              <a:defRPr/>
            </a:pPr>
            <a:r>
              <a:rPr lang="fr-CA" sz="2400" dirty="0" smtClean="0">
                <a:solidFill>
                  <a:srgbClr val="000090"/>
                </a:solidFill>
                <a:latin typeface="Arial"/>
                <a:cs typeface="Arial"/>
              </a:rPr>
              <a:t>Si la famille accepte, il informe le parent qu’il se présentera à son domicile dans les deux heures qui suivent. </a:t>
            </a:r>
            <a:endParaRPr lang="fr-CA" sz="2400" b="1" dirty="0" smtClean="0">
              <a:solidFill>
                <a:srgbClr val="000090"/>
              </a:solidFill>
              <a:latin typeface="Arial"/>
              <a:cs typeface="Arial"/>
            </a:endParaRPr>
          </a:p>
        </p:txBody>
      </p:sp>
    </p:spTree>
    <p:extLst>
      <p:ext uri="{BB962C8B-B14F-4D97-AF65-F5344CB8AC3E}">
        <p14:creationId xmlns:p14="http://schemas.microsoft.com/office/powerpoint/2010/main" val="75875153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noChangeArrowheads="1"/>
          </p:cNvSpPr>
          <p:nvPr>
            <p:ph type="title"/>
          </p:nvPr>
        </p:nvSpPr>
        <p:spPr>
          <a:xfrm>
            <a:off x="762000" y="1025525"/>
            <a:ext cx="7848600" cy="650875"/>
          </a:xfrm>
          <a:ln>
            <a:solidFill>
              <a:srgbClr val="CC0000"/>
            </a:solidFill>
            <a:miter lim="800000"/>
            <a:headEnd/>
            <a:tailEnd/>
          </a:ln>
        </p:spPr>
        <p:txBody>
          <a:bodyPr>
            <a:normAutofit/>
          </a:bodyPr>
          <a:lstStyle/>
          <a:p>
            <a:pPr eaLnBrk="1" hangingPunct="1">
              <a:defRPr/>
            </a:pPr>
            <a:r>
              <a:rPr lang="fr-CA" sz="2800" b="1" dirty="0" smtClean="0">
                <a:solidFill>
                  <a:srgbClr val="000090"/>
                </a:solidFill>
                <a:latin typeface="Arial"/>
                <a:cs typeface="Arial"/>
              </a:rPr>
              <a:t>Troisième étape</a:t>
            </a:r>
          </a:p>
        </p:txBody>
      </p:sp>
      <p:sp>
        <p:nvSpPr>
          <p:cNvPr id="111619" name="Rectangle 3"/>
          <p:cNvSpPr>
            <a:spLocks noGrp="1" noChangeArrowheads="1"/>
          </p:cNvSpPr>
          <p:nvPr>
            <p:ph type="body" idx="1"/>
          </p:nvPr>
        </p:nvSpPr>
        <p:spPr>
          <a:xfrm>
            <a:off x="762000" y="1676400"/>
            <a:ext cx="8116888" cy="5029200"/>
          </a:xfrm>
        </p:spPr>
        <p:txBody>
          <a:bodyPr/>
          <a:lstStyle/>
          <a:p>
            <a:pPr eaLnBrk="1" hangingPunct="1">
              <a:spcAft>
                <a:spcPct val="50000"/>
              </a:spcAft>
              <a:buClr>
                <a:srgbClr val="0000FF"/>
              </a:buClr>
              <a:buFontTx/>
              <a:buBlip>
                <a:blip r:embed="rId2"/>
              </a:buBlip>
              <a:defRPr/>
            </a:pPr>
            <a:endParaRPr lang="fr-CA" sz="2800" dirty="0" smtClean="0">
              <a:cs typeface="+mn-cs"/>
            </a:endParaRPr>
          </a:p>
          <a:p>
            <a:pPr eaLnBrk="1" hangingPunct="1">
              <a:spcAft>
                <a:spcPct val="50000"/>
              </a:spcAft>
              <a:buClr>
                <a:srgbClr val="0000FF"/>
              </a:buClr>
              <a:buFontTx/>
              <a:buBlip>
                <a:blip r:embed="rId2"/>
              </a:buBlip>
              <a:defRPr/>
            </a:pPr>
            <a:r>
              <a:rPr lang="fr-CA" sz="2400" dirty="0" smtClean="0">
                <a:solidFill>
                  <a:srgbClr val="000090"/>
                </a:solidFill>
                <a:latin typeface="Arial"/>
                <a:cs typeface="Arial"/>
              </a:rPr>
              <a:t>L’intervenant tente d’abord de calmer l’urgence</a:t>
            </a:r>
          </a:p>
          <a:p>
            <a:pPr eaLnBrk="1" hangingPunct="1">
              <a:spcAft>
                <a:spcPct val="50000"/>
              </a:spcAft>
              <a:buClr>
                <a:srgbClr val="0000FF"/>
              </a:buClr>
              <a:buFontTx/>
              <a:buBlip>
                <a:blip r:embed="rId2"/>
              </a:buBlip>
              <a:defRPr/>
            </a:pPr>
            <a:r>
              <a:rPr lang="fr-CA" sz="2400" dirty="0" smtClean="0">
                <a:solidFill>
                  <a:srgbClr val="000090"/>
                </a:solidFill>
                <a:latin typeface="Arial"/>
                <a:cs typeface="Arial"/>
              </a:rPr>
              <a:t>Il tente de trouver une réponse temporaire à la situation de crise</a:t>
            </a:r>
          </a:p>
          <a:p>
            <a:pPr eaLnBrk="1" hangingPunct="1">
              <a:buFont typeface="Wingdings" charset="0"/>
              <a:buNone/>
              <a:defRPr/>
            </a:pPr>
            <a:endParaRPr lang="fr-FR" sz="2400" dirty="0" smtClean="0">
              <a:cs typeface="+mn-cs"/>
            </a:endParaRPr>
          </a:p>
          <a:p>
            <a:pPr lvl="1" eaLnBrk="1" hangingPunct="1">
              <a:buFont typeface="Wingdings" charset="0"/>
              <a:buNone/>
              <a:defRPr/>
            </a:pPr>
            <a:endParaRPr lang="fr-CA" sz="2000" dirty="0" smtClean="0"/>
          </a:p>
          <a:p>
            <a:pPr eaLnBrk="1" hangingPunct="1">
              <a:buFontTx/>
              <a:buNone/>
              <a:defRPr/>
            </a:pPr>
            <a:endParaRPr lang="fr-CA" sz="2400" b="1" dirty="0" smtClean="0">
              <a:solidFill>
                <a:schemeClr val="hlink"/>
              </a:solidFill>
              <a:cs typeface="+mn-cs"/>
            </a:endParaRPr>
          </a:p>
          <a:p>
            <a:pPr eaLnBrk="1" hangingPunct="1">
              <a:buFont typeface="Wingdings" charset="0"/>
              <a:buNone/>
              <a:defRPr/>
            </a:pPr>
            <a:endParaRPr lang="fr-CA" sz="2800" b="1" dirty="0" smtClean="0">
              <a:solidFill>
                <a:schemeClr val="hlink"/>
              </a:solidFill>
              <a:cs typeface="+mn-cs"/>
            </a:endParaRPr>
          </a:p>
        </p:txBody>
      </p:sp>
    </p:spTree>
    <p:extLst>
      <p:ext uri="{BB962C8B-B14F-4D97-AF65-F5344CB8AC3E}">
        <p14:creationId xmlns:p14="http://schemas.microsoft.com/office/powerpoint/2010/main" val="729552501"/>
      </p:ext>
    </p:extLst>
  </p:cSld>
  <p:clrMapOvr>
    <a:masterClrMapping/>
  </p:clrMapOvr>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a:spLocks noGrp="1" noChangeArrowheads="1"/>
          </p:cNvSpPr>
          <p:nvPr>
            <p:ph type="title"/>
          </p:nvPr>
        </p:nvSpPr>
        <p:spPr>
          <a:xfrm>
            <a:off x="900113" y="673100"/>
            <a:ext cx="7539037" cy="704850"/>
          </a:xfrm>
        </p:spPr>
        <p:txBody>
          <a:bodyPr/>
          <a:lstStyle/>
          <a:p>
            <a:pPr eaLnBrk="1" hangingPunct="1">
              <a:defRPr/>
            </a:pPr>
            <a:r>
              <a:rPr lang="fr-CA" sz="3200" smtClean="0">
                <a:solidFill>
                  <a:srgbClr val="000090"/>
                </a:solidFill>
                <a:latin typeface="Arial"/>
                <a:cs typeface="Arial"/>
              </a:rPr>
              <a:t> </a:t>
            </a:r>
            <a:endParaRPr lang="fr-FR" sz="3200" smtClean="0">
              <a:solidFill>
                <a:srgbClr val="000090"/>
              </a:solidFill>
              <a:latin typeface="Arial"/>
              <a:cs typeface="Arial"/>
            </a:endParaRPr>
          </a:p>
        </p:txBody>
      </p:sp>
      <p:grpSp>
        <p:nvGrpSpPr>
          <p:cNvPr id="23554" name="Group 3"/>
          <p:cNvGrpSpPr>
            <a:grpSpLocks/>
          </p:cNvGrpSpPr>
          <p:nvPr/>
        </p:nvGrpSpPr>
        <p:grpSpPr bwMode="auto">
          <a:xfrm>
            <a:off x="381000" y="609600"/>
            <a:ext cx="8458200" cy="5884863"/>
            <a:chOff x="432" y="440"/>
            <a:chExt cx="5328" cy="3707"/>
          </a:xfrm>
        </p:grpSpPr>
        <p:sp>
          <p:nvSpPr>
            <p:cNvPr id="112644" name="Rectangle 4"/>
            <p:cNvSpPr>
              <a:spLocks noChangeArrowheads="1"/>
            </p:cNvSpPr>
            <p:nvPr/>
          </p:nvSpPr>
          <p:spPr bwMode="auto">
            <a:xfrm>
              <a:off x="4272" y="3744"/>
              <a:ext cx="1488" cy="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spcBef>
                  <a:spcPct val="20000"/>
                </a:spcBef>
                <a:buClr>
                  <a:schemeClr val="bg2"/>
                </a:buClr>
                <a:buSzPct val="75000"/>
                <a:buFont typeface="Wingdings" charset="0"/>
                <a:buNone/>
                <a:defRPr/>
              </a:pPr>
              <a:r>
                <a:rPr lang="fr-CA" sz="1800">
                  <a:solidFill>
                    <a:srgbClr val="000090"/>
                  </a:solidFill>
                  <a:latin typeface="Arial"/>
                  <a:cs typeface="Arial"/>
                </a:rPr>
                <a:t>Encourager et connoter +</a:t>
              </a:r>
              <a:endParaRPr lang="fr-FR" sz="1800">
                <a:solidFill>
                  <a:srgbClr val="000090"/>
                </a:solidFill>
                <a:latin typeface="Arial"/>
                <a:cs typeface="Arial"/>
              </a:endParaRPr>
            </a:p>
          </p:txBody>
        </p:sp>
        <p:sp>
          <p:nvSpPr>
            <p:cNvPr id="112645" name="Rectangle 5"/>
            <p:cNvSpPr>
              <a:spLocks noChangeArrowheads="1"/>
            </p:cNvSpPr>
            <p:nvPr/>
          </p:nvSpPr>
          <p:spPr bwMode="auto">
            <a:xfrm>
              <a:off x="3096" y="3744"/>
              <a:ext cx="1176" cy="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spcBef>
                  <a:spcPct val="20000"/>
                </a:spcBef>
                <a:buClr>
                  <a:schemeClr val="bg2"/>
                </a:buClr>
                <a:buSzPct val="75000"/>
                <a:buFont typeface="Wingdings" charset="0"/>
                <a:buNone/>
                <a:defRPr/>
              </a:pPr>
              <a:endParaRPr lang="fr-CA" sz="1800">
                <a:solidFill>
                  <a:srgbClr val="000090"/>
                </a:solidFill>
                <a:latin typeface="Arial"/>
                <a:cs typeface="Arial"/>
              </a:endParaRPr>
            </a:p>
          </p:txBody>
        </p:sp>
        <p:sp>
          <p:nvSpPr>
            <p:cNvPr id="112646" name="Rectangle 6"/>
            <p:cNvSpPr>
              <a:spLocks noChangeArrowheads="1"/>
            </p:cNvSpPr>
            <p:nvPr/>
          </p:nvSpPr>
          <p:spPr bwMode="auto">
            <a:xfrm>
              <a:off x="1764" y="3744"/>
              <a:ext cx="1332" cy="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spcBef>
                  <a:spcPct val="20000"/>
                </a:spcBef>
                <a:buClr>
                  <a:schemeClr val="bg2"/>
                </a:buClr>
                <a:buSzPct val="75000"/>
                <a:buFont typeface="Wingdings" charset="0"/>
                <a:buNone/>
                <a:defRPr/>
              </a:pPr>
              <a:r>
                <a:rPr lang="fr-CA" sz="1800">
                  <a:solidFill>
                    <a:srgbClr val="000090"/>
                  </a:solidFill>
                  <a:latin typeface="Arial"/>
                  <a:cs typeface="Arial"/>
                </a:rPr>
                <a:t>7- Connoter positivement</a:t>
              </a:r>
              <a:endParaRPr lang="fr-FR" sz="1800">
                <a:solidFill>
                  <a:srgbClr val="000090"/>
                </a:solidFill>
                <a:latin typeface="Arial"/>
                <a:cs typeface="Arial"/>
              </a:endParaRPr>
            </a:p>
          </p:txBody>
        </p:sp>
        <p:sp>
          <p:nvSpPr>
            <p:cNvPr id="112647" name="Rectangle 7"/>
            <p:cNvSpPr>
              <a:spLocks noChangeArrowheads="1"/>
            </p:cNvSpPr>
            <p:nvPr/>
          </p:nvSpPr>
          <p:spPr bwMode="auto">
            <a:xfrm>
              <a:off x="432" y="3744"/>
              <a:ext cx="1332" cy="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spcBef>
                  <a:spcPct val="20000"/>
                </a:spcBef>
                <a:buClr>
                  <a:schemeClr val="bg2"/>
                </a:buClr>
                <a:buSzPct val="75000"/>
                <a:buFont typeface="Wingdings" charset="0"/>
                <a:buNone/>
                <a:defRPr/>
              </a:pPr>
              <a:r>
                <a:rPr lang="fr-CA" sz="1800">
                  <a:solidFill>
                    <a:srgbClr val="000090"/>
                  </a:solidFill>
                  <a:latin typeface="Arial"/>
                  <a:cs typeface="Arial"/>
                </a:rPr>
                <a:t>7- Encourager</a:t>
              </a:r>
              <a:endParaRPr lang="fr-FR" sz="1800">
                <a:solidFill>
                  <a:srgbClr val="000090"/>
                </a:solidFill>
                <a:latin typeface="Arial"/>
                <a:cs typeface="Arial"/>
              </a:endParaRPr>
            </a:p>
          </p:txBody>
        </p:sp>
        <p:sp>
          <p:nvSpPr>
            <p:cNvPr id="112648" name="Rectangle 8"/>
            <p:cNvSpPr>
              <a:spLocks noChangeArrowheads="1"/>
            </p:cNvSpPr>
            <p:nvPr/>
          </p:nvSpPr>
          <p:spPr bwMode="auto">
            <a:xfrm>
              <a:off x="4272" y="3125"/>
              <a:ext cx="1488" cy="6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spcBef>
                  <a:spcPct val="20000"/>
                </a:spcBef>
                <a:buClr>
                  <a:schemeClr val="bg2"/>
                </a:buClr>
                <a:buSzPct val="75000"/>
                <a:buFont typeface="Wingdings" charset="0"/>
                <a:buNone/>
                <a:defRPr/>
              </a:pPr>
              <a:r>
                <a:rPr lang="fr-CA" sz="1800">
                  <a:solidFill>
                    <a:srgbClr val="000090"/>
                  </a:solidFill>
                  <a:latin typeface="Arial"/>
                  <a:cs typeface="Arial"/>
                </a:rPr>
                <a:t>S’assurer de l’engagement de tous</a:t>
              </a:r>
              <a:endParaRPr lang="fr-FR" sz="1800">
                <a:solidFill>
                  <a:srgbClr val="000090"/>
                </a:solidFill>
                <a:latin typeface="Arial"/>
                <a:cs typeface="Arial"/>
              </a:endParaRPr>
            </a:p>
          </p:txBody>
        </p:sp>
        <p:sp>
          <p:nvSpPr>
            <p:cNvPr id="112649" name="Rectangle 9"/>
            <p:cNvSpPr>
              <a:spLocks noChangeArrowheads="1"/>
            </p:cNvSpPr>
            <p:nvPr/>
          </p:nvSpPr>
          <p:spPr bwMode="auto">
            <a:xfrm>
              <a:off x="3096" y="3125"/>
              <a:ext cx="1176" cy="6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spcBef>
                  <a:spcPct val="20000"/>
                </a:spcBef>
                <a:buClr>
                  <a:schemeClr val="bg2"/>
                </a:buClr>
                <a:buSzPct val="75000"/>
                <a:buFont typeface="Wingdings" charset="0"/>
                <a:buNone/>
                <a:defRPr/>
              </a:pPr>
              <a:r>
                <a:rPr lang="fr-CA" sz="1800">
                  <a:solidFill>
                    <a:srgbClr val="000090"/>
                  </a:solidFill>
                  <a:latin typeface="Arial"/>
                  <a:cs typeface="Arial"/>
                </a:rPr>
                <a:t>6- S’assurer de l’engagement</a:t>
              </a:r>
              <a:endParaRPr lang="fr-FR" sz="1800">
                <a:solidFill>
                  <a:srgbClr val="000090"/>
                </a:solidFill>
                <a:latin typeface="Arial"/>
                <a:cs typeface="Arial"/>
              </a:endParaRPr>
            </a:p>
          </p:txBody>
        </p:sp>
        <p:sp>
          <p:nvSpPr>
            <p:cNvPr id="112650" name="Rectangle 10"/>
            <p:cNvSpPr>
              <a:spLocks noChangeArrowheads="1"/>
            </p:cNvSpPr>
            <p:nvPr/>
          </p:nvSpPr>
          <p:spPr bwMode="auto">
            <a:xfrm>
              <a:off x="1764" y="3125"/>
              <a:ext cx="1332" cy="6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spcBef>
                  <a:spcPct val="20000"/>
                </a:spcBef>
                <a:buClr>
                  <a:schemeClr val="bg2"/>
                </a:buClr>
                <a:buSzPct val="75000"/>
                <a:buFont typeface="Wingdings" charset="0"/>
                <a:buNone/>
                <a:defRPr/>
              </a:pPr>
              <a:r>
                <a:rPr lang="fr-CA" sz="1800">
                  <a:solidFill>
                    <a:srgbClr val="000090"/>
                  </a:solidFill>
                  <a:latin typeface="Arial"/>
                  <a:cs typeface="Arial"/>
                </a:rPr>
                <a:t>6- Maintenir un niveau de tension</a:t>
              </a:r>
              <a:endParaRPr lang="fr-FR" sz="1800">
                <a:solidFill>
                  <a:srgbClr val="000090"/>
                </a:solidFill>
                <a:latin typeface="Arial"/>
                <a:cs typeface="Arial"/>
              </a:endParaRPr>
            </a:p>
          </p:txBody>
        </p:sp>
        <p:sp>
          <p:nvSpPr>
            <p:cNvPr id="112651" name="Rectangle 11"/>
            <p:cNvSpPr>
              <a:spLocks noChangeArrowheads="1"/>
            </p:cNvSpPr>
            <p:nvPr/>
          </p:nvSpPr>
          <p:spPr bwMode="auto">
            <a:xfrm>
              <a:off x="432" y="3125"/>
              <a:ext cx="1332" cy="6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spcBef>
                  <a:spcPct val="20000"/>
                </a:spcBef>
                <a:buClr>
                  <a:schemeClr val="bg2"/>
                </a:buClr>
                <a:buSzPct val="75000"/>
                <a:buFont typeface="Wingdings" charset="0"/>
                <a:buNone/>
                <a:defRPr/>
              </a:pPr>
              <a:r>
                <a:rPr lang="fr-CA" sz="1800">
                  <a:solidFill>
                    <a:srgbClr val="000090"/>
                  </a:solidFill>
                  <a:latin typeface="Arial"/>
                  <a:cs typeface="Arial"/>
                </a:rPr>
                <a:t>6- Informer</a:t>
              </a:r>
              <a:endParaRPr lang="fr-FR" sz="1800">
                <a:solidFill>
                  <a:srgbClr val="000090"/>
                </a:solidFill>
                <a:latin typeface="Arial"/>
                <a:cs typeface="Arial"/>
              </a:endParaRPr>
            </a:p>
          </p:txBody>
        </p:sp>
        <p:sp>
          <p:nvSpPr>
            <p:cNvPr id="112652" name="Rectangle 12"/>
            <p:cNvSpPr>
              <a:spLocks noChangeArrowheads="1"/>
            </p:cNvSpPr>
            <p:nvPr/>
          </p:nvSpPr>
          <p:spPr bwMode="auto">
            <a:xfrm>
              <a:off x="4272" y="2636"/>
              <a:ext cx="1488" cy="4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spcBef>
                  <a:spcPct val="20000"/>
                </a:spcBef>
                <a:buClr>
                  <a:schemeClr val="bg2"/>
                </a:buClr>
                <a:buSzPct val="75000"/>
                <a:buFont typeface="Wingdings" charset="0"/>
                <a:buNone/>
                <a:defRPr/>
              </a:pPr>
              <a:r>
                <a:rPr lang="fr-CA" sz="1800">
                  <a:solidFill>
                    <a:srgbClr val="000090"/>
                  </a:solidFill>
                  <a:latin typeface="Arial"/>
                  <a:cs typeface="Arial"/>
                </a:rPr>
                <a:t>Planifier l’action à court terme</a:t>
              </a:r>
              <a:endParaRPr lang="fr-FR" sz="1800">
                <a:solidFill>
                  <a:srgbClr val="000090"/>
                </a:solidFill>
                <a:latin typeface="Arial"/>
                <a:cs typeface="Arial"/>
              </a:endParaRPr>
            </a:p>
          </p:txBody>
        </p:sp>
        <p:sp>
          <p:nvSpPr>
            <p:cNvPr id="112653" name="Rectangle 13"/>
            <p:cNvSpPr>
              <a:spLocks noChangeArrowheads="1"/>
            </p:cNvSpPr>
            <p:nvPr/>
          </p:nvSpPr>
          <p:spPr bwMode="auto">
            <a:xfrm>
              <a:off x="3096" y="2636"/>
              <a:ext cx="1176" cy="4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spcBef>
                  <a:spcPct val="20000"/>
                </a:spcBef>
                <a:buClr>
                  <a:schemeClr val="bg2"/>
                </a:buClr>
                <a:buSzPct val="75000"/>
                <a:buFont typeface="Wingdings" charset="0"/>
                <a:buNone/>
                <a:defRPr/>
              </a:pPr>
              <a:r>
                <a:rPr lang="fr-CA" sz="1800">
                  <a:solidFill>
                    <a:srgbClr val="000090"/>
                  </a:solidFill>
                  <a:latin typeface="Arial"/>
                  <a:cs typeface="Arial"/>
                </a:rPr>
                <a:t>5- Planifier l’action</a:t>
              </a:r>
              <a:endParaRPr lang="fr-FR" sz="1800">
                <a:solidFill>
                  <a:srgbClr val="000090"/>
                </a:solidFill>
                <a:latin typeface="Arial"/>
                <a:cs typeface="Arial"/>
              </a:endParaRPr>
            </a:p>
          </p:txBody>
        </p:sp>
        <p:sp>
          <p:nvSpPr>
            <p:cNvPr id="112654" name="Rectangle 14"/>
            <p:cNvSpPr>
              <a:spLocks noChangeArrowheads="1"/>
            </p:cNvSpPr>
            <p:nvPr/>
          </p:nvSpPr>
          <p:spPr bwMode="auto">
            <a:xfrm>
              <a:off x="1764" y="2636"/>
              <a:ext cx="1332" cy="4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spcBef>
                  <a:spcPct val="20000"/>
                </a:spcBef>
                <a:buClr>
                  <a:schemeClr val="bg2"/>
                </a:buClr>
                <a:buSzPct val="75000"/>
                <a:buFont typeface="Wingdings" charset="0"/>
                <a:buNone/>
                <a:defRPr/>
              </a:pPr>
              <a:r>
                <a:rPr lang="fr-CA" sz="1800">
                  <a:solidFill>
                    <a:srgbClr val="000090"/>
                  </a:solidFill>
                  <a:latin typeface="Arial"/>
                  <a:cs typeface="Arial"/>
                </a:rPr>
                <a:t> 5- Mettre à jour les sentiments</a:t>
              </a:r>
              <a:endParaRPr lang="fr-FR" sz="1800">
                <a:solidFill>
                  <a:srgbClr val="000090"/>
                </a:solidFill>
                <a:latin typeface="Arial"/>
                <a:cs typeface="Arial"/>
              </a:endParaRPr>
            </a:p>
          </p:txBody>
        </p:sp>
        <p:sp>
          <p:nvSpPr>
            <p:cNvPr id="112655" name="Rectangle 15"/>
            <p:cNvSpPr>
              <a:spLocks noChangeArrowheads="1"/>
            </p:cNvSpPr>
            <p:nvPr/>
          </p:nvSpPr>
          <p:spPr bwMode="auto">
            <a:xfrm>
              <a:off x="432" y="2636"/>
              <a:ext cx="1332" cy="4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spcBef>
                  <a:spcPct val="20000"/>
                </a:spcBef>
                <a:buClr>
                  <a:schemeClr val="bg2"/>
                </a:buClr>
                <a:buSzPct val="75000"/>
                <a:buFont typeface="Wingdings" charset="0"/>
                <a:buNone/>
                <a:defRPr/>
              </a:pPr>
              <a:r>
                <a:rPr lang="fr-CA" sz="1800">
                  <a:solidFill>
                    <a:srgbClr val="000090"/>
                  </a:solidFill>
                  <a:latin typeface="Arial"/>
                  <a:cs typeface="Arial"/>
                </a:rPr>
                <a:t>5- Confronter</a:t>
              </a:r>
              <a:endParaRPr lang="fr-FR" sz="1800">
                <a:solidFill>
                  <a:srgbClr val="000090"/>
                </a:solidFill>
                <a:latin typeface="Arial"/>
                <a:cs typeface="Arial"/>
              </a:endParaRPr>
            </a:p>
          </p:txBody>
        </p:sp>
        <p:sp>
          <p:nvSpPr>
            <p:cNvPr id="112656" name="Rectangle 16"/>
            <p:cNvSpPr>
              <a:spLocks noChangeArrowheads="1"/>
            </p:cNvSpPr>
            <p:nvPr/>
          </p:nvSpPr>
          <p:spPr bwMode="auto">
            <a:xfrm>
              <a:off x="4272" y="2202"/>
              <a:ext cx="1488" cy="4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spcBef>
                  <a:spcPct val="20000"/>
                </a:spcBef>
                <a:buClr>
                  <a:schemeClr val="bg2"/>
                </a:buClr>
                <a:buSzPct val="75000"/>
                <a:buFont typeface="Wingdings" charset="0"/>
                <a:buNone/>
                <a:defRPr/>
              </a:pPr>
              <a:r>
                <a:rPr lang="fr-CA" sz="1800">
                  <a:solidFill>
                    <a:srgbClr val="000090"/>
                  </a:solidFill>
                  <a:latin typeface="Arial"/>
                  <a:cs typeface="Arial"/>
                </a:rPr>
                <a:t>Identifier des solutions  </a:t>
              </a:r>
              <a:endParaRPr lang="fr-FR" sz="1800">
                <a:solidFill>
                  <a:srgbClr val="000090"/>
                </a:solidFill>
                <a:latin typeface="Arial"/>
                <a:cs typeface="Arial"/>
              </a:endParaRPr>
            </a:p>
          </p:txBody>
        </p:sp>
        <p:sp>
          <p:nvSpPr>
            <p:cNvPr id="112657" name="Rectangle 17"/>
            <p:cNvSpPr>
              <a:spLocks noChangeArrowheads="1"/>
            </p:cNvSpPr>
            <p:nvPr/>
          </p:nvSpPr>
          <p:spPr bwMode="auto">
            <a:xfrm>
              <a:off x="3096" y="2202"/>
              <a:ext cx="1176" cy="4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spcBef>
                  <a:spcPct val="20000"/>
                </a:spcBef>
                <a:buClr>
                  <a:schemeClr val="bg2"/>
                </a:buClr>
                <a:buSzPct val="75000"/>
                <a:buFont typeface="Wingdings" charset="0"/>
                <a:buNone/>
                <a:defRPr/>
              </a:pPr>
              <a:r>
                <a:rPr lang="fr-CA" sz="1800">
                  <a:solidFill>
                    <a:srgbClr val="000090"/>
                  </a:solidFill>
                  <a:latin typeface="Arial"/>
                  <a:cs typeface="Arial"/>
                </a:rPr>
                <a:t>4- Identifier des solutions</a:t>
              </a:r>
              <a:endParaRPr lang="fr-FR" sz="1800">
                <a:solidFill>
                  <a:srgbClr val="000090"/>
                </a:solidFill>
                <a:latin typeface="Arial"/>
                <a:cs typeface="Arial"/>
              </a:endParaRPr>
            </a:p>
          </p:txBody>
        </p:sp>
        <p:sp>
          <p:nvSpPr>
            <p:cNvPr id="112658" name="Rectangle 18"/>
            <p:cNvSpPr>
              <a:spLocks noChangeArrowheads="1"/>
            </p:cNvSpPr>
            <p:nvPr/>
          </p:nvSpPr>
          <p:spPr bwMode="auto">
            <a:xfrm>
              <a:off x="1764" y="2202"/>
              <a:ext cx="1332" cy="4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spcBef>
                  <a:spcPct val="20000"/>
                </a:spcBef>
                <a:buClr>
                  <a:schemeClr val="bg2"/>
                </a:buClr>
                <a:buSzPct val="75000"/>
                <a:buFont typeface="Wingdings" charset="0"/>
                <a:buNone/>
                <a:defRPr/>
              </a:pPr>
              <a:r>
                <a:rPr lang="fr-CA" sz="1800">
                  <a:solidFill>
                    <a:srgbClr val="000090"/>
                  </a:solidFill>
                  <a:latin typeface="Arial"/>
                  <a:cs typeface="Arial"/>
                </a:rPr>
                <a:t>4- Identifier des solutions</a:t>
              </a:r>
              <a:endParaRPr lang="fr-FR" sz="1800">
                <a:solidFill>
                  <a:srgbClr val="000090"/>
                </a:solidFill>
                <a:latin typeface="Arial"/>
                <a:cs typeface="Arial"/>
              </a:endParaRPr>
            </a:p>
          </p:txBody>
        </p:sp>
        <p:sp>
          <p:nvSpPr>
            <p:cNvPr id="112659" name="Rectangle 19"/>
            <p:cNvSpPr>
              <a:spLocks noChangeArrowheads="1"/>
            </p:cNvSpPr>
            <p:nvPr/>
          </p:nvSpPr>
          <p:spPr bwMode="auto">
            <a:xfrm>
              <a:off x="432" y="2202"/>
              <a:ext cx="1332" cy="4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spcBef>
                  <a:spcPct val="20000"/>
                </a:spcBef>
                <a:buClr>
                  <a:schemeClr val="bg2"/>
                </a:buClr>
                <a:buSzPct val="75000"/>
                <a:buFont typeface="Wingdings" charset="0"/>
                <a:buNone/>
                <a:defRPr/>
              </a:pPr>
              <a:r>
                <a:rPr lang="fr-CA" sz="1800">
                  <a:solidFill>
                    <a:srgbClr val="000090"/>
                  </a:solidFill>
                  <a:latin typeface="Arial"/>
                  <a:cs typeface="Arial"/>
                </a:rPr>
                <a:t>4- Identifier des solutions</a:t>
              </a:r>
              <a:endParaRPr lang="fr-FR" sz="1800">
                <a:solidFill>
                  <a:srgbClr val="000090"/>
                </a:solidFill>
                <a:latin typeface="Arial"/>
                <a:cs typeface="Arial"/>
              </a:endParaRPr>
            </a:p>
          </p:txBody>
        </p:sp>
        <p:sp>
          <p:nvSpPr>
            <p:cNvPr id="112660" name="Rectangle 20"/>
            <p:cNvSpPr>
              <a:spLocks noChangeArrowheads="1"/>
            </p:cNvSpPr>
            <p:nvPr/>
          </p:nvSpPr>
          <p:spPr bwMode="auto">
            <a:xfrm>
              <a:off x="4272" y="1626"/>
              <a:ext cx="1488" cy="5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spcBef>
                  <a:spcPct val="20000"/>
                </a:spcBef>
                <a:buClr>
                  <a:schemeClr val="bg2"/>
                </a:buClr>
                <a:buSzPct val="75000"/>
                <a:buFont typeface="Wingdings" charset="0"/>
                <a:buNone/>
                <a:defRPr/>
              </a:pPr>
              <a:r>
                <a:rPr lang="fr-CA" sz="1800">
                  <a:solidFill>
                    <a:srgbClr val="000090"/>
                  </a:solidFill>
                  <a:latin typeface="Arial"/>
                  <a:cs typeface="Arial"/>
                </a:rPr>
                <a:t>Apporter du soutien et mettre à jour les sentiments</a:t>
              </a:r>
              <a:endParaRPr lang="fr-FR" sz="1800">
                <a:solidFill>
                  <a:srgbClr val="000090"/>
                </a:solidFill>
                <a:latin typeface="Arial"/>
                <a:cs typeface="Arial"/>
              </a:endParaRPr>
            </a:p>
          </p:txBody>
        </p:sp>
        <p:sp>
          <p:nvSpPr>
            <p:cNvPr id="112661" name="Rectangle 21"/>
            <p:cNvSpPr>
              <a:spLocks noChangeArrowheads="1"/>
            </p:cNvSpPr>
            <p:nvPr/>
          </p:nvSpPr>
          <p:spPr bwMode="auto">
            <a:xfrm>
              <a:off x="3096" y="1626"/>
              <a:ext cx="1176" cy="5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spcBef>
                  <a:spcPct val="20000"/>
                </a:spcBef>
                <a:buClr>
                  <a:schemeClr val="bg2"/>
                </a:buClr>
                <a:buSzPct val="75000"/>
                <a:buFont typeface="Wingdings" charset="0"/>
                <a:buNone/>
                <a:defRPr/>
              </a:pPr>
              <a:r>
                <a:rPr lang="fr-CA" sz="1800">
                  <a:solidFill>
                    <a:srgbClr val="000090"/>
                  </a:solidFill>
                  <a:latin typeface="Arial"/>
                  <a:cs typeface="Arial"/>
                </a:rPr>
                <a:t>3- Apporter du soutien</a:t>
              </a:r>
              <a:endParaRPr lang="fr-FR" sz="1800">
                <a:solidFill>
                  <a:srgbClr val="000090"/>
                </a:solidFill>
                <a:latin typeface="Arial"/>
                <a:cs typeface="Arial"/>
              </a:endParaRPr>
            </a:p>
          </p:txBody>
        </p:sp>
        <p:sp>
          <p:nvSpPr>
            <p:cNvPr id="112662" name="Rectangle 22"/>
            <p:cNvSpPr>
              <a:spLocks noChangeArrowheads="1"/>
            </p:cNvSpPr>
            <p:nvPr/>
          </p:nvSpPr>
          <p:spPr bwMode="auto">
            <a:xfrm>
              <a:off x="1764" y="1626"/>
              <a:ext cx="1332" cy="5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spcBef>
                  <a:spcPct val="20000"/>
                </a:spcBef>
                <a:buClr>
                  <a:schemeClr val="bg2"/>
                </a:buClr>
                <a:buSzPct val="75000"/>
                <a:buFont typeface="Wingdings" charset="0"/>
                <a:buNone/>
                <a:defRPr/>
              </a:pPr>
              <a:r>
                <a:rPr lang="fr-CA" sz="1800">
                  <a:solidFill>
                    <a:srgbClr val="000090"/>
                  </a:solidFill>
                  <a:latin typeface="Arial"/>
                  <a:cs typeface="Arial"/>
                </a:rPr>
                <a:t>3- Identifier la source de la crise</a:t>
              </a:r>
              <a:endParaRPr lang="fr-FR" sz="1800">
                <a:solidFill>
                  <a:srgbClr val="000090"/>
                </a:solidFill>
                <a:latin typeface="Arial"/>
                <a:cs typeface="Arial"/>
              </a:endParaRPr>
            </a:p>
          </p:txBody>
        </p:sp>
        <p:sp>
          <p:nvSpPr>
            <p:cNvPr id="112663" name="Rectangle 23"/>
            <p:cNvSpPr>
              <a:spLocks noChangeArrowheads="1"/>
            </p:cNvSpPr>
            <p:nvPr/>
          </p:nvSpPr>
          <p:spPr bwMode="auto">
            <a:xfrm>
              <a:off x="432" y="1626"/>
              <a:ext cx="1332" cy="5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spcBef>
                  <a:spcPct val="20000"/>
                </a:spcBef>
                <a:buClr>
                  <a:schemeClr val="bg2"/>
                </a:buClr>
                <a:buSzPct val="75000"/>
                <a:buFont typeface="Wingdings" charset="0"/>
                <a:buNone/>
                <a:defRPr/>
              </a:pPr>
              <a:r>
                <a:rPr lang="fr-CA" sz="1800">
                  <a:solidFill>
                    <a:srgbClr val="000090"/>
                  </a:solidFill>
                  <a:latin typeface="Arial"/>
                  <a:cs typeface="Arial"/>
                </a:rPr>
                <a:t>3- Rétablir le contact</a:t>
              </a:r>
              <a:endParaRPr lang="fr-FR" sz="1800">
                <a:solidFill>
                  <a:srgbClr val="000090"/>
                </a:solidFill>
                <a:latin typeface="Arial"/>
                <a:cs typeface="Arial"/>
              </a:endParaRPr>
            </a:p>
          </p:txBody>
        </p:sp>
        <p:sp>
          <p:nvSpPr>
            <p:cNvPr id="112664" name="Rectangle 24"/>
            <p:cNvSpPr>
              <a:spLocks noChangeArrowheads="1"/>
            </p:cNvSpPr>
            <p:nvPr/>
          </p:nvSpPr>
          <p:spPr bwMode="auto">
            <a:xfrm>
              <a:off x="4272" y="1277"/>
              <a:ext cx="1488" cy="3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spcBef>
                  <a:spcPct val="20000"/>
                </a:spcBef>
                <a:buClr>
                  <a:schemeClr val="bg2"/>
                </a:buClr>
                <a:buSzPct val="75000"/>
                <a:buFont typeface="Wingdings" charset="0"/>
                <a:buNone/>
                <a:defRPr/>
              </a:pPr>
              <a:r>
                <a:rPr lang="fr-CA" sz="1800">
                  <a:solidFill>
                    <a:srgbClr val="000090"/>
                  </a:solidFill>
                  <a:latin typeface="Arial"/>
                  <a:cs typeface="Arial"/>
                </a:rPr>
                <a:t>Investiguer</a:t>
              </a:r>
              <a:endParaRPr lang="fr-FR" sz="1800">
                <a:solidFill>
                  <a:srgbClr val="000090"/>
                </a:solidFill>
                <a:latin typeface="Arial"/>
                <a:cs typeface="Arial"/>
              </a:endParaRPr>
            </a:p>
          </p:txBody>
        </p:sp>
        <p:sp>
          <p:nvSpPr>
            <p:cNvPr id="112665" name="Rectangle 25"/>
            <p:cNvSpPr>
              <a:spLocks noChangeArrowheads="1"/>
            </p:cNvSpPr>
            <p:nvPr/>
          </p:nvSpPr>
          <p:spPr bwMode="auto">
            <a:xfrm>
              <a:off x="3096" y="1277"/>
              <a:ext cx="1176" cy="3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spcBef>
                  <a:spcPct val="20000"/>
                </a:spcBef>
                <a:buClr>
                  <a:schemeClr val="bg2"/>
                </a:buClr>
                <a:buSzPct val="75000"/>
                <a:buFont typeface="Wingdings" charset="0"/>
                <a:buNone/>
                <a:defRPr/>
              </a:pPr>
              <a:r>
                <a:rPr lang="fr-CA" sz="1800">
                  <a:solidFill>
                    <a:srgbClr val="000090"/>
                  </a:solidFill>
                  <a:latin typeface="Arial"/>
                  <a:cs typeface="Arial"/>
                </a:rPr>
                <a:t>2- Investiguer</a:t>
              </a:r>
              <a:endParaRPr lang="fr-FR" sz="1800">
                <a:solidFill>
                  <a:srgbClr val="000090"/>
                </a:solidFill>
                <a:latin typeface="Arial"/>
                <a:cs typeface="Arial"/>
              </a:endParaRPr>
            </a:p>
          </p:txBody>
        </p:sp>
        <p:sp>
          <p:nvSpPr>
            <p:cNvPr id="112666" name="Rectangle 26"/>
            <p:cNvSpPr>
              <a:spLocks noChangeArrowheads="1"/>
            </p:cNvSpPr>
            <p:nvPr/>
          </p:nvSpPr>
          <p:spPr bwMode="auto">
            <a:xfrm>
              <a:off x="1764" y="1277"/>
              <a:ext cx="1332" cy="3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spcBef>
                  <a:spcPct val="20000"/>
                </a:spcBef>
                <a:buClr>
                  <a:schemeClr val="bg2"/>
                </a:buClr>
                <a:buSzPct val="75000"/>
                <a:buFont typeface="Wingdings" charset="0"/>
                <a:buNone/>
                <a:defRPr/>
              </a:pPr>
              <a:r>
                <a:rPr lang="fr-CA" sz="1800">
                  <a:solidFill>
                    <a:srgbClr val="000090"/>
                  </a:solidFill>
                  <a:latin typeface="Arial"/>
                  <a:cs typeface="Arial"/>
                </a:rPr>
                <a:t>2- Investiguer</a:t>
              </a:r>
              <a:endParaRPr lang="fr-FR" sz="1800">
                <a:solidFill>
                  <a:srgbClr val="000090"/>
                </a:solidFill>
                <a:latin typeface="Arial"/>
                <a:cs typeface="Arial"/>
              </a:endParaRPr>
            </a:p>
          </p:txBody>
        </p:sp>
        <p:sp>
          <p:nvSpPr>
            <p:cNvPr id="112667" name="Rectangle 27"/>
            <p:cNvSpPr>
              <a:spLocks noChangeArrowheads="1"/>
            </p:cNvSpPr>
            <p:nvPr/>
          </p:nvSpPr>
          <p:spPr bwMode="auto">
            <a:xfrm>
              <a:off x="432" y="1277"/>
              <a:ext cx="1332" cy="3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spcBef>
                  <a:spcPct val="20000"/>
                </a:spcBef>
                <a:buClr>
                  <a:schemeClr val="bg2"/>
                </a:buClr>
                <a:buSzPct val="75000"/>
                <a:buFont typeface="Wingdings" charset="0"/>
                <a:buNone/>
                <a:defRPr/>
              </a:pPr>
              <a:r>
                <a:rPr lang="fr-CA" sz="1800">
                  <a:solidFill>
                    <a:srgbClr val="000090"/>
                  </a:solidFill>
                  <a:latin typeface="Arial"/>
                  <a:cs typeface="Arial"/>
                </a:rPr>
                <a:t>2- Investiguer</a:t>
              </a:r>
              <a:endParaRPr lang="fr-FR" sz="1800">
                <a:solidFill>
                  <a:srgbClr val="000090"/>
                </a:solidFill>
                <a:latin typeface="Arial"/>
                <a:cs typeface="Arial"/>
              </a:endParaRPr>
            </a:p>
          </p:txBody>
        </p:sp>
        <p:sp>
          <p:nvSpPr>
            <p:cNvPr id="112668" name="Rectangle 28"/>
            <p:cNvSpPr>
              <a:spLocks noChangeArrowheads="1"/>
            </p:cNvSpPr>
            <p:nvPr/>
          </p:nvSpPr>
          <p:spPr bwMode="auto">
            <a:xfrm>
              <a:off x="4272" y="874"/>
              <a:ext cx="1488" cy="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spcBef>
                  <a:spcPct val="20000"/>
                </a:spcBef>
                <a:buClr>
                  <a:schemeClr val="bg2"/>
                </a:buClr>
                <a:buSzPct val="75000"/>
                <a:buFont typeface="Wingdings" charset="0"/>
                <a:buNone/>
                <a:defRPr/>
              </a:pPr>
              <a:r>
                <a:rPr lang="fr-CA" sz="1800">
                  <a:solidFill>
                    <a:srgbClr val="000090"/>
                  </a:solidFill>
                  <a:latin typeface="Arial"/>
                  <a:cs typeface="Arial"/>
                </a:rPr>
                <a:t>Apaiser et assurer la sécurité</a:t>
              </a:r>
              <a:endParaRPr lang="fr-FR" sz="1800">
                <a:solidFill>
                  <a:srgbClr val="000090"/>
                </a:solidFill>
                <a:latin typeface="Arial"/>
                <a:cs typeface="Arial"/>
              </a:endParaRPr>
            </a:p>
          </p:txBody>
        </p:sp>
        <p:sp>
          <p:nvSpPr>
            <p:cNvPr id="112669" name="Rectangle 29"/>
            <p:cNvSpPr>
              <a:spLocks noChangeArrowheads="1"/>
            </p:cNvSpPr>
            <p:nvPr/>
          </p:nvSpPr>
          <p:spPr bwMode="auto">
            <a:xfrm>
              <a:off x="3096" y="874"/>
              <a:ext cx="1176" cy="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spcBef>
                  <a:spcPct val="20000"/>
                </a:spcBef>
                <a:buClr>
                  <a:schemeClr val="bg2"/>
                </a:buClr>
                <a:buSzPct val="75000"/>
                <a:buFont typeface="Wingdings" charset="0"/>
                <a:buNone/>
                <a:defRPr/>
              </a:pPr>
              <a:r>
                <a:rPr lang="fr-CA" sz="1800">
                  <a:solidFill>
                    <a:srgbClr val="000090"/>
                  </a:solidFill>
                  <a:latin typeface="Arial"/>
                  <a:cs typeface="Arial"/>
                </a:rPr>
                <a:t>1- Assurer la sécurité</a:t>
              </a:r>
              <a:endParaRPr lang="fr-FR" sz="1800">
                <a:solidFill>
                  <a:srgbClr val="000090"/>
                </a:solidFill>
                <a:latin typeface="Arial"/>
                <a:cs typeface="Arial"/>
              </a:endParaRPr>
            </a:p>
          </p:txBody>
        </p:sp>
        <p:sp>
          <p:nvSpPr>
            <p:cNvPr id="112670" name="Rectangle 30"/>
            <p:cNvSpPr>
              <a:spLocks noChangeArrowheads="1"/>
            </p:cNvSpPr>
            <p:nvPr/>
          </p:nvSpPr>
          <p:spPr bwMode="auto">
            <a:xfrm>
              <a:off x="1764" y="874"/>
              <a:ext cx="1332" cy="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spcBef>
                  <a:spcPct val="20000"/>
                </a:spcBef>
                <a:buClr>
                  <a:schemeClr val="bg2"/>
                </a:buClr>
                <a:buSzPct val="75000"/>
                <a:buFont typeface="Wingdings" charset="0"/>
                <a:buNone/>
                <a:defRPr/>
              </a:pPr>
              <a:r>
                <a:rPr lang="fr-CA" sz="1800">
                  <a:solidFill>
                    <a:srgbClr val="000090"/>
                  </a:solidFill>
                  <a:latin typeface="Arial"/>
                  <a:cs typeface="Arial"/>
                </a:rPr>
                <a:t>1- Apaiser</a:t>
              </a:r>
              <a:endParaRPr lang="fr-FR" sz="1800">
                <a:solidFill>
                  <a:srgbClr val="000090"/>
                </a:solidFill>
                <a:latin typeface="Arial"/>
                <a:cs typeface="Arial"/>
              </a:endParaRPr>
            </a:p>
          </p:txBody>
        </p:sp>
        <p:sp>
          <p:nvSpPr>
            <p:cNvPr id="112671" name="Rectangle 31"/>
            <p:cNvSpPr>
              <a:spLocks noChangeArrowheads="1"/>
            </p:cNvSpPr>
            <p:nvPr/>
          </p:nvSpPr>
          <p:spPr bwMode="auto">
            <a:xfrm>
              <a:off x="432" y="874"/>
              <a:ext cx="1332" cy="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spcBef>
                  <a:spcPct val="20000"/>
                </a:spcBef>
                <a:buClr>
                  <a:schemeClr val="bg2"/>
                </a:buClr>
                <a:buSzPct val="75000"/>
                <a:buFont typeface="Wingdings" charset="0"/>
                <a:buNone/>
                <a:defRPr/>
              </a:pPr>
              <a:r>
                <a:rPr lang="fr-CA" sz="1800">
                  <a:solidFill>
                    <a:srgbClr val="000090"/>
                  </a:solidFill>
                  <a:latin typeface="Arial"/>
                  <a:cs typeface="Arial"/>
                </a:rPr>
                <a:t>1- Apaiser</a:t>
              </a:r>
              <a:endParaRPr lang="fr-FR" sz="1800">
                <a:solidFill>
                  <a:srgbClr val="000090"/>
                </a:solidFill>
                <a:latin typeface="Arial"/>
                <a:cs typeface="Arial"/>
              </a:endParaRPr>
            </a:p>
          </p:txBody>
        </p:sp>
        <p:sp>
          <p:nvSpPr>
            <p:cNvPr id="112672" name="Rectangle 32"/>
            <p:cNvSpPr>
              <a:spLocks noChangeArrowheads="1"/>
            </p:cNvSpPr>
            <p:nvPr/>
          </p:nvSpPr>
          <p:spPr bwMode="auto">
            <a:xfrm>
              <a:off x="4272" y="440"/>
              <a:ext cx="1488" cy="4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spcBef>
                  <a:spcPct val="20000"/>
                </a:spcBef>
                <a:buClr>
                  <a:schemeClr val="bg2"/>
                </a:buClr>
                <a:buSzPct val="75000"/>
                <a:buFont typeface="Wingdings" charset="0"/>
                <a:buNone/>
                <a:defRPr/>
              </a:pPr>
              <a:endParaRPr lang="fr-CA" sz="1800">
                <a:solidFill>
                  <a:srgbClr val="000090"/>
                </a:solidFill>
                <a:latin typeface="Arial"/>
                <a:cs typeface="Arial"/>
              </a:endParaRPr>
            </a:p>
          </p:txBody>
        </p:sp>
        <p:sp>
          <p:nvSpPr>
            <p:cNvPr id="112673" name="Rectangle 33"/>
            <p:cNvSpPr>
              <a:spLocks noChangeArrowheads="1"/>
            </p:cNvSpPr>
            <p:nvPr/>
          </p:nvSpPr>
          <p:spPr bwMode="auto">
            <a:xfrm>
              <a:off x="3096" y="440"/>
              <a:ext cx="1176" cy="4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lgn="ctr">
                <a:spcBef>
                  <a:spcPct val="20000"/>
                </a:spcBef>
                <a:buClr>
                  <a:schemeClr val="bg2"/>
                </a:buClr>
                <a:buSzPct val="75000"/>
                <a:buFont typeface="Wingdings" charset="0"/>
                <a:buNone/>
                <a:defRPr/>
              </a:pPr>
              <a:r>
                <a:rPr lang="fr-CA" sz="1800" b="1">
                  <a:solidFill>
                    <a:srgbClr val="000090"/>
                  </a:solidFill>
                  <a:latin typeface="Arial"/>
                  <a:cs typeface="Arial"/>
                </a:rPr>
                <a:t>Gilliland et al. (1993)</a:t>
              </a:r>
              <a:endParaRPr lang="fr-FR" sz="1800" b="1">
                <a:solidFill>
                  <a:srgbClr val="000090"/>
                </a:solidFill>
                <a:latin typeface="Arial"/>
                <a:cs typeface="Arial"/>
              </a:endParaRPr>
            </a:p>
          </p:txBody>
        </p:sp>
        <p:sp>
          <p:nvSpPr>
            <p:cNvPr id="112674" name="Rectangle 34"/>
            <p:cNvSpPr>
              <a:spLocks noChangeArrowheads="1"/>
            </p:cNvSpPr>
            <p:nvPr/>
          </p:nvSpPr>
          <p:spPr bwMode="auto">
            <a:xfrm>
              <a:off x="1764" y="440"/>
              <a:ext cx="1332" cy="4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lgn="ctr">
                <a:spcBef>
                  <a:spcPct val="20000"/>
                </a:spcBef>
                <a:buClr>
                  <a:schemeClr val="bg2"/>
                </a:buClr>
                <a:buSzPct val="75000"/>
                <a:buFont typeface="Wingdings" charset="0"/>
                <a:buNone/>
                <a:defRPr/>
              </a:pPr>
              <a:r>
                <a:rPr lang="fr-CA" sz="1800" b="1">
                  <a:solidFill>
                    <a:srgbClr val="000090"/>
                  </a:solidFill>
                  <a:latin typeface="Arial"/>
                  <a:cs typeface="Arial"/>
                </a:rPr>
                <a:t>Cuendet </a:t>
              </a:r>
            </a:p>
            <a:p>
              <a:pPr algn="ctr">
                <a:spcBef>
                  <a:spcPct val="20000"/>
                </a:spcBef>
                <a:buClr>
                  <a:schemeClr val="bg2"/>
                </a:buClr>
                <a:buSzPct val="75000"/>
                <a:buFont typeface="Wingdings" charset="0"/>
                <a:buNone/>
                <a:defRPr/>
              </a:pPr>
              <a:r>
                <a:rPr lang="fr-CA" sz="1800" b="1">
                  <a:solidFill>
                    <a:srgbClr val="000090"/>
                  </a:solidFill>
                  <a:latin typeface="Arial"/>
                  <a:cs typeface="Arial"/>
                </a:rPr>
                <a:t>(1988)</a:t>
              </a:r>
              <a:endParaRPr lang="fr-FR" sz="1800" b="1">
                <a:solidFill>
                  <a:srgbClr val="000090"/>
                </a:solidFill>
                <a:latin typeface="Arial"/>
                <a:cs typeface="Arial"/>
              </a:endParaRPr>
            </a:p>
          </p:txBody>
        </p:sp>
        <p:sp>
          <p:nvSpPr>
            <p:cNvPr id="112675" name="Rectangle 35"/>
            <p:cNvSpPr>
              <a:spLocks noChangeArrowheads="1"/>
            </p:cNvSpPr>
            <p:nvPr/>
          </p:nvSpPr>
          <p:spPr bwMode="auto">
            <a:xfrm>
              <a:off x="432" y="440"/>
              <a:ext cx="1332" cy="4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lgn="ctr">
                <a:spcBef>
                  <a:spcPct val="20000"/>
                </a:spcBef>
                <a:buClr>
                  <a:schemeClr val="bg2"/>
                </a:buClr>
                <a:buSzPct val="75000"/>
                <a:buFont typeface="Wingdings" charset="0"/>
                <a:buNone/>
                <a:defRPr/>
              </a:pPr>
              <a:r>
                <a:rPr lang="fr-CA" sz="1800" b="1">
                  <a:solidFill>
                    <a:srgbClr val="000090"/>
                  </a:solidFill>
                  <a:latin typeface="Arial"/>
                  <a:cs typeface="Arial"/>
                </a:rPr>
                <a:t>Dagenais et al. (1997)</a:t>
              </a:r>
              <a:endParaRPr lang="fr-FR" sz="1800" b="1">
                <a:solidFill>
                  <a:srgbClr val="000090"/>
                </a:solidFill>
                <a:latin typeface="Arial"/>
                <a:cs typeface="Arial"/>
              </a:endParaRPr>
            </a:p>
          </p:txBody>
        </p:sp>
        <p:sp>
          <p:nvSpPr>
            <p:cNvPr id="112676" name="Line 36"/>
            <p:cNvSpPr>
              <a:spLocks noChangeShapeType="1"/>
            </p:cNvSpPr>
            <p:nvPr/>
          </p:nvSpPr>
          <p:spPr bwMode="auto">
            <a:xfrm>
              <a:off x="432" y="440"/>
              <a:ext cx="5328" cy="0"/>
            </a:xfrm>
            <a:prstGeom prst="line">
              <a:avLst/>
            </a:prstGeom>
            <a:noFill/>
            <a:ln w="28575"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fr-FR">
                <a:solidFill>
                  <a:srgbClr val="000090"/>
                </a:solidFill>
                <a:latin typeface="Arial"/>
                <a:cs typeface="Arial"/>
              </a:endParaRPr>
            </a:p>
          </p:txBody>
        </p:sp>
        <p:sp>
          <p:nvSpPr>
            <p:cNvPr id="112677" name="Line 37"/>
            <p:cNvSpPr>
              <a:spLocks noChangeShapeType="1"/>
            </p:cNvSpPr>
            <p:nvPr/>
          </p:nvSpPr>
          <p:spPr bwMode="auto">
            <a:xfrm>
              <a:off x="432" y="874"/>
              <a:ext cx="5328"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fr-FR">
                <a:solidFill>
                  <a:srgbClr val="000090"/>
                </a:solidFill>
                <a:latin typeface="Arial"/>
                <a:cs typeface="Arial"/>
              </a:endParaRPr>
            </a:p>
          </p:txBody>
        </p:sp>
        <p:sp>
          <p:nvSpPr>
            <p:cNvPr id="112678" name="Line 38"/>
            <p:cNvSpPr>
              <a:spLocks noChangeShapeType="1"/>
            </p:cNvSpPr>
            <p:nvPr/>
          </p:nvSpPr>
          <p:spPr bwMode="auto">
            <a:xfrm>
              <a:off x="432" y="1277"/>
              <a:ext cx="5328"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fr-FR">
                <a:solidFill>
                  <a:srgbClr val="000090"/>
                </a:solidFill>
                <a:latin typeface="Arial"/>
                <a:cs typeface="Arial"/>
              </a:endParaRPr>
            </a:p>
          </p:txBody>
        </p:sp>
        <p:sp>
          <p:nvSpPr>
            <p:cNvPr id="112679" name="Line 39"/>
            <p:cNvSpPr>
              <a:spLocks noChangeShapeType="1"/>
            </p:cNvSpPr>
            <p:nvPr/>
          </p:nvSpPr>
          <p:spPr bwMode="auto">
            <a:xfrm>
              <a:off x="432" y="1626"/>
              <a:ext cx="5328"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fr-FR">
                <a:solidFill>
                  <a:srgbClr val="000090"/>
                </a:solidFill>
                <a:latin typeface="Arial"/>
                <a:cs typeface="Arial"/>
              </a:endParaRPr>
            </a:p>
          </p:txBody>
        </p:sp>
        <p:sp>
          <p:nvSpPr>
            <p:cNvPr id="112680" name="Line 40"/>
            <p:cNvSpPr>
              <a:spLocks noChangeShapeType="1"/>
            </p:cNvSpPr>
            <p:nvPr/>
          </p:nvSpPr>
          <p:spPr bwMode="auto">
            <a:xfrm>
              <a:off x="432" y="2202"/>
              <a:ext cx="5328"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fr-FR">
                <a:solidFill>
                  <a:srgbClr val="000090"/>
                </a:solidFill>
                <a:latin typeface="Arial"/>
                <a:cs typeface="Arial"/>
              </a:endParaRPr>
            </a:p>
          </p:txBody>
        </p:sp>
        <p:sp>
          <p:nvSpPr>
            <p:cNvPr id="112681" name="Line 41"/>
            <p:cNvSpPr>
              <a:spLocks noChangeShapeType="1"/>
            </p:cNvSpPr>
            <p:nvPr/>
          </p:nvSpPr>
          <p:spPr bwMode="auto">
            <a:xfrm>
              <a:off x="432" y="2636"/>
              <a:ext cx="5328"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fr-FR">
                <a:solidFill>
                  <a:srgbClr val="000090"/>
                </a:solidFill>
                <a:latin typeface="Arial"/>
                <a:cs typeface="Arial"/>
              </a:endParaRPr>
            </a:p>
          </p:txBody>
        </p:sp>
        <p:sp>
          <p:nvSpPr>
            <p:cNvPr id="112682" name="Line 42"/>
            <p:cNvSpPr>
              <a:spLocks noChangeShapeType="1"/>
            </p:cNvSpPr>
            <p:nvPr/>
          </p:nvSpPr>
          <p:spPr bwMode="auto">
            <a:xfrm>
              <a:off x="432" y="3125"/>
              <a:ext cx="5328"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fr-FR">
                <a:solidFill>
                  <a:srgbClr val="000090"/>
                </a:solidFill>
                <a:latin typeface="Arial"/>
                <a:cs typeface="Arial"/>
              </a:endParaRPr>
            </a:p>
          </p:txBody>
        </p:sp>
        <p:sp>
          <p:nvSpPr>
            <p:cNvPr id="112683" name="Line 43"/>
            <p:cNvSpPr>
              <a:spLocks noChangeShapeType="1"/>
            </p:cNvSpPr>
            <p:nvPr/>
          </p:nvSpPr>
          <p:spPr bwMode="auto">
            <a:xfrm>
              <a:off x="432" y="3744"/>
              <a:ext cx="5328"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fr-FR">
                <a:solidFill>
                  <a:srgbClr val="000090"/>
                </a:solidFill>
                <a:latin typeface="Arial"/>
                <a:cs typeface="Arial"/>
              </a:endParaRPr>
            </a:p>
          </p:txBody>
        </p:sp>
        <p:sp>
          <p:nvSpPr>
            <p:cNvPr id="112684" name="Line 44"/>
            <p:cNvSpPr>
              <a:spLocks noChangeShapeType="1"/>
            </p:cNvSpPr>
            <p:nvPr/>
          </p:nvSpPr>
          <p:spPr bwMode="auto">
            <a:xfrm>
              <a:off x="432" y="4147"/>
              <a:ext cx="5328" cy="0"/>
            </a:xfrm>
            <a:prstGeom prst="line">
              <a:avLst/>
            </a:prstGeom>
            <a:noFill/>
            <a:ln w="28575"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fr-FR">
                <a:solidFill>
                  <a:srgbClr val="000090"/>
                </a:solidFill>
                <a:latin typeface="Arial"/>
                <a:cs typeface="Arial"/>
              </a:endParaRPr>
            </a:p>
          </p:txBody>
        </p:sp>
        <p:sp>
          <p:nvSpPr>
            <p:cNvPr id="112685" name="Line 45"/>
            <p:cNvSpPr>
              <a:spLocks noChangeShapeType="1"/>
            </p:cNvSpPr>
            <p:nvPr/>
          </p:nvSpPr>
          <p:spPr bwMode="auto">
            <a:xfrm>
              <a:off x="432" y="440"/>
              <a:ext cx="0" cy="3707"/>
            </a:xfrm>
            <a:prstGeom prst="line">
              <a:avLst/>
            </a:prstGeom>
            <a:noFill/>
            <a:ln w="28575"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fr-FR">
                <a:solidFill>
                  <a:srgbClr val="000090"/>
                </a:solidFill>
                <a:latin typeface="Arial"/>
                <a:cs typeface="Arial"/>
              </a:endParaRPr>
            </a:p>
          </p:txBody>
        </p:sp>
        <p:sp>
          <p:nvSpPr>
            <p:cNvPr id="112686" name="Line 46"/>
            <p:cNvSpPr>
              <a:spLocks noChangeShapeType="1"/>
            </p:cNvSpPr>
            <p:nvPr/>
          </p:nvSpPr>
          <p:spPr bwMode="auto">
            <a:xfrm>
              <a:off x="1764" y="440"/>
              <a:ext cx="0" cy="3707"/>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fr-FR">
                <a:solidFill>
                  <a:srgbClr val="000090"/>
                </a:solidFill>
                <a:latin typeface="Arial"/>
                <a:cs typeface="Arial"/>
              </a:endParaRPr>
            </a:p>
          </p:txBody>
        </p:sp>
        <p:sp>
          <p:nvSpPr>
            <p:cNvPr id="112687" name="Line 47"/>
            <p:cNvSpPr>
              <a:spLocks noChangeShapeType="1"/>
            </p:cNvSpPr>
            <p:nvPr/>
          </p:nvSpPr>
          <p:spPr bwMode="auto">
            <a:xfrm>
              <a:off x="3096" y="440"/>
              <a:ext cx="0" cy="3707"/>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fr-FR">
                <a:solidFill>
                  <a:srgbClr val="000090"/>
                </a:solidFill>
                <a:latin typeface="Arial"/>
                <a:cs typeface="Arial"/>
              </a:endParaRPr>
            </a:p>
          </p:txBody>
        </p:sp>
        <p:sp>
          <p:nvSpPr>
            <p:cNvPr id="112688" name="Line 48"/>
            <p:cNvSpPr>
              <a:spLocks noChangeShapeType="1"/>
            </p:cNvSpPr>
            <p:nvPr/>
          </p:nvSpPr>
          <p:spPr bwMode="auto">
            <a:xfrm>
              <a:off x="4272" y="440"/>
              <a:ext cx="0" cy="3707"/>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fr-FR">
                <a:solidFill>
                  <a:srgbClr val="000090"/>
                </a:solidFill>
                <a:latin typeface="Arial"/>
                <a:cs typeface="Arial"/>
              </a:endParaRPr>
            </a:p>
          </p:txBody>
        </p:sp>
        <p:sp>
          <p:nvSpPr>
            <p:cNvPr id="112689" name="Line 49"/>
            <p:cNvSpPr>
              <a:spLocks noChangeShapeType="1"/>
            </p:cNvSpPr>
            <p:nvPr/>
          </p:nvSpPr>
          <p:spPr bwMode="auto">
            <a:xfrm>
              <a:off x="5760" y="440"/>
              <a:ext cx="0" cy="3707"/>
            </a:xfrm>
            <a:prstGeom prst="line">
              <a:avLst/>
            </a:prstGeom>
            <a:noFill/>
            <a:ln w="28575"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fr-FR">
                <a:solidFill>
                  <a:srgbClr val="000090"/>
                </a:solidFill>
                <a:latin typeface="Arial"/>
                <a:cs typeface="Arial"/>
              </a:endParaRPr>
            </a:p>
          </p:txBody>
        </p:sp>
      </p:grpSp>
      <p:sp>
        <p:nvSpPr>
          <p:cNvPr id="112690" name="Text Box 50"/>
          <p:cNvSpPr txBox="1">
            <a:spLocks noChangeArrowheads="1"/>
          </p:cNvSpPr>
          <p:nvPr/>
        </p:nvSpPr>
        <p:spPr bwMode="auto">
          <a:xfrm>
            <a:off x="7315200" y="762000"/>
            <a:ext cx="184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endParaRPr lang="fr-CA" sz="2400">
              <a:solidFill>
                <a:srgbClr val="000090"/>
              </a:solidFill>
              <a:latin typeface="Arial"/>
              <a:cs typeface="Arial"/>
            </a:endParaRPr>
          </a:p>
        </p:txBody>
      </p:sp>
      <p:sp>
        <p:nvSpPr>
          <p:cNvPr id="112691" name="Text Box 51"/>
          <p:cNvSpPr txBox="1">
            <a:spLocks noChangeArrowheads="1"/>
          </p:cNvSpPr>
          <p:nvPr/>
        </p:nvSpPr>
        <p:spPr bwMode="auto">
          <a:xfrm>
            <a:off x="7105448" y="700386"/>
            <a:ext cx="1022485"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fr-CA" sz="2400" b="1" dirty="0" smtClean="0">
                <a:solidFill>
                  <a:srgbClr val="000090"/>
                </a:solidFill>
                <a:latin typeface="Arial"/>
                <a:cs typeface="Arial"/>
              </a:rPr>
              <a:t>CAFE</a:t>
            </a:r>
            <a:endParaRPr lang="fr-CA" sz="2400" b="1" dirty="0">
              <a:solidFill>
                <a:srgbClr val="000090"/>
              </a:solidFill>
              <a:latin typeface="Arial"/>
              <a:cs typeface="Arial"/>
            </a:endParaRPr>
          </a:p>
        </p:txBody>
      </p:sp>
    </p:spTree>
    <p:extLst>
      <p:ext uri="{BB962C8B-B14F-4D97-AF65-F5344CB8AC3E}">
        <p14:creationId xmlns:p14="http://schemas.microsoft.com/office/powerpoint/2010/main" val="4030699759"/>
      </p:ext>
    </p:extLst>
  </p:cSld>
  <p:clrMapOvr>
    <a:masterClrMapping/>
  </p:clrMapOvr>
  <p:transition xmlns:p14="http://schemas.microsoft.com/office/powerpoint/2010/main">
    <p:random/>
  </p:transition>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Grp="1" noChangeArrowheads="1"/>
          </p:cNvSpPr>
          <p:nvPr>
            <p:ph type="title"/>
          </p:nvPr>
        </p:nvSpPr>
        <p:spPr>
          <a:xfrm>
            <a:off x="569913" y="619125"/>
            <a:ext cx="8027987" cy="650875"/>
          </a:xfrm>
          <a:ln>
            <a:solidFill>
              <a:srgbClr val="CC0000"/>
            </a:solidFill>
            <a:miter lim="800000"/>
            <a:headEnd/>
            <a:tailEnd/>
          </a:ln>
        </p:spPr>
        <p:txBody>
          <a:bodyPr>
            <a:normAutofit/>
          </a:bodyPr>
          <a:lstStyle/>
          <a:p>
            <a:pPr eaLnBrk="1" hangingPunct="1">
              <a:defRPr/>
            </a:pPr>
            <a:r>
              <a:rPr lang="fr-CA" sz="2800" b="1" dirty="0" smtClean="0">
                <a:solidFill>
                  <a:srgbClr val="000090"/>
                </a:solidFill>
                <a:latin typeface="Arial"/>
                <a:cs typeface="Arial"/>
              </a:rPr>
              <a:t>Quatrième étape  (2</a:t>
            </a:r>
            <a:r>
              <a:rPr lang="fr-CA" sz="2800" b="1" baseline="30000" dirty="0" smtClean="0">
                <a:solidFill>
                  <a:srgbClr val="000090"/>
                </a:solidFill>
                <a:latin typeface="Arial"/>
                <a:cs typeface="Arial"/>
              </a:rPr>
              <a:t>e</a:t>
            </a:r>
            <a:r>
              <a:rPr lang="fr-CA" sz="2800" b="1" dirty="0" smtClean="0">
                <a:solidFill>
                  <a:srgbClr val="000090"/>
                </a:solidFill>
                <a:latin typeface="Arial"/>
                <a:cs typeface="Arial"/>
              </a:rPr>
              <a:t> semaine)</a:t>
            </a:r>
          </a:p>
        </p:txBody>
      </p:sp>
      <p:sp>
        <p:nvSpPr>
          <p:cNvPr id="113667" name="Rectangle 3"/>
          <p:cNvSpPr>
            <a:spLocks noGrp="1" noChangeArrowheads="1"/>
          </p:cNvSpPr>
          <p:nvPr>
            <p:ph type="body" idx="1"/>
          </p:nvPr>
        </p:nvSpPr>
        <p:spPr>
          <a:xfrm>
            <a:off x="420688" y="1689100"/>
            <a:ext cx="8390803" cy="5029200"/>
          </a:xfrm>
        </p:spPr>
        <p:txBody>
          <a:bodyPr>
            <a:normAutofit/>
          </a:bodyPr>
          <a:lstStyle/>
          <a:p>
            <a:pPr eaLnBrk="1" hangingPunct="1">
              <a:lnSpc>
                <a:spcPct val="90000"/>
              </a:lnSpc>
              <a:spcAft>
                <a:spcPct val="50000"/>
              </a:spcAft>
              <a:buClr>
                <a:srgbClr val="0000FF"/>
              </a:buClr>
              <a:buFontTx/>
              <a:buBlip>
                <a:blip r:embed="rId2"/>
              </a:buBlip>
            </a:pPr>
            <a:r>
              <a:rPr lang="fr-CA" sz="2400" dirty="0">
                <a:solidFill>
                  <a:srgbClr val="000090"/>
                </a:solidFill>
                <a:latin typeface="Arial" charset="0"/>
                <a:ea typeface="ＭＳ Ｐゴシック" charset="0"/>
              </a:rPr>
              <a:t>En parallèle, </a:t>
            </a:r>
            <a:r>
              <a:rPr lang="fr-CA" sz="2400" dirty="0" smtClean="0">
                <a:solidFill>
                  <a:srgbClr val="000090"/>
                </a:solidFill>
                <a:latin typeface="Arial" charset="0"/>
                <a:ea typeface="ＭＳ Ｐゴシック" charset="0"/>
              </a:rPr>
              <a:t>l’intervenant </a:t>
            </a:r>
            <a:r>
              <a:rPr lang="fr-CA" sz="2400" dirty="0">
                <a:solidFill>
                  <a:srgbClr val="000090"/>
                </a:solidFill>
                <a:latin typeface="Arial" charset="0"/>
                <a:ea typeface="ＭＳ Ｐゴシック" charset="0"/>
              </a:rPr>
              <a:t>procède à une évaluation systématique des besoins du jeune et de sa </a:t>
            </a:r>
            <a:r>
              <a:rPr lang="fr-CA" sz="2400" dirty="0" smtClean="0">
                <a:solidFill>
                  <a:srgbClr val="000090"/>
                </a:solidFill>
                <a:latin typeface="Arial" charset="0"/>
                <a:ea typeface="ＭＳ Ｐゴシック" charset="0"/>
              </a:rPr>
              <a:t>famille </a:t>
            </a:r>
            <a:endParaRPr lang="fr-CA" sz="2400" dirty="0">
              <a:solidFill>
                <a:srgbClr val="000090"/>
              </a:solidFill>
              <a:latin typeface="Arial" charset="0"/>
              <a:ea typeface="ＭＳ Ｐゴシック" charset="0"/>
            </a:endParaRPr>
          </a:p>
          <a:p>
            <a:pPr eaLnBrk="1" hangingPunct="1">
              <a:lnSpc>
                <a:spcPct val="90000"/>
              </a:lnSpc>
              <a:spcAft>
                <a:spcPct val="50000"/>
              </a:spcAft>
              <a:buClr>
                <a:srgbClr val="0000FF"/>
              </a:buClr>
              <a:buFontTx/>
              <a:buBlip>
                <a:blip r:embed="rId2"/>
              </a:buBlip>
            </a:pPr>
            <a:r>
              <a:rPr lang="fr-CA" sz="2400" dirty="0" smtClean="0">
                <a:solidFill>
                  <a:srgbClr val="000090"/>
                </a:solidFill>
                <a:latin typeface="Arial" charset="0"/>
                <a:ea typeface="ＭＳ Ｐゴシック" charset="0"/>
              </a:rPr>
              <a:t>Trois </a:t>
            </a:r>
            <a:r>
              <a:rPr lang="fr-CA" sz="2400" dirty="0">
                <a:solidFill>
                  <a:srgbClr val="000090"/>
                </a:solidFill>
                <a:latin typeface="Arial" charset="0"/>
                <a:ea typeface="ＭＳ Ｐゴシック" charset="0"/>
              </a:rPr>
              <a:t>sources d’information :</a:t>
            </a:r>
          </a:p>
          <a:p>
            <a:pPr lvl="1" eaLnBrk="1" hangingPunct="1">
              <a:lnSpc>
                <a:spcPct val="90000"/>
              </a:lnSpc>
              <a:spcAft>
                <a:spcPct val="50000"/>
              </a:spcAft>
              <a:buClr>
                <a:srgbClr val="0000FF"/>
              </a:buClr>
              <a:buFontTx/>
              <a:buBlip>
                <a:blip r:embed="rId2"/>
              </a:buBlip>
            </a:pPr>
            <a:r>
              <a:rPr lang="fr-CA" sz="2400" dirty="0">
                <a:solidFill>
                  <a:srgbClr val="000090"/>
                </a:solidFill>
                <a:latin typeface="Arial" charset="0"/>
                <a:ea typeface="ＭＳ Ｐゴシック" charset="0"/>
              </a:rPr>
              <a:t>Son observation et l’analyse de la situation de crise avec la famille</a:t>
            </a:r>
          </a:p>
          <a:p>
            <a:pPr lvl="1" eaLnBrk="1" hangingPunct="1">
              <a:lnSpc>
                <a:spcPct val="90000"/>
              </a:lnSpc>
              <a:spcAft>
                <a:spcPct val="50000"/>
              </a:spcAft>
              <a:buClr>
                <a:srgbClr val="0000FF"/>
              </a:buClr>
              <a:buFontTx/>
              <a:buBlip>
                <a:blip r:embed="rId2"/>
              </a:buBlip>
            </a:pPr>
            <a:r>
              <a:rPr lang="fr-CA" sz="2400" dirty="0">
                <a:solidFill>
                  <a:srgbClr val="000090"/>
                </a:solidFill>
                <a:latin typeface="Arial" charset="0"/>
                <a:ea typeface="ＭＳ Ｐゴシック" charset="0"/>
              </a:rPr>
              <a:t>Utilisation d’un protocole d’évaluation (GRISE)</a:t>
            </a:r>
          </a:p>
          <a:p>
            <a:pPr lvl="1" eaLnBrk="1" hangingPunct="1">
              <a:lnSpc>
                <a:spcPct val="90000"/>
              </a:lnSpc>
              <a:spcAft>
                <a:spcPct val="50000"/>
              </a:spcAft>
              <a:buClr>
                <a:srgbClr val="0000FF"/>
              </a:buClr>
              <a:buFontTx/>
              <a:buBlip>
                <a:blip r:embed="rId2"/>
              </a:buBlip>
            </a:pPr>
            <a:r>
              <a:rPr lang="fr-CA" sz="2400" dirty="0">
                <a:solidFill>
                  <a:srgbClr val="000090"/>
                </a:solidFill>
                <a:latin typeface="Arial" charset="0"/>
                <a:ea typeface="ＭＳ Ｐゴシック" charset="0"/>
              </a:rPr>
              <a:t>Protocole d’évaluation de l’histoire de vie du jeune et de la </a:t>
            </a:r>
            <a:r>
              <a:rPr lang="fr-CA" sz="2400" dirty="0" smtClean="0">
                <a:solidFill>
                  <a:srgbClr val="000090"/>
                </a:solidFill>
                <a:latin typeface="Arial" charset="0"/>
                <a:ea typeface="ＭＳ Ｐゴシック" charset="0"/>
              </a:rPr>
              <a:t>famille</a:t>
            </a:r>
          </a:p>
          <a:p>
            <a:pPr lvl="2">
              <a:lnSpc>
                <a:spcPct val="90000"/>
              </a:lnSpc>
              <a:spcAft>
                <a:spcPct val="50000"/>
              </a:spcAft>
              <a:buClr>
                <a:srgbClr val="0000FF"/>
              </a:buClr>
              <a:buFontTx/>
              <a:buBlip>
                <a:blip r:embed="rId2"/>
              </a:buBlip>
            </a:pPr>
            <a:r>
              <a:rPr lang="fr-CA" sz="2000" dirty="0" smtClean="0">
                <a:solidFill>
                  <a:srgbClr val="000090"/>
                </a:solidFill>
                <a:latin typeface="Arial" charset="0"/>
                <a:ea typeface="ＭＳ Ｐゴシック" charset="0"/>
              </a:rPr>
              <a:t>Histoire de socialisation du jeune</a:t>
            </a:r>
          </a:p>
          <a:p>
            <a:pPr lvl="2">
              <a:lnSpc>
                <a:spcPct val="90000"/>
              </a:lnSpc>
              <a:spcAft>
                <a:spcPct val="50000"/>
              </a:spcAft>
              <a:buClr>
                <a:srgbClr val="0000FF"/>
              </a:buClr>
              <a:buFontTx/>
              <a:buBlip>
                <a:blip r:embed="rId2"/>
              </a:buBlip>
            </a:pPr>
            <a:r>
              <a:rPr lang="fr-CA" sz="2000" dirty="0" smtClean="0">
                <a:solidFill>
                  <a:srgbClr val="000090"/>
                </a:solidFill>
                <a:latin typeface="Arial" charset="0"/>
                <a:ea typeface="ＭＳ Ｐゴシック" charset="0"/>
              </a:rPr>
              <a:t>Histoire développementale de la famille</a:t>
            </a:r>
            <a:endParaRPr lang="fr-CA" sz="2000" dirty="0">
              <a:solidFill>
                <a:srgbClr val="000090"/>
              </a:solidFill>
              <a:latin typeface="Arial" charset="0"/>
              <a:ea typeface="ＭＳ Ｐゴシック" charset="0"/>
            </a:endParaRPr>
          </a:p>
        </p:txBody>
      </p:sp>
    </p:spTree>
    <p:extLst>
      <p:ext uri="{BB962C8B-B14F-4D97-AF65-F5344CB8AC3E}">
        <p14:creationId xmlns:p14="http://schemas.microsoft.com/office/powerpoint/2010/main" val="1428348071"/>
      </p:ext>
    </p:extLst>
  </p:cSld>
  <p:clrMapOvr>
    <a:masterClrMapping/>
  </p:clrMapOvr>
  <p:timing>
    <p:tnLst>
      <p:par>
        <p:cTn xmlns:p14="http://schemas.microsoft.com/office/powerpoint/2010/mai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p:cNvSpPr>
            <a:spLocks noGrp="1" noChangeArrowheads="1"/>
          </p:cNvSpPr>
          <p:nvPr>
            <p:ph type="title"/>
          </p:nvPr>
        </p:nvSpPr>
        <p:spPr>
          <a:xfrm>
            <a:off x="304800" y="782638"/>
            <a:ext cx="8027988" cy="650875"/>
          </a:xfrm>
          <a:ln>
            <a:solidFill>
              <a:srgbClr val="CC0000"/>
            </a:solidFill>
            <a:miter lim="800000"/>
            <a:headEnd/>
            <a:tailEnd/>
          </a:ln>
        </p:spPr>
        <p:txBody>
          <a:bodyPr>
            <a:normAutofit/>
          </a:bodyPr>
          <a:lstStyle/>
          <a:p>
            <a:pPr eaLnBrk="1" hangingPunct="1">
              <a:defRPr/>
            </a:pPr>
            <a:r>
              <a:rPr lang="fr-CA" sz="2800" b="1" dirty="0" smtClean="0">
                <a:solidFill>
                  <a:srgbClr val="000090"/>
                </a:solidFill>
                <a:latin typeface="Arial"/>
                <a:cs typeface="Arial"/>
              </a:rPr>
              <a:t>Cinquième étape  (3</a:t>
            </a:r>
            <a:r>
              <a:rPr lang="fr-CA" sz="2800" b="1" baseline="30000" dirty="0" smtClean="0">
                <a:solidFill>
                  <a:srgbClr val="000090"/>
                </a:solidFill>
                <a:latin typeface="Arial"/>
                <a:cs typeface="Arial"/>
              </a:rPr>
              <a:t>e</a:t>
            </a:r>
            <a:r>
              <a:rPr lang="fr-CA" sz="2800" b="1" dirty="0" smtClean="0">
                <a:solidFill>
                  <a:srgbClr val="000090"/>
                </a:solidFill>
                <a:latin typeface="Arial"/>
                <a:cs typeface="Arial"/>
              </a:rPr>
              <a:t> semaine)</a:t>
            </a:r>
          </a:p>
        </p:txBody>
      </p:sp>
      <p:sp>
        <p:nvSpPr>
          <p:cNvPr id="114691" name="Rectangle 3"/>
          <p:cNvSpPr>
            <a:spLocks noGrp="1" noChangeArrowheads="1"/>
          </p:cNvSpPr>
          <p:nvPr>
            <p:ph type="body" idx="1"/>
          </p:nvPr>
        </p:nvSpPr>
        <p:spPr>
          <a:xfrm>
            <a:off x="304800" y="1676400"/>
            <a:ext cx="8574088" cy="5029200"/>
          </a:xfrm>
        </p:spPr>
        <p:txBody>
          <a:bodyPr/>
          <a:lstStyle/>
          <a:p>
            <a:pPr eaLnBrk="1" hangingPunct="1">
              <a:spcAft>
                <a:spcPct val="50000"/>
              </a:spcAft>
              <a:buClr>
                <a:srgbClr val="0000FF"/>
              </a:buClr>
              <a:buFontTx/>
              <a:buBlip>
                <a:blip r:embed="rId2"/>
              </a:buBlip>
              <a:defRPr/>
            </a:pPr>
            <a:endParaRPr lang="fr-CA" sz="2400" dirty="0" smtClean="0">
              <a:solidFill>
                <a:srgbClr val="000090"/>
              </a:solidFill>
              <a:latin typeface="Arial"/>
              <a:cs typeface="Arial"/>
            </a:endParaRPr>
          </a:p>
          <a:p>
            <a:pPr eaLnBrk="1" hangingPunct="1">
              <a:spcAft>
                <a:spcPct val="50000"/>
              </a:spcAft>
              <a:buClr>
                <a:srgbClr val="0000FF"/>
              </a:buClr>
              <a:buFontTx/>
              <a:buBlip>
                <a:blip r:embed="rId2"/>
              </a:buBlip>
              <a:defRPr/>
            </a:pPr>
            <a:r>
              <a:rPr lang="fr-CA" sz="2400" dirty="0" smtClean="0">
                <a:solidFill>
                  <a:srgbClr val="000090"/>
                </a:solidFill>
                <a:latin typeface="Arial"/>
                <a:cs typeface="Arial"/>
              </a:rPr>
              <a:t>L’intervenant </a:t>
            </a:r>
            <a:r>
              <a:rPr lang="fr-CA" sz="2400" dirty="0" smtClean="0">
                <a:solidFill>
                  <a:srgbClr val="000090"/>
                </a:solidFill>
                <a:latin typeface="Arial"/>
                <a:cs typeface="Arial"/>
              </a:rPr>
              <a:t>élabore une hypothèse</a:t>
            </a:r>
            <a:r>
              <a:rPr lang="fr-CA" sz="2400" dirty="0" smtClean="0">
                <a:solidFill>
                  <a:srgbClr val="000090"/>
                </a:solidFill>
                <a:latin typeface="Arial"/>
                <a:cs typeface="Arial"/>
              </a:rPr>
              <a:t> </a:t>
            </a:r>
            <a:r>
              <a:rPr lang="fr-CA" sz="2400" dirty="0" smtClean="0">
                <a:solidFill>
                  <a:srgbClr val="000090"/>
                </a:solidFill>
                <a:latin typeface="Arial"/>
                <a:cs typeface="Arial"/>
              </a:rPr>
              <a:t>sur le ou les types de crise auxquels le jeune et la famille sont confrontés  </a:t>
            </a:r>
          </a:p>
          <a:p>
            <a:pPr eaLnBrk="1" hangingPunct="1">
              <a:spcAft>
                <a:spcPct val="50000"/>
              </a:spcAft>
              <a:buClr>
                <a:srgbClr val="0000FF"/>
              </a:buClr>
              <a:buFontTx/>
              <a:buBlip>
                <a:blip r:embed="rId2"/>
              </a:buBlip>
              <a:defRPr/>
            </a:pPr>
            <a:endParaRPr lang="fr-CA" sz="2400" dirty="0" smtClean="0">
              <a:solidFill>
                <a:srgbClr val="000090"/>
              </a:solidFill>
              <a:latin typeface="Arial"/>
              <a:cs typeface="Arial"/>
            </a:endParaRPr>
          </a:p>
          <a:p>
            <a:pPr eaLnBrk="1" hangingPunct="1">
              <a:spcAft>
                <a:spcPct val="50000"/>
              </a:spcAft>
              <a:buClr>
                <a:srgbClr val="0000FF"/>
              </a:buClr>
              <a:buFontTx/>
              <a:buBlip>
                <a:blip r:embed="rId2"/>
              </a:buBlip>
              <a:defRPr/>
            </a:pPr>
            <a:r>
              <a:rPr lang="fr-CA" sz="2400" dirty="0" smtClean="0">
                <a:solidFill>
                  <a:srgbClr val="000090"/>
                </a:solidFill>
                <a:latin typeface="Arial"/>
                <a:cs typeface="Arial"/>
              </a:rPr>
              <a:t>Il identifie certains facteurs de risque qui ont pu contribuer à altérer la capacité du jeune et de la famille à faire face à la perturbation</a:t>
            </a:r>
          </a:p>
        </p:txBody>
      </p:sp>
    </p:spTree>
    <p:extLst>
      <p:ext uri="{BB962C8B-B14F-4D97-AF65-F5344CB8AC3E}">
        <p14:creationId xmlns:p14="http://schemas.microsoft.com/office/powerpoint/2010/main" val="169346640"/>
      </p:ext>
    </p:extLst>
  </p:cSld>
  <p:clrMapOvr>
    <a:masterClrMapping/>
  </p:clrMapOvr>
  <p:timing>
    <p:tnLst>
      <p:par>
        <p:cTn xmlns:p14="http://schemas.microsoft.com/office/powerpoint/2010/mai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a:xfrm>
            <a:off x="457200" y="593725"/>
            <a:ext cx="8332788" cy="650875"/>
          </a:xfrm>
          <a:ln>
            <a:solidFill>
              <a:srgbClr val="CC0000"/>
            </a:solidFill>
            <a:miter lim="800000"/>
            <a:headEnd/>
            <a:tailEnd/>
          </a:ln>
        </p:spPr>
        <p:txBody>
          <a:bodyPr>
            <a:normAutofit/>
          </a:bodyPr>
          <a:lstStyle/>
          <a:p>
            <a:pPr eaLnBrk="1" hangingPunct="1">
              <a:defRPr/>
            </a:pPr>
            <a:r>
              <a:rPr lang="fr-CA" sz="2800" b="1" dirty="0" smtClean="0">
                <a:solidFill>
                  <a:srgbClr val="000090"/>
                </a:solidFill>
                <a:latin typeface="Arial"/>
                <a:cs typeface="Arial"/>
              </a:rPr>
              <a:t>Sixième étape (3</a:t>
            </a:r>
            <a:r>
              <a:rPr lang="fr-CA" sz="2800" b="1" baseline="30000" dirty="0" smtClean="0">
                <a:solidFill>
                  <a:srgbClr val="000090"/>
                </a:solidFill>
                <a:latin typeface="Arial"/>
                <a:cs typeface="Arial"/>
              </a:rPr>
              <a:t>e</a:t>
            </a:r>
            <a:r>
              <a:rPr lang="fr-CA" sz="2800" b="1" dirty="0" smtClean="0">
                <a:solidFill>
                  <a:srgbClr val="000090"/>
                </a:solidFill>
                <a:latin typeface="Arial"/>
                <a:cs typeface="Arial"/>
              </a:rPr>
              <a:t> semaine)</a:t>
            </a:r>
          </a:p>
        </p:txBody>
      </p:sp>
      <p:sp>
        <p:nvSpPr>
          <p:cNvPr id="115715" name="Rectangle 3"/>
          <p:cNvSpPr>
            <a:spLocks noGrp="1" noChangeArrowheads="1"/>
          </p:cNvSpPr>
          <p:nvPr>
            <p:ph type="body" idx="1"/>
          </p:nvPr>
        </p:nvSpPr>
        <p:spPr>
          <a:xfrm>
            <a:off x="457200" y="1447800"/>
            <a:ext cx="8421688" cy="5638800"/>
          </a:xfrm>
        </p:spPr>
        <p:txBody>
          <a:bodyPr/>
          <a:lstStyle/>
          <a:p>
            <a:pPr eaLnBrk="1" hangingPunct="1">
              <a:spcAft>
                <a:spcPct val="50000"/>
              </a:spcAft>
              <a:buClr>
                <a:srgbClr val="0000FF"/>
              </a:buClr>
              <a:buFontTx/>
              <a:buBlip>
                <a:blip r:embed="rId2"/>
              </a:buBlip>
              <a:defRPr/>
            </a:pPr>
            <a:r>
              <a:rPr lang="fr-CA" sz="2400" dirty="0" smtClean="0">
                <a:solidFill>
                  <a:srgbClr val="000090"/>
                </a:solidFill>
                <a:latin typeface="Arial"/>
                <a:cs typeface="Arial"/>
              </a:rPr>
              <a:t>L’intervenant présente au jeune et à la famille les résultats colligés dans le portrait synthèse</a:t>
            </a:r>
          </a:p>
          <a:p>
            <a:pPr eaLnBrk="1" hangingPunct="1">
              <a:spcAft>
                <a:spcPct val="50000"/>
              </a:spcAft>
              <a:buClr>
                <a:srgbClr val="0000FF"/>
              </a:buClr>
              <a:buFontTx/>
              <a:buBlip>
                <a:blip r:embed="rId2"/>
              </a:buBlip>
              <a:defRPr/>
            </a:pPr>
            <a:r>
              <a:rPr lang="fr-CA" sz="2400" dirty="0" smtClean="0">
                <a:solidFill>
                  <a:srgbClr val="000090"/>
                </a:solidFill>
                <a:latin typeface="Arial"/>
                <a:cs typeface="Arial"/>
              </a:rPr>
              <a:t>Il peut décider de </a:t>
            </a:r>
            <a:r>
              <a:rPr lang="fr-CA" sz="2400" b="1" dirty="0" smtClean="0">
                <a:solidFill>
                  <a:srgbClr val="000090"/>
                </a:solidFill>
                <a:latin typeface="Arial"/>
                <a:cs typeface="Arial"/>
              </a:rPr>
              <a:t>référer</a:t>
            </a:r>
            <a:r>
              <a:rPr lang="fr-CA" sz="2400" dirty="0" smtClean="0">
                <a:solidFill>
                  <a:srgbClr val="000090"/>
                </a:solidFill>
                <a:latin typeface="Arial"/>
                <a:cs typeface="Arial"/>
              </a:rPr>
              <a:t> le dossier à la DPJ lorsqu’il considère que le développement du jeune est compromis</a:t>
            </a:r>
          </a:p>
          <a:p>
            <a:pPr eaLnBrk="1" hangingPunct="1">
              <a:spcAft>
                <a:spcPct val="50000"/>
              </a:spcAft>
              <a:buClr>
                <a:srgbClr val="0000FF"/>
              </a:buClr>
              <a:buFontTx/>
              <a:buBlip>
                <a:blip r:embed="rId2"/>
              </a:buBlip>
              <a:defRPr/>
            </a:pPr>
            <a:r>
              <a:rPr lang="fr-CA" sz="2400" dirty="0" smtClean="0">
                <a:solidFill>
                  <a:srgbClr val="000090"/>
                </a:solidFill>
                <a:latin typeface="Arial"/>
                <a:cs typeface="Arial"/>
              </a:rPr>
              <a:t>Il peut constater qu’une intervention à court terme ne sera pas suffisante. Il oriente alors son intervention en vue de préparer une </a:t>
            </a:r>
            <a:r>
              <a:rPr lang="fr-CA" sz="2400" b="1" dirty="0" smtClean="0">
                <a:solidFill>
                  <a:srgbClr val="000090"/>
                </a:solidFill>
                <a:latin typeface="Arial"/>
                <a:cs typeface="Arial"/>
              </a:rPr>
              <a:t>référence personnalisée</a:t>
            </a:r>
            <a:r>
              <a:rPr lang="fr-CA" sz="2400" dirty="0" smtClean="0">
                <a:solidFill>
                  <a:srgbClr val="000090"/>
                </a:solidFill>
                <a:latin typeface="Arial"/>
                <a:cs typeface="Arial"/>
              </a:rPr>
              <a:t> au CLSC ou aux services de pédopsychiatrie.</a:t>
            </a:r>
          </a:p>
          <a:p>
            <a:pPr eaLnBrk="1" hangingPunct="1">
              <a:spcAft>
                <a:spcPct val="50000"/>
              </a:spcAft>
              <a:buClr>
                <a:srgbClr val="0000FF"/>
              </a:buClr>
              <a:buFontTx/>
              <a:buBlip>
                <a:blip r:embed="rId2"/>
              </a:buBlip>
              <a:defRPr/>
            </a:pPr>
            <a:r>
              <a:rPr lang="fr-CA" sz="2400" dirty="0" smtClean="0">
                <a:solidFill>
                  <a:srgbClr val="000090"/>
                </a:solidFill>
                <a:latin typeface="Arial"/>
                <a:cs typeface="Arial"/>
              </a:rPr>
              <a:t>Il décide</a:t>
            </a:r>
            <a:r>
              <a:rPr lang="fr-CA" sz="2400" b="1" dirty="0" smtClean="0">
                <a:solidFill>
                  <a:srgbClr val="000090"/>
                </a:solidFill>
                <a:latin typeface="Arial"/>
                <a:cs typeface="Arial"/>
              </a:rPr>
              <a:t> d’entreprendre une intervention</a:t>
            </a:r>
            <a:r>
              <a:rPr lang="fr-CA" sz="2400" dirty="0" smtClean="0">
                <a:solidFill>
                  <a:srgbClr val="000090"/>
                </a:solidFill>
                <a:latin typeface="Arial"/>
                <a:cs typeface="Arial"/>
              </a:rPr>
              <a:t> en identifiant avec la famille et le jeune les principales cibles d’intervention et les différentes étapes pour les atteindre</a:t>
            </a:r>
          </a:p>
        </p:txBody>
      </p:sp>
    </p:spTree>
    <p:extLst>
      <p:ext uri="{BB962C8B-B14F-4D97-AF65-F5344CB8AC3E}">
        <p14:creationId xmlns:p14="http://schemas.microsoft.com/office/powerpoint/2010/main" val="2613240650"/>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Grp="1" noChangeArrowheads="1"/>
          </p:cNvSpPr>
          <p:nvPr>
            <p:ph type="body" idx="1"/>
          </p:nvPr>
        </p:nvSpPr>
        <p:spPr>
          <a:xfrm>
            <a:off x="304800" y="914400"/>
            <a:ext cx="8650288" cy="5486400"/>
          </a:xfrm>
        </p:spPr>
        <p:txBody>
          <a:bodyPr/>
          <a:lstStyle/>
          <a:p>
            <a:pPr>
              <a:spcAft>
                <a:spcPct val="50000"/>
              </a:spcAft>
              <a:buClr>
                <a:srgbClr val="0000FF"/>
              </a:buClr>
              <a:buFontTx/>
              <a:buBlip>
                <a:blip r:embed="rId2"/>
              </a:buBlip>
            </a:pPr>
            <a:r>
              <a:rPr lang="fr-CA" sz="2400" dirty="0">
                <a:latin typeface="Arial"/>
                <a:cs typeface="Arial"/>
              </a:rPr>
              <a:t>Répondre à l’urgence et désamorcer la crise individuelle et/ou familiale.</a:t>
            </a:r>
          </a:p>
          <a:p>
            <a:pPr>
              <a:spcAft>
                <a:spcPct val="50000"/>
              </a:spcAft>
              <a:buClr>
                <a:srgbClr val="0000FF"/>
              </a:buClr>
              <a:buFontTx/>
              <a:buBlip>
                <a:blip r:embed="rId2"/>
              </a:buBlip>
            </a:pPr>
            <a:r>
              <a:rPr lang="fr-CA" sz="2400" dirty="0">
                <a:latin typeface="Arial"/>
                <a:cs typeface="Arial"/>
              </a:rPr>
              <a:t>Éviter l’exclusion du jeune et son placement en milieu substitut.</a:t>
            </a:r>
          </a:p>
          <a:p>
            <a:pPr>
              <a:spcAft>
                <a:spcPct val="50000"/>
              </a:spcAft>
              <a:buClr>
                <a:srgbClr val="0000FF"/>
              </a:buClr>
              <a:buFontTx/>
              <a:buBlip>
                <a:blip r:embed="rId2"/>
              </a:buBlip>
            </a:pPr>
            <a:r>
              <a:rPr lang="fr-CA" sz="2400" dirty="0">
                <a:latin typeface="Arial"/>
                <a:cs typeface="Arial"/>
              </a:rPr>
              <a:t>Identifier les principaux besoins du jeune et de sa famille mis en évidence par la crise.</a:t>
            </a:r>
          </a:p>
          <a:p>
            <a:pPr>
              <a:spcAft>
                <a:spcPct val="50000"/>
              </a:spcAft>
              <a:buClr>
                <a:srgbClr val="0000FF"/>
              </a:buClr>
              <a:buFontTx/>
              <a:buBlip>
                <a:blip r:embed="rId2"/>
              </a:buBlip>
            </a:pPr>
            <a:r>
              <a:rPr lang="fr-CA" sz="2400" dirty="0">
                <a:latin typeface="Arial"/>
                <a:cs typeface="Arial"/>
              </a:rPr>
              <a:t>Identifier, avec les membres de la famille, des réponses à ces besoins et tenter d’y répondre dans le cadre d’une intervention brève, intensive et diversifiée.</a:t>
            </a:r>
          </a:p>
        </p:txBody>
      </p:sp>
    </p:spTree>
    <p:extLst>
      <p:ext uri="{BB962C8B-B14F-4D97-AF65-F5344CB8AC3E}">
        <p14:creationId xmlns:p14="http://schemas.microsoft.com/office/powerpoint/2010/main" val="4178219824"/>
      </p:ext>
    </p:extLst>
  </p:cSld>
  <p:clrMapOvr>
    <a:masterClrMapping/>
  </p:clrMapOvr>
  <p:timing>
    <p:tnLst>
      <p:par>
        <p:cTn xmlns:p14="http://schemas.microsoft.com/office/powerpoint/2010/mai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Grp="1" noChangeArrowheads="1"/>
          </p:cNvSpPr>
          <p:nvPr>
            <p:ph type="title"/>
          </p:nvPr>
        </p:nvSpPr>
        <p:spPr>
          <a:xfrm>
            <a:off x="533400" y="796925"/>
            <a:ext cx="8256588" cy="650875"/>
          </a:xfrm>
          <a:ln>
            <a:solidFill>
              <a:srgbClr val="CC0000"/>
            </a:solidFill>
            <a:miter lim="800000"/>
            <a:headEnd/>
            <a:tailEnd/>
          </a:ln>
        </p:spPr>
        <p:txBody>
          <a:bodyPr>
            <a:normAutofit/>
          </a:bodyPr>
          <a:lstStyle/>
          <a:p>
            <a:pPr eaLnBrk="1" hangingPunct="1">
              <a:defRPr/>
            </a:pPr>
            <a:r>
              <a:rPr lang="fr-CA" sz="2800" b="1" dirty="0" smtClean="0">
                <a:solidFill>
                  <a:srgbClr val="000090"/>
                </a:solidFill>
                <a:latin typeface="Arial"/>
                <a:cs typeface="Arial"/>
              </a:rPr>
              <a:t>Septième étape (3 à 10</a:t>
            </a:r>
            <a:r>
              <a:rPr lang="fr-CA" sz="2800" b="1" baseline="30000" dirty="0" smtClean="0">
                <a:solidFill>
                  <a:srgbClr val="000090"/>
                </a:solidFill>
                <a:latin typeface="Arial"/>
                <a:cs typeface="Arial"/>
              </a:rPr>
              <a:t>e</a:t>
            </a:r>
            <a:r>
              <a:rPr lang="fr-CA" sz="2800" b="1" dirty="0" smtClean="0">
                <a:solidFill>
                  <a:srgbClr val="000090"/>
                </a:solidFill>
                <a:latin typeface="Arial"/>
                <a:cs typeface="Arial"/>
              </a:rPr>
              <a:t>-12</a:t>
            </a:r>
            <a:r>
              <a:rPr lang="fr-CA" sz="2800" b="1" baseline="30000" dirty="0" smtClean="0">
                <a:solidFill>
                  <a:srgbClr val="000090"/>
                </a:solidFill>
                <a:latin typeface="Arial"/>
                <a:cs typeface="Arial"/>
              </a:rPr>
              <a:t>e</a:t>
            </a:r>
            <a:r>
              <a:rPr lang="fr-CA" sz="2800" b="1" dirty="0" smtClean="0">
                <a:solidFill>
                  <a:srgbClr val="000090"/>
                </a:solidFill>
                <a:latin typeface="Arial"/>
                <a:cs typeface="Arial"/>
              </a:rPr>
              <a:t> semaine)</a:t>
            </a:r>
          </a:p>
        </p:txBody>
      </p:sp>
      <p:sp>
        <p:nvSpPr>
          <p:cNvPr id="116739" name="Rectangle 3"/>
          <p:cNvSpPr>
            <a:spLocks noGrp="1" noChangeArrowheads="1"/>
          </p:cNvSpPr>
          <p:nvPr>
            <p:ph type="body" idx="1"/>
          </p:nvPr>
        </p:nvSpPr>
        <p:spPr>
          <a:xfrm>
            <a:off x="457200" y="1447800"/>
            <a:ext cx="8421688" cy="5257800"/>
          </a:xfrm>
        </p:spPr>
        <p:txBody>
          <a:bodyPr/>
          <a:lstStyle/>
          <a:p>
            <a:pPr eaLnBrk="1" hangingPunct="1">
              <a:spcAft>
                <a:spcPct val="50000"/>
              </a:spcAft>
              <a:buClr>
                <a:srgbClr val="0000FF"/>
              </a:buClr>
              <a:buFontTx/>
              <a:buBlip>
                <a:blip r:embed="rId2"/>
              </a:buBlip>
              <a:defRPr/>
            </a:pPr>
            <a:endParaRPr lang="fr-CA" dirty="0" smtClean="0">
              <a:cs typeface="+mn-cs"/>
            </a:endParaRPr>
          </a:p>
          <a:p>
            <a:pPr eaLnBrk="1" hangingPunct="1">
              <a:spcAft>
                <a:spcPct val="50000"/>
              </a:spcAft>
              <a:buClr>
                <a:srgbClr val="0000FF"/>
              </a:buClr>
              <a:buFontTx/>
              <a:buBlip>
                <a:blip r:embed="rId2"/>
              </a:buBlip>
              <a:defRPr/>
            </a:pPr>
            <a:r>
              <a:rPr lang="fr-CA" sz="2400" dirty="0" smtClean="0">
                <a:solidFill>
                  <a:srgbClr val="000090"/>
                </a:solidFill>
                <a:latin typeface="Arial"/>
                <a:cs typeface="Arial"/>
              </a:rPr>
              <a:t>Le travail de l’intervenant porte sur les facteurs </a:t>
            </a:r>
            <a:r>
              <a:rPr lang="fr-CA" sz="2400" dirty="0" err="1" smtClean="0">
                <a:solidFill>
                  <a:srgbClr val="000090"/>
                </a:solidFill>
                <a:latin typeface="Arial"/>
                <a:cs typeface="Arial"/>
              </a:rPr>
              <a:t>prédisposants</a:t>
            </a:r>
            <a:r>
              <a:rPr lang="fr-CA" sz="2400" dirty="0" smtClean="0">
                <a:solidFill>
                  <a:srgbClr val="000090"/>
                </a:solidFill>
                <a:latin typeface="Arial"/>
                <a:cs typeface="Arial"/>
              </a:rPr>
              <a:t> de la crise</a:t>
            </a:r>
          </a:p>
          <a:p>
            <a:pPr lvl="1">
              <a:spcAft>
                <a:spcPct val="50000"/>
              </a:spcAft>
              <a:buClr>
                <a:srgbClr val="0000FF"/>
              </a:buClr>
              <a:buFontTx/>
              <a:buBlip>
                <a:blip r:embed="rId2"/>
              </a:buBlip>
              <a:defRPr/>
            </a:pPr>
            <a:r>
              <a:rPr lang="fr-CA" sz="2000" dirty="0" err="1" smtClean="0">
                <a:solidFill>
                  <a:srgbClr val="000090"/>
                </a:solidFill>
                <a:latin typeface="Arial"/>
                <a:cs typeface="Arial"/>
              </a:rPr>
              <a:t>T</a:t>
            </a:r>
            <a:r>
              <a:rPr lang="fr-CA" sz="2000" dirty="0" err="1" smtClean="0">
                <a:solidFill>
                  <a:srgbClr val="000090"/>
                </a:solidFill>
                <a:latin typeface="Arial"/>
                <a:cs typeface="Arial"/>
              </a:rPr>
              <a:t>äches</a:t>
            </a:r>
            <a:r>
              <a:rPr lang="fr-CA" sz="2000" dirty="0" smtClean="0">
                <a:solidFill>
                  <a:srgbClr val="000090"/>
                </a:solidFill>
                <a:latin typeface="Arial"/>
                <a:cs typeface="Arial"/>
              </a:rPr>
              <a:t> développementales non résolues</a:t>
            </a:r>
          </a:p>
          <a:p>
            <a:pPr lvl="1">
              <a:spcAft>
                <a:spcPct val="50000"/>
              </a:spcAft>
              <a:buClr>
                <a:srgbClr val="0000FF"/>
              </a:buClr>
              <a:buFontTx/>
              <a:buBlip>
                <a:blip r:embed="rId2"/>
              </a:buBlip>
              <a:defRPr/>
            </a:pPr>
            <a:r>
              <a:rPr lang="fr-CA" sz="2000" dirty="0" smtClean="0">
                <a:solidFill>
                  <a:srgbClr val="000090"/>
                </a:solidFill>
                <a:latin typeface="Arial"/>
                <a:cs typeface="Arial"/>
              </a:rPr>
              <a:t>Difficultés à assumer la coparentalité</a:t>
            </a:r>
          </a:p>
          <a:p>
            <a:pPr lvl="1">
              <a:spcAft>
                <a:spcPct val="50000"/>
              </a:spcAft>
              <a:buClr>
                <a:srgbClr val="0000FF"/>
              </a:buClr>
              <a:buFontTx/>
              <a:buBlip>
                <a:blip r:embed="rId2"/>
              </a:buBlip>
              <a:defRPr/>
            </a:pPr>
            <a:r>
              <a:rPr lang="fr-CA" sz="2000" dirty="0" smtClean="0">
                <a:solidFill>
                  <a:srgbClr val="000090"/>
                </a:solidFill>
                <a:latin typeface="Arial"/>
                <a:cs typeface="Arial"/>
              </a:rPr>
              <a:t>Insertion sociale du jeune</a:t>
            </a:r>
          </a:p>
          <a:p>
            <a:pPr lvl="1">
              <a:spcAft>
                <a:spcPct val="50000"/>
              </a:spcAft>
              <a:buClr>
                <a:srgbClr val="0000FF"/>
              </a:buClr>
              <a:buFontTx/>
              <a:buBlip>
                <a:blip r:embed="rId2"/>
              </a:buBlip>
              <a:defRPr/>
            </a:pPr>
            <a:r>
              <a:rPr lang="fr-CA" sz="2000" dirty="0" smtClean="0">
                <a:solidFill>
                  <a:srgbClr val="000090"/>
                </a:solidFill>
                <a:latin typeface="Arial"/>
                <a:cs typeface="Arial"/>
              </a:rPr>
              <a:t>Motifs de r</a:t>
            </a:r>
            <a:r>
              <a:rPr lang="fr-CA" sz="2000" dirty="0" smtClean="0">
                <a:solidFill>
                  <a:srgbClr val="000090"/>
                </a:solidFill>
                <a:latin typeface="Arial"/>
                <a:cs typeface="Arial"/>
              </a:rPr>
              <a:t>uptures de relations</a:t>
            </a:r>
            <a:endParaRPr lang="fr-CA" sz="2000" dirty="0" smtClean="0">
              <a:solidFill>
                <a:srgbClr val="000090"/>
              </a:solidFill>
              <a:latin typeface="Arial"/>
              <a:cs typeface="Arial"/>
            </a:endParaRPr>
          </a:p>
          <a:p>
            <a:pPr eaLnBrk="1" hangingPunct="1">
              <a:buFont typeface="Wingdings" charset="0"/>
              <a:buNone/>
              <a:defRPr/>
            </a:pPr>
            <a:r>
              <a:rPr lang="fr-CA" sz="2800" dirty="0" smtClean="0">
                <a:cs typeface="+mn-cs"/>
              </a:rPr>
              <a:t> </a:t>
            </a:r>
            <a:endParaRPr lang="fr-CA" sz="2800" dirty="0" smtClean="0">
              <a:cs typeface="+mn-cs"/>
            </a:endParaRPr>
          </a:p>
        </p:txBody>
      </p:sp>
    </p:spTree>
    <p:extLst>
      <p:ext uri="{BB962C8B-B14F-4D97-AF65-F5344CB8AC3E}">
        <p14:creationId xmlns:p14="http://schemas.microsoft.com/office/powerpoint/2010/main" val="2596172308"/>
      </p:ext>
    </p:extLst>
  </p:cSld>
  <p:clrMapOvr>
    <a:masterClrMapping/>
  </p:clrMapOvr>
  <p:timing>
    <p:tnLst>
      <p:par>
        <p:cTn xmlns:p14="http://schemas.microsoft.com/office/powerpoint/2010/mai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p:cNvSpPr>
            <a:spLocks noGrp="1" noChangeArrowheads="1"/>
          </p:cNvSpPr>
          <p:nvPr>
            <p:ph type="title"/>
          </p:nvPr>
        </p:nvSpPr>
        <p:spPr>
          <a:xfrm>
            <a:off x="533400" y="644525"/>
            <a:ext cx="8256588" cy="650875"/>
          </a:xfrm>
          <a:ln>
            <a:solidFill>
              <a:srgbClr val="CC0000"/>
            </a:solidFill>
            <a:miter lim="800000"/>
            <a:headEnd/>
            <a:tailEnd/>
          </a:ln>
        </p:spPr>
        <p:txBody>
          <a:bodyPr>
            <a:normAutofit/>
          </a:bodyPr>
          <a:lstStyle/>
          <a:p>
            <a:pPr eaLnBrk="1" hangingPunct="1">
              <a:defRPr/>
            </a:pPr>
            <a:r>
              <a:rPr lang="fr-CA" sz="2800" b="1" dirty="0" smtClean="0">
                <a:solidFill>
                  <a:srgbClr val="000090"/>
                </a:solidFill>
                <a:latin typeface="Arial"/>
                <a:cs typeface="Arial"/>
              </a:rPr>
              <a:t>Huitième étape (10</a:t>
            </a:r>
            <a:r>
              <a:rPr lang="fr-CA" sz="2800" b="1" baseline="30000" dirty="0" smtClean="0">
                <a:solidFill>
                  <a:srgbClr val="000090"/>
                </a:solidFill>
                <a:latin typeface="Arial"/>
                <a:cs typeface="Arial"/>
              </a:rPr>
              <a:t>e</a:t>
            </a:r>
            <a:r>
              <a:rPr lang="fr-CA" sz="2800" b="1" dirty="0" smtClean="0">
                <a:solidFill>
                  <a:srgbClr val="000090"/>
                </a:solidFill>
                <a:latin typeface="Arial"/>
                <a:cs typeface="Arial"/>
              </a:rPr>
              <a:t>-12</a:t>
            </a:r>
            <a:r>
              <a:rPr lang="fr-CA" sz="2800" b="1" baseline="30000" dirty="0" smtClean="0">
                <a:solidFill>
                  <a:srgbClr val="000090"/>
                </a:solidFill>
                <a:latin typeface="Arial"/>
                <a:cs typeface="Arial"/>
              </a:rPr>
              <a:t>e</a:t>
            </a:r>
            <a:r>
              <a:rPr lang="fr-CA" sz="2800" b="1" dirty="0" smtClean="0">
                <a:solidFill>
                  <a:srgbClr val="000090"/>
                </a:solidFill>
                <a:latin typeface="Arial"/>
                <a:cs typeface="Arial"/>
              </a:rPr>
              <a:t> semaine)</a:t>
            </a:r>
          </a:p>
        </p:txBody>
      </p:sp>
      <p:sp>
        <p:nvSpPr>
          <p:cNvPr id="117763" name="Rectangle 3"/>
          <p:cNvSpPr>
            <a:spLocks noGrp="1" noChangeArrowheads="1"/>
          </p:cNvSpPr>
          <p:nvPr>
            <p:ph type="body" idx="1"/>
          </p:nvPr>
        </p:nvSpPr>
        <p:spPr>
          <a:xfrm>
            <a:off x="368300" y="1839913"/>
            <a:ext cx="8421688" cy="5018087"/>
          </a:xfrm>
        </p:spPr>
        <p:txBody>
          <a:bodyPr/>
          <a:lstStyle/>
          <a:p>
            <a:pPr eaLnBrk="1" hangingPunct="1">
              <a:lnSpc>
                <a:spcPct val="90000"/>
              </a:lnSpc>
              <a:spcAft>
                <a:spcPct val="50000"/>
              </a:spcAft>
              <a:buClr>
                <a:srgbClr val="0000FF"/>
              </a:buClr>
              <a:buFontTx/>
              <a:buBlip>
                <a:blip r:embed="rId2"/>
              </a:buBlip>
              <a:defRPr/>
            </a:pPr>
            <a:r>
              <a:rPr lang="fr-CA" sz="2400" dirty="0" smtClean="0">
                <a:solidFill>
                  <a:srgbClr val="000090"/>
                </a:solidFill>
                <a:latin typeface="Arial"/>
                <a:cs typeface="Arial"/>
              </a:rPr>
              <a:t>L’intervenant évalue l’impact de son intervention</a:t>
            </a:r>
          </a:p>
          <a:p>
            <a:pPr eaLnBrk="1" hangingPunct="1">
              <a:lnSpc>
                <a:spcPct val="90000"/>
              </a:lnSpc>
              <a:spcAft>
                <a:spcPct val="50000"/>
              </a:spcAft>
              <a:buClr>
                <a:srgbClr val="0000FF"/>
              </a:buClr>
              <a:buFontTx/>
              <a:buBlip>
                <a:blip r:embed="rId2"/>
              </a:buBlip>
              <a:defRPr/>
            </a:pPr>
            <a:r>
              <a:rPr lang="fr-CA" sz="2400" dirty="0" smtClean="0">
                <a:solidFill>
                  <a:srgbClr val="000090"/>
                </a:solidFill>
                <a:latin typeface="Arial"/>
                <a:cs typeface="Arial"/>
              </a:rPr>
              <a:t>Il discute avec le jeune et la famille de la suite à donner à son intervention</a:t>
            </a:r>
          </a:p>
          <a:p>
            <a:pPr eaLnBrk="1" hangingPunct="1">
              <a:lnSpc>
                <a:spcPct val="90000"/>
              </a:lnSpc>
              <a:spcAft>
                <a:spcPct val="50000"/>
              </a:spcAft>
              <a:buClr>
                <a:srgbClr val="0000FF"/>
              </a:buClr>
              <a:buFontTx/>
              <a:buBlip>
                <a:blip r:embed="rId2"/>
              </a:buBlip>
              <a:defRPr/>
            </a:pPr>
            <a:r>
              <a:rPr lang="fr-CA" sz="2400" dirty="0" smtClean="0">
                <a:solidFill>
                  <a:srgbClr val="000090"/>
                </a:solidFill>
                <a:latin typeface="Arial"/>
                <a:cs typeface="Arial"/>
              </a:rPr>
              <a:t>Il accompagne le jeune et la famille vers d’autres ressources lorsque la situation l’exige </a:t>
            </a:r>
          </a:p>
          <a:p>
            <a:pPr eaLnBrk="1" hangingPunct="1">
              <a:lnSpc>
                <a:spcPct val="90000"/>
              </a:lnSpc>
              <a:buFont typeface="Wingdings" charset="0"/>
              <a:buNone/>
              <a:defRPr/>
            </a:pPr>
            <a:r>
              <a:rPr lang="fr-CA" sz="2000" dirty="0" smtClean="0">
                <a:cs typeface="+mn-cs"/>
              </a:rPr>
              <a:t> </a:t>
            </a:r>
          </a:p>
        </p:txBody>
      </p:sp>
    </p:spTree>
    <p:extLst>
      <p:ext uri="{BB962C8B-B14F-4D97-AF65-F5344CB8AC3E}">
        <p14:creationId xmlns:p14="http://schemas.microsoft.com/office/powerpoint/2010/main" val="846597773"/>
      </p:ext>
    </p:extLst>
  </p:cSld>
  <p:clrMapOvr>
    <a:masterClrMapping/>
  </p:clrMapOvr>
  <p:timing>
    <p:tnLst>
      <p:par>
        <p:cTn xmlns:p14="http://schemas.microsoft.com/office/powerpoint/2010/mai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idx="1"/>
          </p:nvPr>
        </p:nvSpPr>
        <p:spPr>
          <a:xfrm>
            <a:off x="722313" y="2496779"/>
            <a:ext cx="7772400" cy="2225390"/>
          </a:xfrm>
        </p:spPr>
        <p:txBody>
          <a:bodyPr>
            <a:normAutofit lnSpcReduction="10000"/>
          </a:bodyPr>
          <a:lstStyle/>
          <a:p>
            <a:r>
              <a:rPr lang="fr-FR" sz="3600" b="1" dirty="0" smtClean="0">
                <a:solidFill>
                  <a:srgbClr val="FF0000"/>
                </a:solidFill>
                <a:latin typeface="Arial"/>
                <a:cs typeface="Arial"/>
              </a:rPr>
              <a:t>Cinquièmement : </a:t>
            </a:r>
          </a:p>
          <a:p>
            <a:r>
              <a:rPr lang="fr-FR" sz="3600" b="1" dirty="0">
                <a:solidFill>
                  <a:srgbClr val="FF0000"/>
                </a:solidFill>
                <a:latin typeface="Arial"/>
                <a:cs typeface="Arial"/>
              </a:rPr>
              <a:t>D</a:t>
            </a:r>
            <a:r>
              <a:rPr lang="fr-FR" sz="3600" b="1" dirty="0" smtClean="0">
                <a:solidFill>
                  <a:srgbClr val="FF0000"/>
                </a:solidFill>
                <a:latin typeface="Arial"/>
                <a:cs typeface="Arial"/>
              </a:rPr>
              <a:t>éfinir un modèle explicatif de la crise familiale - la carte conceptuelle de la crise familiale</a:t>
            </a:r>
          </a:p>
        </p:txBody>
      </p:sp>
    </p:spTree>
    <p:extLst>
      <p:ext uri="{BB962C8B-B14F-4D97-AF65-F5344CB8AC3E}">
        <p14:creationId xmlns:p14="http://schemas.microsoft.com/office/powerpoint/2010/main" val="2079969764"/>
      </p:ext>
    </p:extLst>
  </p:cSld>
  <p:clrMapOvr>
    <a:masterClrMapping/>
  </p:clrMapOvr>
  <p:timing>
    <p:tnLst>
      <p:par>
        <p:cTn xmlns:p14="http://schemas.microsoft.com/office/powerpoint/2010/mai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3"/>
          <p:cNvSpPr>
            <a:spLocks noGrp="1" noChangeArrowheads="1"/>
          </p:cNvSpPr>
          <p:nvPr>
            <p:ph idx="1"/>
          </p:nvPr>
        </p:nvSpPr>
        <p:spPr>
          <a:xfrm>
            <a:off x="468313" y="827088"/>
            <a:ext cx="8424862" cy="6273800"/>
          </a:xfrm>
        </p:spPr>
        <p:txBody>
          <a:bodyPr/>
          <a:lstStyle/>
          <a:p>
            <a:pPr eaLnBrk="1" hangingPunct="1">
              <a:lnSpc>
                <a:spcPct val="80000"/>
              </a:lnSpc>
              <a:buFontTx/>
              <a:buNone/>
            </a:pPr>
            <a:r>
              <a:rPr lang="fr-CA" sz="2800" dirty="0">
                <a:solidFill>
                  <a:schemeClr val="tx2"/>
                </a:solidFill>
                <a:latin typeface="Arial" charset="0"/>
                <a:ea typeface="MS PGothic" charset="0"/>
              </a:rPr>
              <a:t> </a:t>
            </a:r>
            <a:r>
              <a:rPr lang="fr-FR" sz="2800" b="1" dirty="0">
                <a:solidFill>
                  <a:srgbClr val="1F4081"/>
                </a:solidFill>
                <a:latin typeface="Arial" charset="0"/>
                <a:ea typeface="MS PGothic" charset="0"/>
              </a:rPr>
              <a:t>Qu’est-ce qu’une carte conceptuelle</a:t>
            </a:r>
          </a:p>
          <a:p>
            <a:pPr eaLnBrk="1" hangingPunct="1">
              <a:lnSpc>
                <a:spcPct val="80000"/>
              </a:lnSpc>
              <a:buFontTx/>
              <a:buNone/>
            </a:pPr>
            <a:endParaRPr lang="fr-FR" sz="2400" b="1" dirty="0">
              <a:solidFill>
                <a:srgbClr val="1F4081"/>
              </a:solidFill>
              <a:latin typeface="Arial" charset="0"/>
              <a:ea typeface="MS PGothic" charset="0"/>
            </a:endParaRPr>
          </a:p>
          <a:p>
            <a:r>
              <a:rPr lang="fr-FR" sz="2400" dirty="0">
                <a:solidFill>
                  <a:srgbClr val="333399"/>
                </a:solidFill>
                <a:latin typeface="Arial" charset="0"/>
                <a:ea typeface="MS PGothic" charset="0"/>
              </a:rPr>
              <a:t>Représentation imagée d’une recension systématique des écrits scientifiques concernant une problématique </a:t>
            </a:r>
            <a:r>
              <a:rPr lang="fr-FR" sz="2400" dirty="0" smtClean="0">
                <a:solidFill>
                  <a:srgbClr val="333399"/>
                </a:solidFill>
                <a:latin typeface="Arial" charset="0"/>
                <a:ea typeface="MS PGothic" charset="0"/>
              </a:rPr>
              <a:t>donnée</a:t>
            </a:r>
            <a:endParaRPr lang="fr-CA" sz="2400" dirty="0">
              <a:solidFill>
                <a:srgbClr val="333399"/>
              </a:solidFill>
              <a:latin typeface="Arial" charset="0"/>
              <a:ea typeface="MS PGothic" charset="0"/>
            </a:endParaRPr>
          </a:p>
          <a:p>
            <a:pPr>
              <a:buFontTx/>
              <a:buNone/>
            </a:pPr>
            <a:r>
              <a:rPr lang="fr-FR" sz="2400" dirty="0">
                <a:solidFill>
                  <a:srgbClr val="333399"/>
                </a:solidFill>
                <a:latin typeface="Arial" charset="0"/>
                <a:ea typeface="MS PGothic" charset="0"/>
              </a:rPr>
              <a:t> </a:t>
            </a:r>
            <a:endParaRPr lang="fr-CA" sz="2400" dirty="0">
              <a:solidFill>
                <a:srgbClr val="333399"/>
              </a:solidFill>
              <a:latin typeface="Arial" charset="0"/>
              <a:ea typeface="MS PGothic" charset="0"/>
            </a:endParaRPr>
          </a:p>
          <a:p>
            <a:r>
              <a:rPr lang="fr-FR" sz="2400" dirty="0">
                <a:solidFill>
                  <a:srgbClr val="333399"/>
                </a:solidFill>
                <a:latin typeface="Arial" charset="0"/>
                <a:ea typeface="MS PGothic" charset="0"/>
              </a:rPr>
              <a:t>Vise à mettre en image l’ensemble des facteurs de risque et des facteurs de protection associés à une problématique et les interrelations entre ces </a:t>
            </a:r>
            <a:r>
              <a:rPr lang="fr-FR" sz="2400" dirty="0" smtClean="0">
                <a:solidFill>
                  <a:srgbClr val="333399"/>
                </a:solidFill>
                <a:latin typeface="Arial" charset="0"/>
                <a:ea typeface="MS PGothic" charset="0"/>
              </a:rPr>
              <a:t>facteurs</a:t>
            </a:r>
            <a:endParaRPr lang="fr-CA" sz="2400" dirty="0">
              <a:solidFill>
                <a:srgbClr val="333399"/>
              </a:solidFill>
              <a:latin typeface="Arial" charset="0"/>
              <a:ea typeface="MS PGothic" charset="0"/>
            </a:endParaRPr>
          </a:p>
          <a:p>
            <a:pPr>
              <a:buFontTx/>
              <a:buNone/>
            </a:pPr>
            <a:endParaRPr lang="fr-CA" sz="2400" dirty="0">
              <a:solidFill>
                <a:srgbClr val="333399"/>
              </a:solidFill>
              <a:latin typeface="Arial" charset="0"/>
              <a:ea typeface="MS PGothic" charset="0"/>
            </a:endParaRPr>
          </a:p>
          <a:p>
            <a:r>
              <a:rPr lang="fr-CA" sz="2400" dirty="0">
                <a:solidFill>
                  <a:srgbClr val="333399"/>
                </a:solidFill>
                <a:latin typeface="Arial" charset="0"/>
                <a:ea typeface="MS PGothic" charset="0"/>
              </a:rPr>
              <a:t>Vise à soutenir la démarche d’évaluation et de planification de </a:t>
            </a:r>
            <a:r>
              <a:rPr lang="fr-CA" sz="2400" dirty="0" smtClean="0">
                <a:solidFill>
                  <a:srgbClr val="333399"/>
                </a:solidFill>
                <a:latin typeface="Arial" charset="0"/>
                <a:ea typeface="MS PGothic" charset="0"/>
              </a:rPr>
              <a:t>l’intervention</a:t>
            </a:r>
            <a:endParaRPr lang="fr-CA" sz="2400" dirty="0">
              <a:solidFill>
                <a:srgbClr val="333399"/>
              </a:solidFill>
              <a:latin typeface="Arial" charset="0"/>
              <a:ea typeface="MS PGothic" charset="0"/>
            </a:endParaRPr>
          </a:p>
          <a:p>
            <a:pPr eaLnBrk="1" hangingPunct="1">
              <a:lnSpc>
                <a:spcPct val="80000"/>
              </a:lnSpc>
              <a:buFontTx/>
              <a:buNone/>
            </a:pPr>
            <a:endParaRPr lang="fr-CA" sz="2400" dirty="0">
              <a:latin typeface="Arial" charset="0"/>
              <a:ea typeface="MS PGothic" charset="0"/>
            </a:endParaRPr>
          </a:p>
          <a:p>
            <a:pPr eaLnBrk="1" hangingPunct="1">
              <a:lnSpc>
                <a:spcPct val="80000"/>
              </a:lnSpc>
              <a:buFontTx/>
              <a:buNone/>
            </a:pPr>
            <a:endParaRPr lang="fr-CA" sz="2400" b="1" dirty="0">
              <a:solidFill>
                <a:schemeClr val="tx2"/>
              </a:solidFill>
              <a:latin typeface="Arial" charset="0"/>
              <a:ea typeface="MS PGothic" charset="0"/>
            </a:endParaRPr>
          </a:p>
        </p:txBody>
      </p:sp>
    </p:spTree>
    <p:extLst>
      <p:ext uri="{BB962C8B-B14F-4D97-AF65-F5344CB8AC3E}">
        <p14:creationId xmlns:p14="http://schemas.microsoft.com/office/powerpoint/2010/main" val="1453070377"/>
      </p:ext>
    </p:extLst>
  </p:cSld>
  <p:clrMapOvr>
    <a:masterClrMapping/>
  </p:clrMapOvr>
  <p:timing>
    <p:tnLst>
      <p:par>
        <p:cTn xmlns:p14="http://schemas.microsoft.com/office/powerpoint/2010/mai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031" name="Ellipse 211030"/>
          <p:cNvSpPr>
            <a:spLocks noChangeArrowheads="1"/>
          </p:cNvSpPr>
          <p:nvPr/>
        </p:nvSpPr>
        <p:spPr bwMode="auto">
          <a:xfrm>
            <a:off x="1979613" y="0"/>
            <a:ext cx="4895850" cy="2060575"/>
          </a:xfrm>
          <a:prstGeom prst="ellipse">
            <a:avLst/>
          </a:prstGeom>
          <a:noFill/>
          <a:ln w="28575">
            <a:solidFill>
              <a:schemeClr val="tx1"/>
            </a:solidFill>
            <a:round/>
            <a:headEnd/>
            <a:tailEnd/>
          </a:ln>
          <a:effectLst>
            <a:outerShdw blurRad="40000" dist="23000" dir="5400000" rotWithShape="0">
              <a:srgbClr val="000000">
                <a:alpha val="34998"/>
              </a:srgbClr>
            </a:outerShdw>
          </a:effectLst>
          <a:extLst>
            <a:ext uri="{909E8E84-426E-40dd-AFC4-6F175D3DCCD1}">
              <a14:hiddenFill xmlns:a14="http://schemas.microsoft.com/office/drawing/2010/main">
                <a:solidFill>
                  <a:srgbClr val="FFFFFF"/>
                </a:solidFill>
              </a14:hiddenFill>
            </a:ext>
          </a:extLst>
        </p:spPr>
        <p:txBody>
          <a:bodyPr lIns="91336" tIns="45670" rIns="91336" bIns="45670" anchor="ctr"/>
          <a:lstStyle/>
          <a:p>
            <a:pPr algn="ctr" defTabSz="456680" eaLnBrk="1" hangingPunct="1">
              <a:defRPr/>
            </a:pPr>
            <a:endParaRPr lang="fr-FR">
              <a:solidFill>
                <a:prstClr val="white"/>
              </a:solidFill>
              <a:latin typeface="+mn-lt"/>
              <a:ea typeface="+mn-ea"/>
              <a:cs typeface="+mn-cs"/>
            </a:endParaRPr>
          </a:p>
        </p:txBody>
      </p:sp>
      <p:sp>
        <p:nvSpPr>
          <p:cNvPr id="114" name="Ellipse 113"/>
          <p:cNvSpPr>
            <a:spLocks noChangeArrowheads="1"/>
          </p:cNvSpPr>
          <p:nvPr/>
        </p:nvSpPr>
        <p:spPr bwMode="auto">
          <a:xfrm>
            <a:off x="0" y="2205038"/>
            <a:ext cx="9144000" cy="4537075"/>
          </a:xfrm>
          <a:prstGeom prst="ellipse">
            <a:avLst/>
          </a:prstGeom>
          <a:noFill/>
          <a:ln w="28575">
            <a:solidFill>
              <a:schemeClr val="tx1"/>
            </a:solidFill>
            <a:round/>
            <a:headEnd/>
            <a:tailEnd/>
          </a:ln>
          <a:effectLst>
            <a:outerShdw blurRad="40000" dist="23000" dir="5400000" rotWithShape="0">
              <a:srgbClr val="000000">
                <a:alpha val="34998"/>
              </a:srgbClr>
            </a:outerShdw>
          </a:effectLst>
          <a:extLst>
            <a:ext uri="{909E8E84-426E-40dd-AFC4-6F175D3DCCD1}">
              <a14:hiddenFill xmlns:a14="http://schemas.microsoft.com/office/drawing/2010/main">
                <a:solidFill>
                  <a:srgbClr val="FFFFFF"/>
                </a:solidFill>
              </a14:hiddenFill>
            </a:ext>
          </a:extLst>
        </p:spPr>
        <p:txBody>
          <a:bodyPr lIns="91336" tIns="45670" rIns="91336" bIns="45670" anchor="ctr"/>
          <a:lstStyle/>
          <a:p>
            <a:pPr algn="ctr" defTabSz="456680" eaLnBrk="1" hangingPunct="1">
              <a:defRPr/>
            </a:pPr>
            <a:endParaRPr lang="fr-FR">
              <a:solidFill>
                <a:prstClr val="white"/>
              </a:solidFill>
              <a:latin typeface="+mn-lt"/>
              <a:ea typeface="+mn-ea"/>
              <a:cs typeface="+mn-cs"/>
            </a:endParaRPr>
          </a:p>
        </p:txBody>
      </p:sp>
      <p:sp>
        <p:nvSpPr>
          <p:cNvPr id="21507" name="Rectangle 2"/>
          <p:cNvSpPr>
            <a:spLocks noChangeArrowheads="1"/>
          </p:cNvSpPr>
          <p:nvPr/>
        </p:nvSpPr>
        <p:spPr bwMode="auto">
          <a:xfrm>
            <a:off x="3725863" y="80963"/>
            <a:ext cx="1368425" cy="647700"/>
          </a:xfrm>
          <a:prstGeom prst="rect">
            <a:avLst/>
          </a:prstGeom>
          <a:solidFill>
            <a:srgbClr val="CC3300"/>
          </a:solidFill>
          <a:ln w="12700">
            <a:solidFill>
              <a:schemeClr val="tx1"/>
            </a:solidFill>
            <a:miter lim="800000"/>
            <a:headEnd type="none" w="sm" len="sm"/>
            <a:tailEnd type="none" w="sm" len="sm"/>
          </a:ln>
        </p:spPr>
        <p:txBody>
          <a:bodyPr wrap="none" lIns="91336" tIns="45670" rIns="91336" bIns="45670" anchor="ctr"/>
          <a:lstStyle/>
          <a:p>
            <a:pPr algn="ctr" defTabSz="455613" eaLnBrk="1" hangingPunct="1"/>
            <a:r>
              <a:rPr lang="fr-CA" sz="1400" b="1">
                <a:solidFill>
                  <a:srgbClr val="FFFFFF"/>
                </a:solidFill>
              </a:rPr>
              <a:t>Crise</a:t>
            </a:r>
          </a:p>
          <a:p>
            <a:pPr algn="ctr" defTabSz="455613" eaLnBrk="1" hangingPunct="1"/>
            <a:r>
              <a:rPr lang="fr-CA" sz="1400" b="1">
                <a:solidFill>
                  <a:srgbClr val="FFFFFF"/>
                </a:solidFill>
              </a:rPr>
              <a:t>familiale</a:t>
            </a:r>
            <a:endParaRPr lang="fr-FR" sz="1400" b="1">
              <a:solidFill>
                <a:srgbClr val="FFFFFF"/>
              </a:solidFill>
            </a:endParaRPr>
          </a:p>
        </p:txBody>
      </p:sp>
      <p:sp>
        <p:nvSpPr>
          <p:cNvPr id="21508" name="Rectangle 3"/>
          <p:cNvSpPr>
            <a:spLocks noChangeArrowheads="1"/>
          </p:cNvSpPr>
          <p:nvPr/>
        </p:nvSpPr>
        <p:spPr bwMode="auto">
          <a:xfrm>
            <a:off x="3951288" y="1123950"/>
            <a:ext cx="1057275" cy="574675"/>
          </a:xfrm>
          <a:prstGeom prst="rect">
            <a:avLst/>
          </a:prstGeom>
          <a:solidFill>
            <a:schemeClr val="accent1"/>
          </a:solidFill>
          <a:ln w="12700">
            <a:solidFill>
              <a:schemeClr val="tx1"/>
            </a:solidFill>
            <a:miter lim="800000"/>
            <a:headEnd type="none" w="sm" len="sm"/>
            <a:tailEnd type="none" w="sm" len="sm"/>
          </a:ln>
        </p:spPr>
        <p:txBody>
          <a:bodyPr wrap="none" lIns="91336" tIns="45670" rIns="91336" bIns="45670" anchor="ctr"/>
          <a:lstStyle/>
          <a:p>
            <a:pPr algn="ctr" defTabSz="455613" eaLnBrk="1" hangingPunct="1"/>
            <a:r>
              <a:rPr lang="fr-CA" sz="1100">
                <a:solidFill>
                  <a:schemeClr val="bg1"/>
                </a:solidFill>
              </a:rPr>
              <a:t>Relation </a:t>
            </a:r>
          </a:p>
          <a:p>
            <a:pPr algn="ctr" defTabSz="455613" eaLnBrk="1" hangingPunct="1"/>
            <a:r>
              <a:rPr lang="fr-CA" sz="1100">
                <a:solidFill>
                  <a:schemeClr val="bg1"/>
                </a:solidFill>
              </a:rPr>
              <a:t>parents-jeune</a:t>
            </a:r>
          </a:p>
          <a:p>
            <a:pPr algn="ctr" defTabSz="455613" eaLnBrk="1" hangingPunct="1"/>
            <a:r>
              <a:rPr lang="fr-CA" sz="1100">
                <a:solidFill>
                  <a:schemeClr val="bg1"/>
                </a:solidFill>
              </a:rPr>
              <a:t>détériorée</a:t>
            </a:r>
            <a:endParaRPr lang="fr-FR" sz="1100">
              <a:solidFill>
                <a:schemeClr val="bg1"/>
              </a:solidFill>
            </a:endParaRPr>
          </a:p>
        </p:txBody>
      </p:sp>
      <p:sp>
        <p:nvSpPr>
          <p:cNvPr id="21509" name="Rectangle 4"/>
          <p:cNvSpPr>
            <a:spLocks noChangeArrowheads="1"/>
          </p:cNvSpPr>
          <p:nvPr/>
        </p:nvSpPr>
        <p:spPr bwMode="auto">
          <a:xfrm>
            <a:off x="5129213" y="1123950"/>
            <a:ext cx="1182687" cy="574675"/>
          </a:xfrm>
          <a:prstGeom prst="rect">
            <a:avLst/>
          </a:prstGeom>
          <a:solidFill>
            <a:schemeClr val="accent1"/>
          </a:solidFill>
          <a:ln w="12700">
            <a:solidFill>
              <a:schemeClr val="tx1"/>
            </a:solidFill>
            <a:miter lim="800000"/>
            <a:headEnd type="none" w="sm" len="sm"/>
            <a:tailEnd type="none" w="sm" len="sm"/>
          </a:ln>
        </p:spPr>
        <p:txBody>
          <a:bodyPr wrap="none" lIns="91336" tIns="45670" rIns="91336" bIns="45670" anchor="ctr"/>
          <a:lstStyle/>
          <a:p>
            <a:pPr algn="ctr" defTabSz="455613" eaLnBrk="1" hangingPunct="1"/>
            <a:r>
              <a:rPr lang="fr-CA" sz="1100">
                <a:solidFill>
                  <a:schemeClr val="bg1"/>
                </a:solidFill>
              </a:rPr>
              <a:t> Détresse </a:t>
            </a:r>
          </a:p>
          <a:p>
            <a:pPr algn="ctr" defTabSz="455613" eaLnBrk="1" hangingPunct="1"/>
            <a:r>
              <a:rPr lang="fr-CA" sz="1100">
                <a:solidFill>
                  <a:schemeClr val="bg1"/>
                </a:solidFill>
              </a:rPr>
              <a:t>psychologique</a:t>
            </a:r>
          </a:p>
          <a:p>
            <a:pPr algn="ctr" defTabSz="455613" eaLnBrk="1" hangingPunct="1"/>
            <a:r>
              <a:rPr lang="fr-CA" sz="1100">
                <a:solidFill>
                  <a:schemeClr val="bg1"/>
                </a:solidFill>
              </a:rPr>
              <a:t>des parents</a:t>
            </a:r>
            <a:endParaRPr lang="fr-FR" sz="1100">
              <a:solidFill>
                <a:schemeClr val="bg1"/>
              </a:solidFill>
            </a:endParaRPr>
          </a:p>
        </p:txBody>
      </p:sp>
      <p:sp>
        <p:nvSpPr>
          <p:cNvPr id="21510" name="Rectangle 5"/>
          <p:cNvSpPr>
            <a:spLocks noChangeArrowheads="1"/>
          </p:cNvSpPr>
          <p:nvPr/>
        </p:nvSpPr>
        <p:spPr bwMode="auto">
          <a:xfrm>
            <a:off x="3203575" y="6308725"/>
            <a:ext cx="2520950" cy="360363"/>
          </a:xfrm>
          <a:prstGeom prst="rect">
            <a:avLst/>
          </a:prstGeom>
          <a:solidFill>
            <a:schemeClr val="accent1"/>
          </a:solidFill>
          <a:ln w="12700">
            <a:solidFill>
              <a:schemeClr val="tx1"/>
            </a:solidFill>
            <a:miter lim="800000"/>
            <a:headEnd type="none" w="sm" len="sm"/>
            <a:tailEnd type="none" w="sm" len="sm"/>
          </a:ln>
        </p:spPr>
        <p:txBody>
          <a:bodyPr wrap="none" lIns="91336" tIns="45670" rIns="91336" bIns="45670" anchor="ctr"/>
          <a:lstStyle/>
          <a:p>
            <a:pPr algn="ctr" defTabSz="455613" eaLnBrk="1" hangingPunct="1"/>
            <a:r>
              <a:rPr lang="fr-CA" sz="1200" b="1">
                <a:solidFill>
                  <a:srgbClr val="FFFFFF"/>
                </a:solidFill>
              </a:rPr>
              <a:t>Microsystème</a:t>
            </a:r>
            <a:endParaRPr lang="fr-FR" sz="1200" b="1">
              <a:solidFill>
                <a:srgbClr val="FFFFFF"/>
              </a:solidFill>
            </a:endParaRPr>
          </a:p>
        </p:txBody>
      </p:sp>
      <p:sp>
        <p:nvSpPr>
          <p:cNvPr id="21511" name="Rectangle 6"/>
          <p:cNvSpPr>
            <a:spLocks noChangeArrowheads="1"/>
          </p:cNvSpPr>
          <p:nvPr/>
        </p:nvSpPr>
        <p:spPr bwMode="auto">
          <a:xfrm>
            <a:off x="6227763" y="4221163"/>
            <a:ext cx="936625" cy="574675"/>
          </a:xfrm>
          <a:prstGeom prst="rect">
            <a:avLst/>
          </a:prstGeom>
          <a:solidFill>
            <a:schemeClr val="accent1"/>
          </a:solidFill>
          <a:ln w="12700">
            <a:solidFill>
              <a:schemeClr val="tx1"/>
            </a:solidFill>
            <a:miter lim="800000"/>
            <a:headEnd type="none" w="sm" len="sm"/>
            <a:tailEnd type="none" w="sm" len="sm"/>
          </a:ln>
        </p:spPr>
        <p:txBody>
          <a:bodyPr wrap="none" lIns="91336" tIns="45670" rIns="91336" bIns="45670" anchor="ctr"/>
          <a:lstStyle/>
          <a:p>
            <a:pPr algn="ctr" defTabSz="455613" eaLnBrk="1" hangingPunct="1"/>
            <a:r>
              <a:rPr lang="fr-CA" sz="1100" b="1">
                <a:solidFill>
                  <a:srgbClr val="FFFFFF"/>
                </a:solidFill>
              </a:rPr>
              <a:t>Pratiques</a:t>
            </a:r>
          </a:p>
          <a:p>
            <a:pPr algn="ctr" defTabSz="455613" eaLnBrk="1" hangingPunct="1"/>
            <a:r>
              <a:rPr lang="fr-CA" sz="1100" b="1">
                <a:solidFill>
                  <a:srgbClr val="FFFFFF"/>
                </a:solidFill>
              </a:rPr>
              <a:t>éducatives</a:t>
            </a:r>
          </a:p>
          <a:p>
            <a:pPr algn="ctr" defTabSz="455613" eaLnBrk="1" hangingPunct="1"/>
            <a:r>
              <a:rPr lang="fr-CA" sz="1100" b="1">
                <a:solidFill>
                  <a:srgbClr val="FFFFFF"/>
                </a:solidFill>
              </a:rPr>
              <a:t>lacunaires</a:t>
            </a:r>
            <a:endParaRPr lang="fr-FR" sz="1100" b="1">
              <a:solidFill>
                <a:srgbClr val="FFFFFF"/>
              </a:solidFill>
            </a:endParaRPr>
          </a:p>
        </p:txBody>
      </p:sp>
      <p:sp>
        <p:nvSpPr>
          <p:cNvPr id="21512" name="Rectangle 7"/>
          <p:cNvSpPr>
            <a:spLocks noChangeArrowheads="1"/>
          </p:cNvSpPr>
          <p:nvPr/>
        </p:nvSpPr>
        <p:spPr bwMode="auto">
          <a:xfrm>
            <a:off x="7308850" y="4221163"/>
            <a:ext cx="985838" cy="574675"/>
          </a:xfrm>
          <a:prstGeom prst="rect">
            <a:avLst/>
          </a:prstGeom>
          <a:solidFill>
            <a:schemeClr val="accent1"/>
          </a:solidFill>
          <a:ln w="12700">
            <a:solidFill>
              <a:schemeClr val="tx1"/>
            </a:solidFill>
            <a:miter lim="800000"/>
            <a:headEnd type="none" w="sm" len="sm"/>
            <a:tailEnd type="none" w="sm" len="sm"/>
          </a:ln>
        </p:spPr>
        <p:txBody>
          <a:bodyPr wrap="none" lIns="91336" tIns="45670" rIns="91336" bIns="45670" anchor="ctr"/>
          <a:lstStyle/>
          <a:p>
            <a:pPr algn="ctr" defTabSz="455613" eaLnBrk="1" hangingPunct="1"/>
            <a:r>
              <a:rPr lang="fr-CA" sz="1100" b="1">
                <a:solidFill>
                  <a:srgbClr val="FFFFFF"/>
                </a:solidFill>
              </a:rPr>
              <a:t>Faible</a:t>
            </a:r>
          </a:p>
          <a:p>
            <a:pPr algn="ctr" defTabSz="455613" eaLnBrk="1" hangingPunct="1"/>
            <a:r>
              <a:rPr lang="fr-CA" sz="1100" b="1">
                <a:solidFill>
                  <a:srgbClr val="FFFFFF"/>
                </a:solidFill>
              </a:rPr>
              <a:t>engagement</a:t>
            </a:r>
          </a:p>
          <a:p>
            <a:pPr algn="ctr" defTabSz="455613" eaLnBrk="1" hangingPunct="1"/>
            <a:r>
              <a:rPr lang="fr-CA" sz="1100" b="1">
                <a:solidFill>
                  <a:srgbClr val="FFFFFF"/>
                </a:solidFill>
              </a:rPr>
              <a:t>relationnel</a:t>
            </a:r>
            <a:endParaRPr lang="fr-FR" sz="1100" b="1">
              <a:solidFill>
                <a:srgbClr val="FFFFFF"/>
              </a:solidFill>
            </a:endParaRPr>
          </a:p>
        </p:txBody>
      </p:sp>
      <p:sp>
        <p:nvSpPr>
          <p:cNvPr id="21513" name="Oval 8"/>
          <p:cNvSpPr>
            <a:spLocks noChangeArrowheads="1"/>
          </p:cNvSpPr>
          <p:nvPr/>
        </p:nvSpPr>
        <p:spPr bwMode="auto">
          <a:xfrm>
            <a:off x="6227763" y="5157788"/>
            <a:ext cx="914400" cy="574675"/>
          </a:xfrm>
          <a:prstGeom prst="ellipse">
            <a:avLst/>
          </a:prstGeom>
          <a:solidFill>
            <a:schemeClr val="accent1"/>
          </a:solidFill>
          <a:ln w="12700">
            <a:solidFill>
              <a:schemeClr val="tx1"/>
            </a:solidFill>
            <a:round/>
            <a:headEnd type="none" w="sm" len="sm"/>
            <a:tailEnd type="none" w="sm" len="sm"/>
          </a:ln>
        </p:spPr>
        <p:txBody>
          <a:bodyPr wrap="none" lIns="91336" tIns="45670" rIns="91336" bIns="45670" anchor="ctr"/>
          <a:lstStyle/>
          <a:p>
            <a:pPr algn="ctr" defTabSz="455613" eaLnBrk="1" hangingPunct="1"/>
            <a:r>
              <a:rPr lang="fr-CA" sz="1000">
                <a:solidFill>
                  <a:srgbClr val="FFFFFF"/>
                </a:solidFill>
              </a:rPr>
              <a:t>Discipline</a:t>
            </a:r>
          </a:p>
          <a:p>
            <a:pPr algn="ctr" defTabSz="455613" eaLnBrk="1" hangingPunct="1"/>
            <a:r>
              <a:rPr lang="fr-CA" sz="1000">
                <a:solidFill>
                  <a:srgbClr val="FFFFFF"/>
                </a:solidFill>
              </a:rPr>
              <a:t>inconsistante</a:t>
            </a:r>
            <a:endParaRPr lang="fr-FR" sz="1000">
              <a:solidFill>
                <a:srgbClr val="FFFFFF"/>
              </a:solidFill>
            </a:endParaRPr>
          </a:p>
        </p:txBody>
      </p:sp>
      <p:sp>
        <p:nvSpPr>
          <p:cNvPr id="21514" name="Oval 9"/>
          <p:cNvSpPr>
            <a:spLocks noChangeArrowheads="1"/>
          </p:cNvSpPr>
          <p:nvPr/>
        </p:nvSpPr>
        <p:spPr bwMode="auto">
          <a:xfrm>
            <a:off x="7380288" y="5157788"/>
            <a:ext cx="914400" cy="576262"/>
          </a:xfrm>
          <a:prstGeom prst="ellipse">
            <a:avLst/>
          </a:prstGeom>
          <a:solidFill>
            <a:schemeClr val="accent1"/>
          </a:solidFill>
          <a:ln w="12700">
            <a:solidFill>
              <a:schemeClr val="tx1"/>
            </a:solidFill>
            <a:round/>
            <a:headEnd type="none" w="sm" len="sm"/>
            <a:tailEnd type="none" w="sm" len="sm"/>
          </a:ln>
        </p:spPr>
        <p:txBody>
          <a:bodyPr wrap="none" lIns="91336" tIns="45670" rIns="91336" bIns="45670" anchor="ctr"/>
          <a:lstStyle/>
          <a:p>
            <a:pPr algn="ctr" defTabSz="455613" eaLnBrk="1" hangingPunct="1"/>
            <a:r>
              <a:rPr lang="fr-CA" sz="1000">
                <a:solidFill>
                  <a:srgbClr val="FFFFFF"/>
                </a:solidFill>
              </a:rPr>
              <a:t> Hostilité</a:t>
            </a:r>
            <a:endParaRPr lang="fr-FR" sz="1000">
              <a:solidFill>
                <a:srgbClr val="FFFFFF"/>
              </a:solidFill>
            </a:endParaRPr>
          </a:p>
        </p:txBody>
      </p:sp>
      <p:sp>
        <p:nvSpPr>
          <p:cNvPr id="21515" name="Rectangle 10"/>
          <p:cNvSpPr>
            <a:spLocks noChangeArrowheads="1"/>
          </p:cNvSpPr>
          <p:nvPr/>
        </p:nvSpPr>
        <p:spPr bwMode="auto">
          <a:xfrm>
            <a:off x="6156325" y="4076700"/>
            <a:ext cx="2289175" cy="792163"/>
          </a:xfrm>
          <a:prstGeom prst="rect">
            <a:avLst/>
          </a:prstGeom>
          <a:noFill/>
          <a:ln w="28575">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lIns="91336" tIns="45670" rIns="91336" bIns="45670" anchor="ctr"/>
          <a:lstStyle/>
          <a:p>
            <a:pPr defTabSz="455613" eaLnBrk="1" hangingPunct="1"/>
            <a:endParaRPr lang="fr-FR">
              <a:solidFill>
                <a:srgbClr val="FFFFFF"/>
              </a:solidFill>
            </a:endParaRPr>
          </a:p>
        </p:txBody>
      </p:sp>
      <p:sp>
        <p:nvSpPr>
          <p:cNvPr id="21516" name="Rectangle 11"/>
          <p:cNvSpPr>
            <a:spLocks noChangeArrowheads="1"/>
          </p:cNvSpPr>
          <p:nvPr/>
        </p:nvSpPr>
        <p:spPr bwMode="auto">
          <a:xfrm>
            <a:off x="3492500" y="2492375"/>
            <a:ext cx="1922463" cy="503238"/>
          </a:xfrm>
          <a:prstGeom prst="rect">
            <a:avLst/>
          </a:prstGeom>
          <a:solidFill>
            <a:schemeClr val="accent1"/>
          </a:solidFill>
          <a:ln w="12700">
            <a:solidFill>
              <a:schemeClr val="tx1"/>
            </a:solidFill>
            <a:miter lim="800000"/>
            <a:headEnd type="none" w="sm" len="sm"/>
            <a:tailEnd type="none" w="sm" len="sm"/>
          </a:ln>
        </p:spPr>
        <p:txBody>
          <a:bodyPr wrap="none" lIns="91336" tIns="45670" rIns="91336" bIns="45670" anchor="ctr"/>
          <a:lstStyle/>
          <a:p>
            <a:pPr algn="ctr" defTabSz="455613" eaLnBrk="1" hangingPunct="1"/>
            <a:r>
              <a:rPr lang="fr-CA" sz="1200" b="1">
                <a:solidFill>
                  <a:srgbClr val="FFFFFF"/>
                </a:solidFill>
              </a:rPr>
              <a:t> </a:t>
            </a:r>
            <a:r>
              <a:rPr lang="fr-CA" sz="1100" b="1">
                <a:solidFill>
                  <a:srgbClr val="FFFFFF"/>
                </a:solidFill>
              </a:rPr>
              <a:t>Dysfonctionnement</a:t>
            </a:r>
          </a:p>
          <a:p>
            <a:pPr algn="ctr" defTabSz="455613" eaLnBrk="1" hangingPunct="1"/>
            <a:r>
              <a:rPr lang="fr-CA" sz="1100" b="1">
                <a:solidFill>
                  <a:srgbClr val="FFFFFF"/>
                </a:solidFill>
              </a:rPr>
              <a:t>familial</a:t>
            </a:r>
            <a:endParaRPr lang="fr-FR" sz="1100" b="1">
              <a:solidFill>
                <a:srgbClr val="FFFFFF"/>
              </a:solidFill>
            </a:endParaRPr>
          </a:p>
        </p:txBody>
      </p:sp>
      <p:sp>
        <p:nvSpPr>
          <p:cNvPr id="21517" name="Oval 12"/>
          <p:cNvSpPr>
            <a:spLocks noChangeArrowheads="1"/>
          </p:cNvSpPr>
          <p:nvPr/>
        </p:nvSpPr>
        <p:spPr bwMode="auto">
          <a:xfrm>
            <a:off x="3059113" y="3284538"/>
            <a:ext cx="914400" cy="504825"/>
          </a:xfrm>
          <a:prstGeom prst="ellipse">
            <a:avLst/>
          </a:prstGeom>
          <a:solidFill>
            <a:schemeClr val="accent1"/>
          </a:solidFill>
          <a:ln w="12700">
            <a:solidFill>
              <a:schemeClr val="tx1"/>
            </a:solidFill>
            <a:round/>
            <a:headEnd type="none" w="sm" len="sm"/>
            <a:tailEnd type="none" w="sm" len="sm"/>
          </a:ln>
        </p:spPr>
        <p:txBody>
          <a:bodyPr wrap="none" lIns="91336" tIns="45670" rIns="91336" bIns="45670" anchor="ctr"/>
          <a:lstStyle/>
          <a:p>
            <a:pPr algn="ctr" defTabSz="455613" eaLnBrk="1" hangingPunct="1"/>
            <a:r>
              <a:rPr lang="fr-CA" sz="1000">
                <a:solidFill>
                  <a:srgbClr val="FFFFFF"/>
                </a:solidFill>
              </a:rPr>
              <a:t>Cohésion </a:t>
            </a:r>
          </a:p>
          <a:p>
            <a:pPr algn="ctr" defTabSz="455613" eaLnBrk="1" hangingPunct="1"/>
            <a:r>
              <a:rPr lang="fr-CA" sz="1000">
                <a:solidFill>
                  <a:srgbClr val="FFFFFF"/>
                </a:solidFill>
              </a:rPr>
              <a:t>lacunaire</a:t>
            </a:r>
            <a:endParaRPr lang="fr-FR" sz="1000">
              <a:solidFill>
                <a:srgbClr val="FFFFFF"/>
              </a:solidFill>
            </a:endParaRPr>
          </a:p>
        </p:txBody>
      </p:sp>
      <p:sp>
        <p:nvSpPr>
          <p:cNvPr id="21518" name="Oval 13"/>
          <p:cNvSpPr>
            <a:spLocks noChangeArrowheads="1"/>
          </p:cNvSpPr>
          <p:nvPr/>
        </p:nvSpPr>
        <p:spPr bwMode="auto">
          <a:xfrm>
            <a:off x="3492500" y="3860800"/>
            <a:ext cx="914400" cy="504825"/>
          </a:xfrm>
          <a:prstGeom prst="ellipse">
            <a:avLst/>
          </a:prstGeom>
          <a:solidFill>
            <a:schemeClr val="accent1"/>
          </a:solidFill>
          <a:ln w="12700">
            <a:solidFill>
              <a:schemeClr val="tx1"/>
            </a:solidFill>
            <a:round/>
            <a:headEnd type="none" w="sm" len="sm"/>
            <a:tailEnd type="none" w="sm" len="sm"/>
          </a:ln>
        </p:spPr>
        <p:txBody>
          <a:bodyPr wrap="none" lIns="91336" tIns="45670" rIns="91336" bIns="45670" anchor="ctr"/>
          <a:lstStyle/>
          <a:p>
            <a:pPr algn="ctr" defTabSz="455613" eaLnBrk="1" hangingPunct="1"/>
            <a:r>
              <a:rPr lang="fr-CA" sz="1000">
                <a:solidFill>
                  <a:srgbClr val="FFFFFF"/>
                </a:solidFill>
              </a:rPr>
              <a:t>Flexibilité</a:t>
            </a:r>
          </a:p>
          <a:p>
            <a:pPr algn="ctr" defTabSz="455613" eaLnBrk="1" hangingPunct="1"/>
            <a:r>
              <a:rPr lang="fr-CA" sz="1000">
                <a:solidFill>
                  <a:srgbClr val="FFFFFF"/>
                </a:solidFill>
              </a:rPr>
              <a:t>lacunaire</a:t>
            </a:r>
          </a:p>
        </p:txBody>
      </p:sp>
      <p:sp>
        <p:nvSpPr>
          <p:cNvPr id="21519" name="Oval 15"/>
          <p:cNvSpPr>
            <a:spLocks noChangeArrowheads="1"/>
          </p:cNvSpPr>
          <p:nvPr/>
        </p:nvSpPr>
        <p:spPr bwMode="auto">
          <a:xfrm>
            <a:off x="4787900" y="3284538"/>
            <a:ext cx="1201738" cy="504825"/>
          </a:xfrm>
          <a:prstGeom prst="ellipse">
            <a:avLst/>
          </a:prstGeom>
          <a:solidFill>
            <a:schemeClr val="accent1"/>
          </a:solidFill>
          <a:ln w="12700">
            <a:solidFill>
              <a:schemeClr val="tx1"/>
            </a:solidFill>
            <a:round/>
            <a:headEnd type="none" w="sm" len="sm"/>
            <a:tailEnd type="none" w="sm" len="sm"/>
          </a:ln>
        </p:spPr>
        <p:txBody>
          <a:bodyPr wrap="none" lIns="91336" tIns="45670" rIns="91336" bIns="45670" anchor="ctr"/>
          <a:lstStyle/>
          <a:p>
            <a:pPr algn="ctr" defTabSz="455613" eaLnBrk="1" hangingPunct="1"/>
            <a:r>
              <a:rPr lang="fr-CA" sz="1000">
                <a:solidFill>
                  <a:srgbClr val="FFFFFF"/>
                </a:solidFill>
              </a:rPr>
              <a:t>Communication</a:t>
            </a:r>
          </a:p>
          <a:p>
            <a:pPr algn="ctr" defTabSz="455613" eaLnBrk="1" hangingPunct="1"/>
            <a:r>
              <a:rPr lang="fr-CA" sz="1000">
                <a:solidFill>
                  <a:srgbClr val="FFFFFF"/>
                </a:solidFill>
              </a:rPr>
              <a:t>lacunaire</a:t>
            </a:r>
            <a:endParaRPr lang="fr-FR" sz="1000">
              <a:solidFill>
                <a:srgbClr val="FFFFFF"/>
              </a:solidFill>
            </a:endParaRPr>
          </a:p>
        </p:txBody>
      </p:sp>
      <p:sp>
        <p:nvSpPr>
          <p:cNvPr id="21520" name="Rectangle 16"/>
          <p:cNvSpPr>
            <a:spLocks noChangeArrowheads="1"/>
          </p:cNvSpPr>
          <p:nvPr/>
        </p:nvSpPr>
        <p:spPr bwMode="auto">
          <a:xfrm>
            <a:off x="3419475" y="4868863"/>
            <a:ext cx="2016125" cy="719137"/>
          </a:xfrm>
          <a:prstGeom prst="rect">
            <a:avLst/>
          </a:prstGeom>
          <a:solidFill>
            <a:srgbClr val="FFCC99"/>
          </a:solidFill>
          <a:ln w="12700">
            <a:solidFill>
              <a:schemeClr val="tx1"/>
            </a:solidFill>
            <a:miter lim="800000"/>
            <a:headEnd type="none" w="sm" len="sm"/>
            <a:tailEnd type="none" w="sm" len="sm"/>
          </a:ln>
        </p:spPr>
        <p:txBody>
          <a:bodyPr wrap="none" lIns="91336" tIns="45670" rIns="91336" bIns="45670" anchor="ctr"/>
          <a:lstStyle/>
          <a:p>
            <a:pPr algn="ctr" defTabSz="455613" eaLnBrk="1" hangingPunct="1"/>
            <a:r>
              <a:rPr lang="fr-CA" sz="1100" b="1">
                <a:solidFill>
                  <a:srgbClr val="000000"/>
                </a:solidFill>
              </a:rPr>
              <a:t>Tâches développementales</a:t>
            </a:r>
          </a:p>
          <a:p>
            <a:pPr algn="ctr" defTabSz="455613" eaLnBrk="1" hangingPunct="1"/>
            <a:r>
              <a:rPr lang="fr-CA" sz="1100" b="1">
                <a:solidFill>
                  <a:srgbClr val="000000"/>
                </a:solidFill>
              </a:rPr>
              <a:t>non résolues de la famille</a:t>
            </a:r>
            <a:endParaRPr lang="fr-FR" sz="1100" b="1">
              <a:solidFill>
                <a:srgbClr val="000000"/>
              </a:solidFill>
            </a:endParaRPr>
          </a:p>
        </p:txBody>
      </p:sp>
      <p:sp>
        <p:nvSpPr>
          <p:cNvPr id="21521" name="Rectangle 20"/>
          <p:cNvSpPr>
            <a:spLocks noChangeArrowheads="1"/>
          </p:cNvSpPr>
          <p:nvPr/>
        </p:nvSpPr>
        <p:spPr bwMode="auto">
          <a:xfrm>
            <a:off x="179388" y="6308725"/>
            <a:ext cx="1373187" cy="360363"/>
          </a:xfrm>
          <a:prstGeom prst="rect">
            <a:avLst/>
          </a:prstGeom>
          <a:solidFill>
            <a:srgbClr val="FFCC99"/>
          </a:solidFill>
          <a:ln w="12700">
            <a:solidFill>
              <a:schemeClr val="tx1"/>
            </a:solidFill>
            <a:miter lim="800000"/>
            <a:headEnd type="none" w="sm" len="sm"/>
            <a:tailEnd type="none" w="sm" len="sm"/>
          </a:ln>
        </p:spPr>
        <p:txBody>
          <a:bodyPr wrap="none" lIns="91336" tIns="45670" rIns="91336" bIns="45670" anchor="ctr"/>
          <a:lstStyle/>
          <a:p>
            <a:pPr algn="ctr" defTabSz="455613" eaLnBrk="1" hangingPunct="1"/>
            <a:r>
              <a:rPr lang="fr-CA" sz="1200">
                <a:solidFill>
                  <a:srgbClr val="000000"/>
                </a:solidFill>
              </a:rPr>
              <a:t> </a:t>
            </a:r>
            <a:r>
              <a:rPr lang="fr-CA" sz="1200" b="1">
                <a:solidFill>
                  <a:srgbClr val="000000"/>
                </a:solidFill>
              </a:rPr>
              <a:t>Chronosystème</a:t>
            </a:r>
            <a:endParaRPr lang="fr-FR" sz="1200" b="1">
              <a:solidFill>
                <a:srgbClr val="000000"/>
              </a:solidFill>
            </a:endParaRPr>
          </a:p>
        </p:txBody>
      </p:sp>
      <p:sp>
        <p:nvSpPr>
          <p:cNvPr id="21522" name="Rectangle 21"/>
          <p:cNvSpPr>
            <a:spLocks noChangeArrowheads="1"/>
          </p:cNvSpPr>
          <p:nvPr/>
        </p:nvSpPr>
        <p:spPr bwMode="auto">
          <a:xfrm>
            <a:off x="1403350" y="4149725"/>
            <a:ext cx="987425" cy="576263"/>
          </a:xfrm>
          <a:prstGeom prst="rect">
            <a:avLst/>
          </a:prstGeom>
          <a:solidFill>
            <a:schemeClr val="accent2"/>
          </a:solidFill>
          <a:ln w="12700">
            <a:solidFill>
              <a:schemeClr val="tx1"/>
            </a:solidFill>
            <a:miter lim="800000"/>
            <a:headEnd type="none" w="sm" len="sm"/>
            <a:tailEnd type="none" w="sm" len="sm"/>
          </a:ln>
        </p:spPr>
        <p:txBody>
          <a:bodyPr wrap="none" lIns="91336" tIns="45670" rIns="91336" bIns="45670" anchor="ctr"/>
          <a:lstStyle/>
          <a:p>
            <a:pPr algn="ctr" defTabSz="455613" eaLnBrk="1" hangingPunct="1"/>
            <a:r>
              <a:rPr lang="fr-CA" sz="1200">
                <a:solidFill>
                  <a:srgbClr val="ECEDD1"/>
                </a:solidFill>
              </a:rPr>
              <a:t> </a:t>
            </a:r>
            <a:r>
              <a:rPr lang="fr-CA" sz="1100" b="1">
                <a:solidFill>
                  <a:srgbClr val="ECEDD1"/>
                </a:solidFill>
              </a:rPr>
              <a:t>Difficultés</a:t>
            </a:r>
          </a:p>
          <a:p>
            <a:pPr algn="ctr" defTabSz="455613" eaLnBrk="1" hangingPunct="1"/>
            <a:r>
              <a:rPr lang="fr-CA" sz="1100" b="1">
                <a:solidFill>
                  <a:srgbClr val="ECEDD1"/>
                </a:solidFill>
              </a:rPr>
              <a:t>d’adaptation </a:t>
            </a:r>
          </a:p>
          <a:p>
            <a:pPr algn="ctr" defTabSz="455613" eaLnBrk="1" hangingPunct="1"/>
            <a:r>
              <a:rPr lang="fr-CA" sz="1100" b="1">
                <a:solidFill>
                  <a:srgbClr val="ECEDD1"/>
                </a:solidFill>
              </a:rPr>
              <a:t>du jeune</a:t>
            </a:r>
            <a:endParaRPr lang="fr-FR" sz="1100" b="1">
              <a:solidFill>
                <a:srgbClr val="ECEDD1"/>
              </a:solidFill>
            </a:endParaRPr>
          </a:p>
        </p:txBody>
      </p:sp>
      <p:sp>
        <p:nvSpPr>
          <p:cNvPr id="21523" name="Oval 22"/>
          <p:cNvSpPr>
            <a:spLocks noChangeArrowheads="1"/>
          </p:cNvSpPr>
          <p:nvPr/>
        </p:nvSpPr>
        <p:spPr bwMode="auto">
          <a:xfrm>
            <a:off x="2484438" y="4724400"/>
            <a:ext cx="792162" cy="431800"/>
          </a:xfrm>
          <a:prstGeom prst="ellipse">
            <a:avLst/>
          </a:prstGeom>
          <a:solidFill>
            <a:schemeClr val="accent2"/>
          </a:solidFill>
          <a:ln w="12700">
            <a:solidFill>
              <a:schemeClr val="tx1"/>
            </a:solidFill>
            <a:round/>
            <a:headEnd type="none" w="sm" len="sm"/>
            <a:tailEnd type="none" w="sm" len="sm"/>
          </a:ln>
        </p:spPr>
        <p:txBody>
          <a:bodyPr wrap="none" lIns="91336" tIns="45670" rIns="91336" bIns="45670" anchor="ctr"/>
          <a:lstStyle/>
          <a:p>
            <a:pPr algn="ctr" defTabSz="455613" eaLnBrk="1" hangingPunct="1"/>
            <a:r>
              <a:rPr lang="fr-CA" sz="1000">
                <a:solidFill>
                  <a:srgbClr val="ECEDD1"/>
                </a:solidFill>
              </a:rPr>
              <a:t>Difficultés </a:t>
            </a:r>
          </a:p>
          <a:p>
            <a:pPr algn="ctr" defTabSz="455613" eaLnBrk="1" hangingPunct="1"/>
            <a:r>
              <a:rPr lang="fr-CA" sz="1000">
                <a:solidFill>
                  <a:srgbClr val="ECEDD1"/>
                </a:solidFill>
              </a:rPr>
              <a:t>scolaires</a:t>
            </a:r>
            <a:endParaRPr lang="fr-FR" sz="1000">
              <a:solidFill>
                <a:srgbClr val="ECEDD1"/>
              </a:solidFill>
            </a:endParaRPr>
          </a:p>
        </p:txBody>
      </p:sp>
      <p:sp>
        <p:nvSpPr>
          <p:cNvPr id="21524" name="Oval 25"/>
          <p:cNvSpPr>
            <a:spLocks noChangeArrowheads="1"/>
          </p:cNvSpPr>
          <p:nvPr/>
        </p:nvSpPr>
        <p:spPr bwMode="auto">
          <a:xfrm>
            <a:off x="814388" y="5300663"/>
            <a:ext cx="1093787" cy="504825"/>
          </a:xfrm>
          <a:prstGeom prst="ellipse">
            <a:avLst/>
          </a:prstGeom>
          <a:solidFill>
            <a:schemeClr val="accent2"/>
          </a:solidFill>
          <a:ln w="12700">
            <a:solidFill>
              <a:schemeClr val="tx1"/>
            </a:solidFill>
            <a:round/>
            <a:headEnd type="none" w="sm" len="sm"/>
            <a:tailEnd type="none" w="sm" len="sm"/>
          </a:ln>
        </p:spPr>
        <p:txBody>
          <a:bodyPr wrap="none" lIns="91336" tIns="45670" rIns="91336" bIns="45670" anchor="ctr"/>
          <a:lstStyle/>
          <a:p>
            <a:pPr algn="ctr" defTabSz="455613" eaLnBrk="1" hangingPunct="1"/>
            <a:r>
              <a:rPr lang="fr-CA" sz="1000">
                <a:solidFill>
                  <a:srgbClr val="ECEDD1"/>
                </a:solidFill>
              </a:rPr>
              <a:t> Consommation</a:t>
            </a:r>
          </a:p>
          <a:p>
            <a:pPr algn="ctr" defTabSz="455613" eaLnBrk="1" hangingPunct="1"/>
            <a:r>
              <a:rPr lang="fr-CA" sz="1000">
                <a:solidFill>
                  <a:srgbClr val="ECEDD1"/>
                </a:solidFill>
              </a:rPr>
              <a:t>psychotropes</a:t>
            </a:r>
            <a:endParaRPr lang="fr-FR" sz="1000">
              <a:solidFill>
                <a:srgbClr val="ECEDD1"/>
              </a:solidFill>
            </a:endParaRPr>
          </a:p>
        </p:txBody>
      </p:sp>
      <p:sp>
        <p:nvSpPr>
          <p:cNvPr id="21525" name="Oval 26"/>
          <p:cNvSpPr>
            <a:spLocks noChangeArrowheads="1"/>
          </p:cNvSpPr>
          <p:nvPr/>
        </p:nvSpPr>
        <p:spPr bwMode="auto">
          <a:xfrm>
            <a:off x="323850" y="4868863"/>
            <a:ext cx="936625" cy="431800"/>
          </a:xfrm>
          <a:prstGeom prst="ellipse">
            <a:avLst/>
          </a:prstGeom>
          <a:solidFill>
            <a:schemeClr val="accent2"/>
          </a:solidFill>
          <a:ln w="12700">
            <a:solidFill>
              <a:schemeClr val="tx1"/>
            </a:solidFill>
            <a:round/>
            <a:headEnd type="none" w="sm" len="sm"/>
            <a:tailEnd type="none" w="sm" len="sm"/>
          </a:ln>
        </p:spPr>
        <p:txBody>
          <a:bodyPr wrap="none" lIns="91336" tIns="45670" rIns="91336" bIns="45670" anchor="ctr"/>
          <a:lstStyle/>
          <a:p>
            <a:pPr algn="ctr" defTabSz="455613" eaLnBrk="1" hangingPunct="1"/>
            <a:r>
              <a:rPr lang="fr-CA" sz="1000">
                <a:solidFill>
                  <a:srgbClr val="ECEDD1"/>
                </a:solidFill>
              </a:rPr>
              <a:t> Problèmes </a:t>
            </a:r>
          </a:p>
          <a:p>
            <a:pPr algn="ctr" defTabSz="455613" eaLnBrk="1" hangingPunct="1"/>
            <a:r>
              <a:rPr lang="fr-CA" sz="1000">
                <a:solidFill>
                  <a:srgbClr val="ECEDD1"/>
                </a:solidFill>
              </a:rPr>
              <a:t>intériorisés</a:t>
            </a:r>
            <a:endParaRPr lang="fr-FR" sz="1000">
              <a:solidFill>
                <a:srgbClr val="ECEDD1"/>
              </a:solidFill>
            </a:endParaRPr>
          </a:p>
        </p:txBody>
      </p:sp>
      <p:sp>
        <p:nvSpPr>
          <p:cNvPr id="21526" name="Oval 27"/>
          <p:cNvSpPr>
            <a:spLocks noChangeArrowheads="1"/>
          </p:cNvSpPr>
          <p:nvPr/>
        </p:nvSpPr>
        <p:spPr bwMode="auto">
          <a:xfrm>
            <a:off x="1979613" y="5300663"/>
            <a:ext cx="936625" cy="431800"/>
          </a:xfrm>
          <a:prstGeom prst="ellipse">
            <a:avLst/>
          </a:prstGeom>
          <a:solidFill>
            <a:schemeClr val="accent2"/>
          </a:solidFill>
          <a:ln w="12700">
            <a:solidFill>
              <a:schemeClr val="tx1"/>
            </a:solidFill>
            <a:round/>
            <a:headEnd type="none" w="sm" len="sm"/>
            <a:tailEnd type="none" w="sm" len="sm"/>
          </a:ln>
        </p:spPr>
        <p:txBody>
          <a:bodyPr wrap="none" lIns="91336" tIns="45670" rIns="91336" bIns="45670" anchor="ctr"/>
          <a:lstStyle/>
          <a:p>
            <a:pPr algn="ctr" defTabSz="455613" eaLnBrk="1" hangingPunct="1"/>
            <a:r>
              <a:rPr lang="fr-CA" sz="1000">
                <a:solidFill>
                  <a:srgbClr val="ECEDD1"/>
                </a:solidFill>
              </a:rPr>
              <a:t> Problèmes</a:t>
            </a:r>
          </a:p>
          <a:p>
            <a:pPr algn="ctr" defTabSz="455613" eaLnBrk="1" hangingPunct="1"/>
            <a:r>
              <a:rPr lang="fr-CA" sz="1000">
                <a:solidFill>
                  <a:srgbClr val="ECEDD1"/>
                </a:solidFill>
              </a:rPr>
              <a:t>extériorisés</a:t>
            </a:r>
            <a:endParaRPr lang="fr-FR" sz="1000">
              <a:solidFill>
                <a:srgbClr val="ECEDD1"/>
              </a:solidFill>
            </a:endParaRPr>
          </a:p>
        </p:txBody>
      </p:sp>
      <p:sp>
        <p:nvSpPr>
          <p:cNvPr id="21527" name="Oval 28"/>
          <p:cNvSpPr>
            <a:spLocks noChangeArrowheads="1"/>
          </p:cNvSpPr>
          <p:nvPr/>
        </p:nvSpPr>
        <p:spPr bwMode="auto">
          <a:xfrm>
            <a:off x="107950" y="4149725"/>
            <a:ext cx="935038" cy="503238"/>
          </a:xfrm>
          <a:prstGeom prst="ellipse">
            <a:avLst/>
          </a:prstGeom>
          <a:solidFill>
            <a:schemeClr val="accent2"/>
          </a:solidFill>
          <a:ln w="12700">
            <a:solidFill>
              <a:schemeClr val="tx1"/>
            </a:solidFill>
            <a:round/>
            <a:headEnd type="none" w="sm" len="sm"/>
            <a:tailEnd type="none" w="sm" len="sm"/>
          </a:ln>
        </p:spPr>
        <p:txBody>
          <a:bodyPr wrap="none" lIns="91336" tIns="45670" rIns="91336" bIns="45670" anchor="ctr"/>
          <a:lstStyle/>
          <a:p>
            <a:pPr algn="ctr" defTabSz="455613" eaLnBrk="1" hangingPunct="1"/>
            <a:endParaRPr lang="fr-CA" sz="1000">
              <a:solidFill>
                <a:srgbClr val="ECEDD1"/>
              </a:solidFill>
            </a:endParaRPr>
          </a:p>
          <a:p>
            <a:pPr algn="ctr" defTabSz="455613" eaLnBrk="1" hangingPunct="1"/>
            <a:r>
              <a:rPr lang="fr-CA" sz="1000">
                <a:solidFill>
                  <a:srgbClr val="ECEDD1"/>
                </a:solidFill>
              </a:rPr>
              <a:t>Difficultés de</a:t>
            </a:r>
          </a:p>
          <a:p>
            <a:pPr algn="ctr" defTabSz="455613" eaLnBrk="1" hangingPunct="1"/>
            <a:r>
              <a:rPr lang="fr-CA" sz="1000">
                <a:solidFill>
                  <a:srgbClr val="ECEDD1"/>
                </a:solidFill>
              </a:rPr>
              <a:t>socialisation </a:t>
            </a:r>
          </a:p>
          <a:p>
            <a:pPr algn="ctr" defTabSz="455613" eaLnBrk="1" hangingPunct="1"/>
            <a:endParaRPr lang="fr-FR" sz="1000">
              <a:solidFill>
                <a:srgbClr val="ECEDD1"/>
              </a:solidFill>
            </a:endParaRPr>
          </a:p>
        </p:txBody>
      </p:sp>
      <p:sp>
        <p:nvSpPr>
          <p:cNvPr id="210997" name="Line 53"/>
          <p:cNvSpPr>
            <a:spLocks noChangeShapeType="1"/>
          </p:cNvSpPr>
          <p:nvPr/>
        </p:nvSpPr>
        <p:spPr bwMode="auto">
          <a:xfrm>
            <a:off x="0" y="1989138"/>
            <a:ext cx="8748713" cy="71437"/>
          </a:xfrm>
          <a:prstGeom prst="line">
            <a:avLst/>
          </a:prstGeom>
          <a:noFill/>
          <a:ln w="57150">
            <a:solidFill>
              <a:srgbClr val="002060"/>
            </a:solidFill>
            <a:prstDash val="sysDot"/>
            <a:round/>
            <a:headEnd type="none" w="sm" len="sm"/>
            <a:tailEnd type="none" w="sm" len="sm"/>
          </a:ln>
          <a:effectLst/>
        </p:spPr>
        <p:txBody>
          <a:bodyPr wrap="none" lIns="91336" tIns="45670" rIns="91336" bIns="45670"/>
          <a:lstStyle/>
          <a:p>
            <a:pPr defTabSz="456680" eaLnBrk="1" hangingPunct="1">
              <a:defRPr/>
            </a:pPr>
            <a:endParaRPr lang="fr-FR">
              <a:ln>
                <a:solidFill>
                  <a:srgbClr val="00B050"/>
                </a:solidFill>
              </a:ln>
              <a:solidFill>
                <a:prstClr val="black"/>
              </a:solidFill>
              <a:ea typeface="ＭＳ Ｐゴシック" charset="0"/>
              <a:cs typeface="ＭＳ Ｐゴシック" charset="0"/>
            </a:endParaRPr>
          </a:p>
        </p:txBody>
      </p:sp>
      <p:sp>
        <p:nvSpPr>
          <p:cNvPr id="21529" name="Rectangle 58"/>
          <p:cNvSpPr>
            <a:spLocks noChangeArrowheads="1"/>
          </p:cNvSpPr>
          <p:nvPr/>
        </p:nvSpPr>
        <p:spPr bwMode="auto">
          <a:xfrm>
            <a:off x="7596188" y="6308725"/>
            <a:ext cx="1296987" cy="361950"/>
          </a:xfrm>
          <a:prstGeom prst="rect">
            <a:avLst/>
          </a:prstGeom>
          <a:solidFill>
            <a:srgbClr val="FF9900"/>
          </a:solidFill>
          <a:ln w="12700">
            <a:solidFill>
              <a:schemeClr val="tx1"/>
            </a:solidFill>
            <a:miter lim="800000"/>
            <a:headEnd type="none" w="sm" len="sm"/>
            <a:tailEnd type="none" w="sm" len="sm"/>
          </a:ln>
        </p:spPr>
        <p:txBody>
          <a:bodyPr wrap="none" lIns="91336" tIns="45670" rIns="91336" bIns="45670" anchor="ctr"/>
          <a:lstStyle/>
          <a:p>
            <a:pPr algn="ctr" defTabSz="455613" eaLnBrk="1" hangingPunct="1"/>
            <a:r>
              <a:rPr lang="fr-CA" sz="1200">
                <a:solidFill>
                  <a:srgbClr val="000000"/>
                </a:solidFill>
              </a:rPr>
              <a:t>  </a:t>
            </a:r>
            <a:r>
              <a:rPr lang="fr-CA" sz="1200" b="1">
                <a:solidFill>
                  <a:srgbClr val="000000"/>
                </a:solidFill>
              </a:rPr>
              <a:t>Exosystème</a:t>
            </a:r>
            <a:endParaRPr lang="fr-FR" sz="1200" b="1">
              <a:solidFill>
                <a:srgbClr val="000000"/>
              </a:solidFill>
            </a:endParaRPr>
          </a:p>
        </p:txBody>
      </p:sp>
      <p:sp>
        <p:nvSpPr>
          <p:cNvPr id="21530" name="Text Box 63"/>
          <p:cNvSpPr txBox="1">
            <a:spLocks noChangeArrowheads="1"/>
          </p:cNvSpPr>
          <p:nvPr/>
        </p:nvSpPr>
        <p:spPr bwMode="auto">
          <a:xfrm>
            <a:off x="7019925" y="620713"/>
            <a:ext cx="1816100" cy="71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lIns="91336" tIns="45670" rIns="91336" bIns="45670">
            <a:spAutoFit/>
          </a:bodyPr>
          <a:lstStyle>
            <a:lvl1pPr defTabSz="455613">
              <a:defRPr sz="2400">
                <a:solidFill>
                  <a:schemeClr val="tx1"/>
                </a:solidFill>
                <a:latin typeface="Arial" charset="0"/>
                <a:ea typeface="MS PGothic" charset="0"/>
                <a:cs typeface="MS PGothic" charset="0"/>
              </a:defRPr>
            </a:lvl1pPr>
            <a:lvl2pPr marL="742950" indent="-285750" defTabSz="455613">
              <a:defRPr sz="2400">
                <a:solidFill>
                  <a:schemeClr val="tx1"/>
                </a:solidFill>
                <a:latin typeface="Arial" charset="0"/>
                <a:ea typeface="MS PGothic" charset="0"/>
                <a:cs typeface="MS PGothic" charset="0"/>
              </a:defRPr>
            </a:lvl2pPr>
            <a:lvl3pPr marL="1143000" indent="-228600" defTabSz="455613">
              <a:defRPr sz="2400">
                <a:solidFill>
                  <a:schemeClr val="tx1"/>
                </a:solidFill>
                <a:latin typeface="Arial" charset="0"/>
                <a:ea typeface="MS PGothic" charset="0"/>
                <a:cs typeface="MS PGothic" charset="0"/>
              </a:defRPr>
            </a:lvl3pPr>
            <a:lvl4pPr marL="1600200" indent="-228600" defTabSz="455613">
              <a:defRPr sz="2400">
                <a:solidFill>
                  <a:schemeClr val="tx1"/>
                </a:solidFill>
                <a:latin typeface="Arial" charset="0"/>
                <a:ea typeface="MS PGothic" charset="0"/>
                <a:cs typeface="MS PGothic" charset="0"/>
              </a:defRPr>
            </a:lvl4pPr>
            <a:lvl5pPr marL="2057400" indent="-228600" defTabSz="455613">
              <a:defRPr sz="2400">
                <a:solidFill>
                  <a:schemeClr val="tx1"/>
                </a:solidFill>
                <a:latin typeface="Arial" charset="0"/>
                <a:ea typeface="MS PGothic" charset="0"/>
                <a:cs typeface="MS PGothic" charset="0"/>
              </a:defRPr>
            </a:lvl5pPr>
            <a:lvl6pPr marL="2514600" indent="-228600" defTabSz="455613" eaLnBrk="0" fontAlgn="base" hangingPunct="0">
              <a:spcBef>
                <a:spcPct val="0"/>
              </a:spcBef>
              <a:spcAft>
                <a:spcPct val="0"/>
              </a:spcAft>
              <a:defRPr sz="2400">
                <a:solidFill>
                  <a:schemeClr val="tx1"/>
                </a:solidFill>
                <a:latin typeface="Arial" charset="0"/>
                <a:ea typeface="MS PGothic" charset="0"/>
                <a:cs typeface="MS PGothic" charset="0"/>
              </a:defRPr>
            </a:lvl6pPr>
            <a:lvl7pPr marL="2971800" indent="-228600" defTabSz="455613" eaLnBrk="0" fontAlgn="base" hangingPunct="0">
              <a:spcBef>
                <a:spcPct val="0"/>
              </a:spcBef>
              <a:spcAft>
                <a:spcPct val="0"/>
              </a:spcAft>
              <a:defRPr sz="2400">
                <a:solidFill>
                  <a:schemeClr val="tx1"/>
                </a:solidFill>
                <a:latin typeface="Arial" charset="0"/>
                <a:ea typeface="MS PGothic" charset="0"/>
                <a:cs typeface="MS PGothic" charset="0"/>
              </a:defRPr>
            </a:lvl7pPr>
            <a:lvl8pPr marL="3429000" indent="-228600" defTabSz="455613" eaLnBrk="0" fontAlgn="base" hangingPunct="0">
              <a:spcBef>
                <a:spcPct val="0"/>
              </a:spcBef>
              <a:spcAft>
                <a:spcPct val="0"/>
              </a:spcAft>
              <a:defRPr sz="2400">
                <a:solidFill>
                  <a:schemeClr val="tx1"/>
                </a:solidFill>
                <a:latin typeface="Arial" charset="0"/>
                <a:ea typeface="MS PGothic" charset="0"/>
                <a:cs typeface="MS PGothic" charset="0"/>
              </a:defRPr>
            </a:lvl8pPr>
            <a:lvl9pPr marL="3886200" indent="-228600" defTabSz="455613" eaLnBrk="0" fontAlgn="base" hangingPunct="0">
              <a:spcBef>
                <a:spcPct val="0"/>
              </a:spcBef>
              <a:spcAft>
                <a:spcPct val="0"/>
              </a:spcAft>
              <a:defRPr sz="2400">
                <a:solidFill>
                  <a:schemeClr val="tx1"/>
                </a:solidFill>
                <a:latin typeface="Arial" charset="0"/>
                <a:ea typeface="MS PGothic" charset="0"/>
                <a:cs typeface="MS PGothic" charset="0"/>
              </a:defRPr>
            </a:lvl9pPr>
          </a:lstStyle>
          <a:p>
            <a:pPr eaLnBrk="1" hangingPunct="1"/>
            <a:r>
              <a:rPr lang="fr-CA" sz="2000" b="1">
                <a:solidFill>
                  <a:srgbClr val="FF0000"/>
                </a:solidFill>
              </a:rPr>
              <a:t>Intervention</a:t>
            </a:r>
          </a:p>
          <a:p>
            <a:pPr eaLnBrk="1" hangingPunct="1"/>
            <a:r>
              <a:rPr lang="fr-CA" sz="2000" b="1">
                <a:solidFill>
                  <a:srgbClr val="FF0000"/>
                </a:solidFill>
              </a:rPr>
              <a:t>d’urgence</a:t>
            </a:r>
            <a:endParaRPr lang="fr-FR" sz="2000" b="1">
              <a:solidFill>
                <a:srgbClr val="FF0000"/>
              </a:solidFill>
            </a:endParaRPr>
          </a:p>
        </p:txBody>
      </p:sp>
      <p:sp>
        <p:nvSpPr>
          <p:cNvPr id="21531" name="Line 64"/>
          <p:cNvSpPr>
            <a:spLocks noChangeShapeType="1"/>
          </p:cNvSpPr>
          <p:nvPr/>
        </p:nvSpPr>
        <p:spPr bwMode="auto">
          <a:xfrm>
            <a:off x="6877050" y="404813"/>
            <a:ext cx="0" cy="1439862"/>
          </a:xfrm>
          <a:prstGeom prst="line">
            <a:avLst/>
          </a:prstGeom>
          <a:noFill/>
          <a:ln w="12700">
            <a:solidFill>
              <a:srgbClr val="002060"/>
            </a:solidFill>
            <a:round/>
            <a:headEnd type="none" w="sm" len="sm"/>
            <a:tailEnd type="none" w="sm" len="sm"/>
          </a:ln>
          <a:extLst>
            <a:ext uri="{909E8E84-426E-40dd-AFC4-6F175D3DCCD1}">
              <a14:hiddenFill xmlns:a14="http://schemas.microsoft.com/office/drawing/2010/main">
                <a:noFill/>
              </a14:hiddenFill>
            </a:ext>
          </a:extLst>
        </p:spPr>
        <p:txBody>
          <a:bodyPr wrap="none" lIns="91336" tIns="45670" rIns="91336" bIns="45670"/>
          <a:lstStyle/>
          <a:p>
            <a:endParaRPr lang="fr-FR"/>
          </a:p>
        </p:txBody>
      </p:sp>
      <p:sp>
        <p:nvSpPr>
          <p:cNvPr id="21532" name="Text Box 65"/>
          <p:cNvSpPr txBox="1">
            <a:spLocks noChangeArrowheads="1"/>
          </p:cNvSpPr>
          <p:nvPr/>
        </p:nvSpPr>
        <p:spPr bwMode="auto">
          <a:xfrm>
            <a:off x="6311900" y="5773738"/>
            <a:ext cx="2747963" cy="404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lIns="91336" tIns="45670" rIns="91336" bIns="45670">
            <a:spAutoFit/>
          </a:bodyPr>
          <a:lstStyle>
            <a:lvl1pPr defTabSz="455613">
              <a:defRPr sz="2400">
                <a:solidFill>
                  <a:schemeClr val="tx1"/>
                </a:solidFill>
                <a:latin typeface="Arial" charset="0"/>
                <a:ea typeface="MS PGothic" charset="0"/>
                <a:cs typeface="MS PGothic" charset="0"/>
              </a:defRPr>
            </a:lvl1pPr>
            <a:lvl2pPr marL="742950" indent="-285750" defTabSz="455613">
              <a:defRPr sz="2400">
                <a:solidFill>
                  <a:schemeClr val="tx1"/>
                </a:solidFill>
                <a:latin typeface="Arial" charset="0"/>
                <a:ea typeface="MS PGothic" charset="0"/>
                <a:cs typeface="MS PGothic" charset="0"/>
              </a:defRPr>
            </a:lvl2pPr>
            <a:lvl3pPr marL="1143000" indent="-228600" defTabSz="455613">
              <a:defRPr sz="2400">
                <a:solidFill>
                  <a:schemeClr val="tx1"/>
                </a:solidFill>
                <a:latin typeface="Arial" charset="0"/>
                <a:ea typeface="MS PGothic" charset="0"/>
                <a:cs typeface="MS PGothic" charset="0"/>
              </a:defRPr>
            </a:lvl3pPr>
            <a:lvl4pPr marL="1600200" indent="-228600" defTabSz="455613">
              <a:defRPr sz="2400">
                <a:solidFill>
                  <a:schemeClr val="tx1"/>
                </a:solidFill>
                <a:latin typeface="Arial" charset="0"/>
                <a:ea typeface="MS PGothic" charset="0"/>
                <a:cs typeface="MS PGothic" charset="0"/>
              </a:defRPr>
            </a:lvl4pPr>
            <a:lvl5pPr marL="2057400" indent="-228600" defTabSz="455613">
              <a:defRPr sz="2400">
                <a:solidFill>
                  <a:schemeClr val="tx1"/>
                </a:solidFill>
                <a:latin typeface="Arial" charset="0"/>
                <a:ea typeface="MS PGothic" charset="0"/>
                <a:cs typeface="MS PGothic" charset="0"/>
              </a:defRPr>
            </a:lvl5pPr>
            <a:lvl6pPr marL="2514600" indent="-228600" defTabSz="455613" eaLnBrk="0" fontAlgn="base" hangingPunct="0">
              <a:spcBef>
                <a:spcPct val="0"/>
              </a:spcBef>
              <a:spcAft>
                <a:spcPct val="0"/>
              </a:spcAft>
              <a:defRPr sz="2400">
                <a:solidFill>
                  <a:schemeClr val="tx1"/>
                </a:solidFill>
                <a:latin typeface="Arial" charset="0"/>
                <a:ea typeface="MS PGothic" charset="0"/>
                <a:cs typeface="MS PGothic" charset="0"/>
              </a:defRPr>
            </a:lvl6pPr>
            <a:lvl7pPr marL="2971800" indent="-228600" defTabSz="455613" eaLnBrk="0" fontAlgn="base" hangingPunct="0">
              <a:spcBef>
                <a:spcPct val="0"/>
              </a:spcBef>
              <a:spcAft>
                <a:spcPct val="0"/>
              </a:spcAft>
              <a:defRPr sz="2400">
                <a:solidFill>
                  <a:schemeClr val="tx1"/>
                </a:solidFill>
                <a:latin typeface="Arial" charset="0"/>
                <a:ea typeface="MS PGothic" charset="0"/>
                <a:cs typeface="MS PGothic" charset="0"/>
              </a:defRPr>
            </a:lvl7pPr>
            <a:lvl8pPr marL="3429000" indent="-228600" defTabSz="455613" eaLnBrk="0" fontAlgn="base" hangingPunct="0">
              <a:spcBef>
                <a:spcPct val="0"/>
              </a:spcBef>
              <a:spcAft>
                <a:spcPct val="0"/>
              </a:spcAft>
              <a:defRPr sz="2400">
                <a:solidFill>
                  <a:schemeClr val="tx1"/>
                </a:solidFill>
                <a:latin typeface="Arial" charset="0"/>
                <a:ea typeface="MS PGothic" charset="0"/>
                <a:cs typeface="MS PGothic" charset="0"/>
              </a:defRPr>
            </a:lvl8pPr>
            <a:lvl9pPr marL="3886200" indent="-228600" defTabSz="455613" eaLnBrk="0" fontAlgn="base" hangingPunct="0">
              <a:spcBef>
                <a:spcPct val="0"/>
              </a:spcBef>
              <a:spcAft>
                <a:spcPct val="0"/>
              </a:spcAft>
              <a:defRPr sz="2400">
                <a:solidFill>
                  <a:schemeClr val="tx1"/>
                </a:solidFill>
                <a:latin typeface="Arial" charset="0"/>
                <a:ea typeface="MS PGothic" charset="0"/>
                <a:cs typeface="MS PGothic" charset="0"/>
              </a:defRPr>
            </a:lvl9pPr>
          </a:lstStyle>
          <a:p>
            <a:pPr algn="r" eaLnBrk="1" hangingPunct="1"/>
            <a:r>
              <a:rPr lang="fr-CA" sz="2000" b="1">
                <a:solidFill>
                  <a:srgbClr val="FF0000"/>
                </a:solidFill>
              </a:rPr>
              <a:t>Intervention de crise</a:t>
            </a:r>
            <a:endParaRPr lang="fr-FR" sz="2000" b="1">
              <a:solidFill>
                <a:srgbClr val="FF0000"/>
              </a:solidFill>
            </a:endParaRPr>
          </a:p>
        </p:txBody>
      </p:sp>
      <p:cxnSp>
        <p:nvCxnSpPr>
          <p:cNvPr id="3" name="Connecteur droit avec flèche 2"/>
          <p:cNvCxnSpPr>
            <a:cxnSpLocks noChangeShapeType="1"/>
            <a:stCxn id="21516" idx="2"/>
            <a:endCxn id="21517" idx="7"/>
          </p:cNvCxnSpPr>
          <p:nvPr/>
        </p:nvCxnSpPr>
        <p:spPr bwMode="auto">
          <a:xfrm flipH="1">
            <a:off x="3840163" y="2995613"/>
            <a:ext cx="612775" cy="363537"/>
          </a:xfrm>
          <a:prstGeom prst="straightConnector1">
            <a:avLst/>
          </a:prstGeom>
          <a:noFill/>
          <a:ln w="25400">
            <a:solidFill>
              <a:srgbClr val="000000"/>
            </a:solidFill>
            <a:round/>
            <a:headEnd/>
            <a:tailEnd type="arrow" w="med" len="med"/>
          </a:ln>
          <a:effectLst>
            <a:outerShdw blurRad="40000" dist="20000" dir="5400000" rotWithShape="0">
              <a:srgbClr val="000000">
                <a:alpha val="37999"/>
              </a:srgbClr>
            </a:outerShdw>
          </a:effectLst>
          <a:extLst>
            <a:ext uri="{909E8E84-426E-40dd-AFC4-6F175D3DCCD1}">
              <a14:hiddenFill xmlns:a14="http://schemas.microsoft.com/office/drawing/2010/main">
                <a:noFill/>
              </a14:hiddenFill>
            </a:ext>
          </a:extLst>
        </p:spPr>
      </p:cxnSp>
      <p:cxnSp>
        <p:nvCxnSpPr>
          <p:cNvPr id="5" name="Connecteur droit avec flèche 4"/>
          <p:cNvCxnSpPr>
            <a:cxnSpLocks noChangeShapeType="1"/>
            <a:stCxn id="21516" idx="2"/>
            <a:endCxn id="21518" idx="0"/>
          </p:cNvCxnSpPr>
          <p:nvPr/>
        </p:nvCxnSpPr>
        <p:spPr bwMode="auto">
          <a:xfrm flipH="1">
            <a:off x="3949700" y="2995613"/>
            <a:ext cx="503238" cy="865187"/>
          </a:xfrm>
          <a:prstGeom prst="straightConnector1">
            <a:avLst/>
          </a:prstGeom>
          <a:noFill/>
          <a:ln w="25400">
            <a:solidFill>
              <a:srgbClr val="000000"/>
            </a:solidFill>
            <a:round/>
            <a:headEnd/>
            <a:tailEnd type="arrow" w="med" len="med"/>
          </a:ln>
          <a:effectLst>
            <a:outerShdw blurRad="40000" dist="20000" dir="5400000" rotWithShape="0">
              <a:srgbClr val="000000">
                <a:alpha val="37999"/>
              </a:srgbClr>
            </a:outerShdw>
          </a:effectLst>
          <a:extLst>
            <a:ext uri="{909E8E84-426E-40dd-AFC4-6F175D3DCCD1}">
              <a14:hiddenFill xmlns:a14="http://schemas.microsoft.com/office/drawing/2010/main">
                <a:noFill/>
              </a14:hiddenFill>
            </a:ext>
          </a:extLst>
        </p:spPr>
      </p:cxnSp>
      <p:cxnSp>
        <p:nvCxnSpPr>
          <p:cNvPr id="7" name="Connecteur droit avec flèche 6"/>
          <p:cNvCxnSpPr>
            <a:cxnSpLocks noChangeShapeType="1"/>
            <a:stCxn id="21516" idx="2"/>
            <a:endCxn id="21519" idx="1"/>
          </p:cNvCxnSpPr>
          <p:nvPr/>
        </p:nvCxnSpPr>
        <p:spPr bwMode="auto">
          <a:xfrm>
            <a:off x="4452938" y="2995613"/>
            <a:ext cx="511175" cy="363537"/>
          </a:xfrm>
          <a:prstGeom prst="straightConnector1">
            <a:avLst/>
          </a:prstGeom>
          <a:noFill/>
          <a:ln w="25400">
            <a:solidFill>
              <a:srgbClr val="000000"/>
            </a:solidFill>
            <a:round/>
            <a:headEnd/>
            <a:tailEnd type="arrow" w="med" len="med"/>
          </a:ln>
          <a:effectLst>
            <a:outerShdw blurRad="40000" dist="20000" dir="5400000" rotWithShape="0">
              <a:srgbClr val="000000">
                <a:alpha val="37999"/>
              </a:srgbClr>
            </a:outerShdw>
          </a:effectLst>
          <a:extLst>
            <a:ext uri="{909E8E84-426E-40dd-AFC4-6F175D3DCCD1}">
              <a14:hiddenFill xmlns:a14="http://schemas.microsoft.com/office/drawing/2010/main">
                <a:noFill/>
              </a14:hiddenFill>
            </a:ext>
          </a:extLst>
        </p:spPr>
      </p:cxnSp>
      <p:cxnSp>
        <p:nvCxnSpPr>
          <p:cNvPr id="11" name="Connecteur droit avec flèche 10"/>
          <p:cNvCxnSpPr>
            <a:cxnSpLocks noChangeShapeType="1"/>
            <a:stCxn id="21522" idx="1"/>
            <a:endCxn id="21527" idx="5"/>
          </p:cNvCxnSpPr>
          <p:nvPr/>
        </p:nvCxnSpPr>
        <p:spPr bwMode="auto">
          <a:xfrm flipH="1">
            <a:off x="906463" y="4437063"/>
            <a:ext cx="496887" cy="141287"/>
          </a:xfrm>
          <a:prstGeom prst="straightConnector1">
            <a:avLst/>
          </a:prstGeom>
          <a:noFill/>
          <a:ln w="25400">
            <a:solidFill>
              <a:schemeClr val="tx1"/>
            </a:solidFill>
            <a:round/>
            <a:headEnd/>
            <a:tailEnd type="arrow" w="med" len="med"/>
          </a:ln>
          <a:effectLst>
            <a:outerShdw blurRad="40000" dist="20000" dir="5400000" rotWithShape="0">
              <a:srgbClr val="000000">
                <a:alpha val="37999"/>
              </a:srgbClr>
            </a:outerShdw>
          </a:effectLst>
          <a:extLst>
            <a:ext uri="{909E8E84-426E-40dd-AFC4-6F175D3DCCD1}">
              <a14:hiddenFill xmlns:a14="http://schemas.microsoft.com/office/drawing/2010/main">
                <a:noFill/>
              </a14:hiddenFill>
            </a:ext>
          </a:extLst>
        </p:spPr>
      </p:cxnSp>
      <p:cxnSp>
        <p:nvCxnSpPr>
          <p:cNvPr id="13" name="Connecteur droit avec flèche 12"/>
          <p:cNvCxnSpPr>
            <a:cxnSpLocks noChangeShapeType="1"/>
            <a:stCxn id="21522" idx="1"/>
            <a:endCxn id="21525" idx="7"/>
          </p:cNvCxnSpPr>
          <p:nvPr/>
        </p:nvCxnSpPr>
        <p:spPr bwMode="auto">
          <a:xfrm flipH="1">
            <a:off x="1122363" y="4437063"/>
            <a:ext cx="280987" cy="495300"/>
          </a:xfrm>
          <a:prstGeom prst="straightConnector1">
            <a:avLst/>
          </a:prstGeom>
          <a:noFill/>
          <a:ln w="25400">
            <a:solidFill>
              <a:srgbClr val="000000"/>
            </a:solidFill>
            <a:round/>
            <a:headEnd/>
            <a:tailEnd type="arrow" w="med" len="med"/>
          </a:ln>
          <a:effectLst>
            <a:outerShdw blurRad="40000" dist="20000" dir="5400000" rotWithShape="0">
              <a:srgbClr val="000000">
                <a:alpha val="37999"/>
              </a:srgbClr>
            </a:outerShdw>
          </a:effectLst>
          <a:extLst>
            <a:ext uri="{909E8E84-426E-40dd-AFC4-6F175D3DCCD1}">
              <a14:hiddenFill xmlns:a14="http://schemas.microsoft.com/office/drawing/2010/main">
                <a:noFill/>
              </a14:hiddenFill>
            </a:ext>
          </a:extLst>
        </p:spPr>
      </p:cxnSp>
      <p:cxnSp>
        <p:nvCxnSpPr>
          <p:cNvPr id="15" name="Connecteur droit avec flèche 14"/>
          <p:cNvCxnSpPr>
            <a:cxnSpLocks noChangeShapeType="1"/>
            <a:stCxn id="21522" idx="2"/>
            <a:endCxn id="21524" idx="0"/>
          </p:cNvCxnSpPr>
          <p:nvPr/>
        </p:nvCxnSpPr>
        <p:spPr bwMode="auto">
          <a:xfrm flipH="1">
            <a:off x="1362075" y="4725988"/>
            <a:ext cx="534988" cy="574675"/>
          </a:xfrm>
          <a:prstGeom prst="straightConnector1">
            <a:avLst/>
          </a:prstGeom>
          <a:noFill/>
          <a:ln w="25400">
            <a:solidFill>
              <a:srgbClr val="000000"/>
            </a:solidFill>
            <a:round/>
            <a:headEnd/>
            <a:tailEnd type="arrow" w="med" len="med"/>
          </a:ln>
          <a:effectLst>
            <a:outerShdw blurRad="40000" dist="20000" dir="5400000" rotWithShape="0">
              <a:srgbClr val="000000">
                <a:alpha val="37999"/>
              </a:srgbClr>
            </a:outerShdw>
          </a:effectLst>
          <a:extLst>
            <a:ext uri="{909E8E84-426E-40dd-AFC4-6F175D3DCCD1}">
              <a14:hiddenFill xmlns:a14="http://schemas.microsoft.com/office/drawing/2010/main">
                <a:noFill/>
              </a14:hiddenFill>
            </a:ext>
          </a:extLst>
        </p:spPr>
      </p:cxnSp>
      <p:cxnSp>
        <p:nvCxnSpPr>
          <p:cNvPr id="17" name="Connecteur droit avec flèche 16"/>
          <p:cNvCxnSpPr>
            <a:cxnSpLocks noChangeShapeType="1"/>
            <a:stCxn id="21522" idx="2"/>
            <a:endCxn id="21526" idx="1"/>
          </p:cNvCxnSpPr>
          <p:nvPr/>
        </p:nvCxnSpPr>
        <p:spPr bwMode="auto">
          <a:xfrm>
            <a:off x="1897063" y="4725988"/>
            <a:ext cx="219075" cy="638175"/>
          </a:xfrm>
          <a:prstGeom prst="straightConnector1">
            <a:avLst/>
          </a:prstGeom>
          <a:noFill/>
          <a:ln w="25400">
            <a:solidFill>
              <a:srgbClr val="000000"/>
            </a:solidFill>
            <a:round/>
            <a:headEnd/>
            <a:tailEnd type="arrow" w="med" len="med"/>
          </a:ln>
          <a:effectLst>
            <a:outerShdw blurRad="40000" dist="20000" dir="5400000" rotWithShape="0">
              <a:srgbClr val="000000">
                <a:alpha val="37999"/>
              </a:srgbClr>
            </a:outerShdw>
          </a:effectLst>
          <a:extLst>
            <a:ext uri="{909E8E84-426E-40dd-AFC4-6F175D3DCCD1}">
              <a14:hiddenFill xmlns:a14="http://schemas.microsoft.com/office/drawing/2010/main">
                <a:noFill/>
              </a14:hiddenFill>
            </a:ext>
          </a:extLst>
        </p:spPr>
      </p:cxnSp>
      <p:cxnSp>
        <p:nvCxnSpPr>
          <p:cNvPr id="19" name="Connecteur droit avec flèche 18"/>
          <p:cNvCxnSpPr>
            <a:cxnSpLocks noChangeShapeType="1"/>
            <a:stCxn id="21522" idx="3"/>
            <a:endCxn id="21523" idx="1"/>
          </p:cNvCxnSpPr>
          <p:nvPr/>
        </p:nvCxnSpPr>
        <p:spPr bwMode="auto">
          <a:xfrm>
            <a:off x="2390775" y="4437063"/>
            <a:ext cx="209550" cy="350837"/>
          </a:xfrm>
          <a:prstGeom prst="straightConnector1">
            <a:avLst/>
          </a:prstGeom>
          <a:noFill/>
          <a:ln w="25400">
            <a:solidFill>
              <a:srgbClr val="000000"/>
            </a:solidFill>
            <a:round/>
            <a:headEnd/>
            <a:tailEnd type="arrow" w="med" len="med"/>
          </a:ln>
          <a:effectLst>
            <a:outerShdw blurRad="40000" dist="20000" dir="5400000" rotWithShape="0">
              <a:srgbClr val="000000">
                <a:alpha val="37999"/>
              </a:srgbClr>
            </a:outerShdw>
          </a:effectLst>
          <a:extLst>
            <a:ext uri="{909E8E84-426E-40dd-AFC4-6F175D3DCCD1}">
              <a14:hiddenFill xmlns:a14="http://schemas.microsoft.com/office/drawing/2010/main">
                <a:noFill/>
              </a14:hiddenFill>
            </a:ext>
          </a:extLst>
        </p:spPr>
      </p:cxnSp>
      <p:cxnSp>
        <p:nvCxnSpPr>
          <p:cNvPr id="29" name="Connecteur droit avec flèche 28"/>
          <p:cNvCxnSpPr>
            <a:cxnSpLocks noChangeShapeType="1"/>
            <a:stCxn id="21522" idx="3"/>
            <a:endCxn id="21515" idx="1"/>
          </p:cNvCxnSpPr>
          <p:nvPr/>
        </p:nvCxnSpPr>
        <p:spPr bwMode="auto">
          <a:xfrm>
            <a:off x="2390775" y="4437063"/>
            <a:ext cx="3765550" cy="36512"/>
          </a:xfrm>
          <a:prstGeom prst="straightConnector1">
            <a:avLst/>
          </a:prstGeom>
          <a:noFill/>
          <a:ln w="38100" cmpd="sng">
            <a:solidFill>
              <a:srgbClr val="FF0000"/>
            </a:solidFill>
            <a:round/>
            <a:headEnd type="arrow" w="med" len="med"/>
            <a:tailEnd type="arrow" w="med" len="med"/>
          </a:ln>
          <a:effectLst>
            <a:outerShdw blurRad="40000" dist="20000" dir="5400000" rotWithShape="0">
              <a:srgbClr val="000000">
                <a:alpha val="37999"/>
              </a:srgbClr>
            </a:outerShdw>
          </a:effectLst>
          <a:extLst>
            <a:ext uri="{909E8E84-426E-40dd-AFC4-6F175D3DCCD1}">
              <a14:hiddenFill xmlns:a14="http://schemas.microsoft.com/office/drawing/2010/main">
                <a:noFill/>
              </a14:hiddenFill>
            </a:ext>
          </a:extLst>
        </p:spPr>
      </p:cxnSp>
      <p:sp>
        <p:nvSpPr>
          <p:cNvPr id="21542" name="Line 52"/>
          <p:cNvSpPr>
            <a:spLocks noChangeShapeType="1"/>
          </p:cNvSpPr>
          <p:nvPr/>
        </p:nvSpPr>
        <p:spPr bwMode="auto">
          <a:xfrm flipH="1" flipV="1">
            <a:off x="4445000" y="742950"/>
            <a:ext cx="0" cy="287338"/>
          </a:xfrm>
          <a:prstGeom prst="line">
            <a:avLst/>
          </a:prstGeom>
          <a:noFill/>
          <a:ln w="57150">
            <a:solidFill>
              <a:srgbClr val="CC0000"/>
            </a:solidFill>
            <a:round/>
            <a:headEnd type="none" w="sm" len="sm"/>
            <a:tailEnd type="triangle" w="sm" len="sm"/>
          </a:ln>
          <a:extLst>
            <a:ext uri="{909E8E84-426E-40dd-AFC4-6F175D3DCCD1}">
              <a14:hiddenFill xmlns:a14="http://schemas.microsoft.com/office/drawing/2010/main">
                <a:noFill/>
              </a14:hiddenFill>
            </a:ext>
          </a:extLst>
        </p:spPr>
        <p:txBody>
          <a:bodyPr wrap="none" lIns="91336" tIns="45670" rIns="91336" bIns="45670"/>
          <a:lstStyle/>
          <a:p>
            <a:endParaRPr lang="fr-FR"/>
          </a:p>
        </p:txBody>
      </p:sp>
      <p:sp>
        <p:nvSpPr>
          <p:cNvPr id="21543" name="Oval 9"/>
          <p:cNvSpPr>
            <a:spLocks noChangeArrowheads="1"/>
          </p:cNvSpPr>
          <p:nvPr/>
        </p:nvSpPr>
        <p:spPr bwMode="auto">
          <a:xfrm>
            <a:off x="8101013" y="2060575"/>
            <a:ext cx="914400" cy="576263"/>
          </a:xfrm>
          <a:prstGeom prst="ellipse">
            <a:avLst/>
          </a:prstGeom>
          <a:solidFill>
            <a:srgbClr val="FF9900"/>
          </a:solidFill>
          <a:ln w="12700">
            <a:solidFill>
              <a:schemeClr val="tx1"/>
            </a:solidFill>
            <a:round/>
            <a:headEnd type="none" w="sm" len="sm"/>
            <a:tailEnd type="none" w="sm" len="sm"/>
          </a:ln>
        </p:spPr>
        <p:txBody>
          <a:bodyPr wrap="none" lIns="91336" tIns="45670" rIns="91336" bIns="45670" anchor="ctr"/>
          <a:lstStyle/>
          <a:p>
            <a:pPr algn="ctr" defTabSz="455613" eaLnBrk="1" hangingPunct="1"/>
            <a:r>
              <a:rPr lang="fr-CA" sz="1000">
                <a:solidFill>
                  <a:srgbClr val="000000"/>
                </a:solidFill>
              </a:rPr>
              <a:t> Économique</a:t>
            </a:r>
            <a:endParaRPr lang="fr-FR" sz="1000">
              <a:solidFill>
                <a:srgbClr val="000000"/>
              </a:solidFill>
            </a:endParaRPr>
          </a:p>
        </p:txBody>
      </p:sp>
      <p:cxnSp>
        <p:nvCxnSpPr>
          <p:cNvPr id="211020" name="Connecteur droit avec flèche 211019"/>
          <p:cNvCxnSpPr>
            <a:cxnSpLocks noChangeShapeType="1"/>
            <a:stCxn id="21567" idx="3"/>
            <a:endCxn id="21543" idx="3"/>
          </p:cNvCxnSpPr>
          <p:nvPr/>
        </p:nvCxnSpPr>
        <p:spPr bwMode="auto">
          <a:xfrm flipV="1">
            <a:off x="8029575" y="2552700"/>
            <a:ext cx="204788" cy="300038"/>
          </a:xfrm>
          <a:prstGeom prst="straightConnector1">
            <a:avLst/>
          </a:prstGeom>
          <a:noFill/>
          <a:ln w="25400">
            <a:solidFill>
              <a:srgbClr val="000000"/>
            </a:solidFill>
            <a:round/>
            <a:headEnd/>
            <a:tailEnd type="arrow" w="med" len="med"/>
          </a:ln>
          <a:effectLst>
            <a:outerShdw blurRad="40000" dist="20000" dir="5400000" rotWithShape="0">
              <a:srgbClr val="000000">
                <a:alpha val="37999"/>
              </a:srgbClr>
            </a:outerShdw>
          </a:effectLst>
          <a:extLst>
            <a:ext uri="{909E8E84-426E-40dd-AFC4-6F175D3DCCD1}">
              <a14:hiddenFill xmlns:a14="http://schemas.microsoft.com/office/drawing/2010/main">
                <a:noFill/>
              </a14:hiddenFill>
            </a:ext>
          </a:extLst>
        </p:spPr>
      </p:cxnSp>
      <p:cxnSp>
        <p:nvCxnSpPr>
          <p:cNvPr id="211022" name="Connecteur droit avec flèche 211021"/>
          <p:cNvCxnSpPr>
            <a:cxnSpLocks noChangeShapeType="1"/>
            <a:stCxn id="21567" idx="3"/>
            <a:endCxn id="21568" idx="1"/>
          </p:cNvCxnSpPr>
          <p:nvPr/>
        </p:nvCxnSpPr>
        <p:spPr bwMode="auto">
          <a:xfrm>
            <a:off x="8029575" y="2852738"/>
            <a:ext cx="204788" cy="157162"/>
          </a:xfrm>
          <a:prstGeom prst="straightConnector1">
            <a:avLst/>
          </a:prstGeom>
          <a:noFill/>
          <a:ln w="25400">
            <a:solidFill>
              <a:srgbClr val="000000"/>
            </a:solidFill>
            <a:round/>
            <a:headEnd/>
            <a:tailEnd type="arrow" w="med" len="med"/>
          </a:ln>
          <a:effectLst>
            <a:outerShdw blurRad="40000" dist="20000" dir="5400000" rotWithShape="0">
              <a:srgbClr val="000000">
                <a:alpha val="37999"/>
              </a:srgbClr>
            </a:outerShdw>
          </a:effectLst>
          <a:extLst>
            <a:ext uri="{909E8E84-426E-40dd-AFC4-6F175D3DCCD1}">
              <a14:hiddenFill xmlns:a14="http://schemas.microsoft.com/office/drawing/2010/main">
                <a:noFill/>
              </a14:hiddenFill>
            </a:ext>
          </a:extLst>
        </p:spPr>
      </p:cxnSp>
      <p:cxnSp>
        <p:nvCxnSpPr>
          <p:cNvPr id="211024" name="Connecteur droit avec flèche 211023"/>
          <p:cNvCxnSpPr>
            <a:cxnSpLocks noChangeShapeType="1"/>
            <a:stCxn id="21511" idx="2"/>
            <a:endCxn id="21513" idx="0"/>
          </p:cNvCxnSpPr>
          <p:nvPr/>
        </p:nvCxnSpPr>
        <p:spPr bwMode="auto">
          <a:xfrm flipH="1">
            <a:off x="6684963" y="4795838"/>
            <a:ext cx="11112" cy="361950"/>
          </a:xfrm>
          <a:prstGeom prst="straightConnector1">
            <a:avLst/>
          </a:prstGeom>
          <a:noFill/>
          <a:ln w="25400">
            <a:solidFill>
              <a:schemeClr val="tx1"/>
            </a:solidFill>
            <a:round/>
            <a:headEnd/>
            <a:tailEnd type="arrow" w="med" len="med"/>
          </a:ln>
          <a:effectLst>
            <a:outerShdw blurRad="40000" dist="20000" dir="5400000" rotWithShape="0">
              <a:srgbClr val="000000">
                <a:alpha val="37999"/>
              </a:srgbClr>
            </a:outerShdw>
          </a:effectLst>
          <a:extLst>
            <a:ext uri="{909E8E84-426E-40dd-AFC4-6F175D3DCCD1}">
              <a14:hiddenFill xmlns:a14="http://schemas.microsoft.com/office/drawing/2010/main">
                <a:noFill/>
              </a14:hiddenFill>
            </a:ext>
          </a:extLst>
        </p:spPr>
      </p:cxnSp>
      <p:cxnSp>
        <p:nvCxnSpPr>
          <p:cNvPr id="211027" name="Connecteur droit avec flèche 211026"/>
          <p:cNvCxnSpPr>
            <a:cxnSpLocks noChangeShapeType="1"/>
            <a:stCxn id="21512" idx="2"/>
            <a:endCxn id="21514" idx="0"/>
          </p:cNvCxnSpPr>
          <p:nvPr/>
        </p:nvCxnSpPr>
        <p:spPr bwMode="auto">
          <a:xfrm>
            <a:off x="7802563" y="4795838"/>
            <a:ext cx="34925" cy="361950"/>
          </a:xfrm>
          <a:prstGeom prst="straightConnector1">
            <a:avLst/>
          </a:prstGeom>
          <a:noFill/>
          <a:ln w="25400">
            <a:solidFill>
              <a:srgbClr val="000000"/>
            </a:solidFill>
            <a:round/>
            <a:headEnd/>
            <a:tailEnd type="arrow" w="med" len="med"/>
          </a:ln>
          <a:effectLst>
            <a:outerShdw blurRad="40000" dist="20000" dir="5400000" rotWithShape="0">
              <a:srgbClr val="000000">
                <a:alpha val="37999"/>
              </a:srgbClr>
            </a:outerShdw>
          </a:effectLst>
          <a:extLst>
            <a:ext uri="{909E8E84-426E-40dd-AFC4-6F175D3DCCD1}">
              <a14:hiddenFill xmlns:a14="http://schemas.microsoft.com/office/drawing/2010/main">
                <a:noFill/>
              </a14:hiddenFill>
            </a:ext>
          </a:extLst>
        </p:spPr>
      </p:cxnSp>
      <p:sp>
        <p:nvSpPr>
          <p:cNvPr id="21548" name="Oval 12"/>
          <p:cNvSpPr>
            <a:spLocks noChangeArrowheads="1"/>
          </p:cNvSpPr>
          <p:nvPr/>
        </p:nvSpPr>
        <p:spPr bwMode="auto">
          <a:xfrm>
            <a:off x="4572000" y="3860800"/>
            <a:ext cx="914400" cy="504825"/>
          </a:xfrm>
          <a:prstGeom prst="ellipse">
            <a:avLst/>
          </a:prstGeom>
          <a:solidFill>
            <a:schemeClr val="accent1"/>
          </a:solidFill>
          <a:ln w="12700">
            <a:solidFill>
              <a:schemeClr val="tx1"/>
            </a:solidFill>
            <a:round/>
            <a:headEnd type="none" w="sm" len="sm"/>
            <a:tailEnd type="none" w="sm" len="sm"/>
          </a:ln>
        </p:spPr>
        <p:txBody>
          <a:bodyPr wrap="none" lIns="91336" tIns="45670" rIns="91336" bIns="45670" anchor="ctr"/>
          <a:lstStyle/>
          <a:p>
            <a:pPr algn="ctr" defTabSz="455613" eaLnBrk="1" hangingPunct="1"/>
            <a:r>
              <a:rPr lang="fr-FR" sz="1000">
                <a:solidFill>
                  <a:srgbClr val="FFFFFF"/>
                </a:solidFill>
              </a:rPr>
              <a:t>Résolution</a:t>
            </a:r>
          </a:p>
          <a:p>
            <a:pPr algn="ctr" defTabSz="455613" eaLnBrk="1" hangingPunct="1"/>
            <a:r>
              <a:rPr lang="fr-FR" sz="1000">
                <a:solidFill>
                  <a:srgbClr val="FFFFFF"/>
                </a:solidFill>
              </a:rPr>
              <a:t>problèmes</a:t>
            </a:r>
          </a:p>
        </p:txBody>
      </p:sp>
      <p:cxnSp>
        <p:nvCxnSpPr>
          <p:cNvPr id="211036" name="Connecteur droit avec flèche 211035"/>
          <p:cNvCxnSpPr>
            <a:cxnSpLocks noChangeShapeType="1"/>
            <a:endCxn id="21548" idx="1"/>
          </p:cNvCxnSpPr>
          <p:nvPr/>
        </p:nvCxnSpPr>
        <p:spPr bwMode="auto">
          <a:xfrm>
            <a:off x="4427538" y="2997200"/>
            <a:ext cx="277812" cy="938213"/>
          </a:xfrm>
          <a:prstGeom prst="straightConnector1">
            <a:avLst/>
          </a:prstGeom>
          <a:noFill/>
          <a:ln w="25400">
            <a:solidFill>
              <a:srgbClr val="000000"/>
            </a:solidFill>
            <a:round/>
            <a:headEnd/>
            <a:tailEnd type="arrow" w="med" len="med"/>
          </a:ln>
          <a:effectLst>
            <a:outerShdw blurRad="40000" dist="20000" dir="5400000" rotWithShape="0">
              <a:srgbClr val="000000">
                <a:alpha val="37999"/>
              </a:srgbClr>
            </a:outerShdw>
          </a:effectLst>
          <a:extLst>
            <a:ext uri="{909E8E84-426E-40dd-AFC4-6F175D3DCCD1}">
              <a14:hiddenFill xmlns:a14="http://schemas.microsoft.com/office/drawing/2010/main">
                <a:noFill/>
              </a14:hiddenFill>
            </a:ext>
          </a:extLst>
        </p:spPr>
      </p:cxnSp>
      <p:sp>
        <p:nvSpPr>
          <p:cNvPr id="21550" name="Rectangle 2"/>
          <p:cNvSpPr>
            <a:spLocks noChangeArrowheads="1"/>
          </p:cNvSpPr>
          <p:nvPr/>
        </p:nvSpPr>
        <p:spPr bwMode="auto">
          <a:xfrm>
            <a:off x="107950" y="688975"/>
            <a:ext cx="1368425" cy="647700"/>
          </a:xfrm>
          <a:prstGeom prst="rect">
            <a:avLst/>
          </a:prstGeom>
          <a:solidFill>
            <a:srgbClr val="CC3300"/>
          </a:solidFill>
          <a:ln w="12700">
            <a:solidFill>
              <a:schemeClr val="tx1"/>
            </a:solidFill>
            <a:miter lim="800000"/>
            <a:headEnd type="none" w="sm" len="sm"/>
            <a:tailEnd type="none" w="sm" len="sm"/>
          </a:ln>
        </p:spPr>
        <p:txBody>
          <a:bodyPr wrap="none" lIns="91336" tIns="45670" rIns="91336" bIns="45670" anchor="ctr"/>
          <a:lstStyle/>
          <a:p>
            <a:pPr algn="ctr" defTabSz="455613" eaLnBrk="1" hangingPunct="1"/>
            <a:r>
              <a:rPr lang="fr-CA" sz="1200" b="1">
                <a:solidFill>
                  <a:srgbClr val="FFFFFF"/>
                </a:solidFill>
              </a:rPr>
              <a:t> Perturbation</a:t>
            </a:r>
            <a:endParaRPr lang="fr-FR" sz="1200" b="1">
              <a:solidFill>
                <a:srgbClr val="FFFFFF"/>
              </a:solidFill>
            </a:endParaRPr>
          </a:p>
        </p:txBody>
      </p:sp>
      <p:cxnSp>
        <p:nvCxnSpPr>
          <p:cNvPr id="4" name="Connecteur droit avec flèche 3"/>
          <p:cNvCxnSpPr>
            <a:cxnSpLocks noChangeShapeType="1"/>
            <a:stCxn id="21550" idx="3"/>
          </p:cNvCxnSpPr>
          <p:nvPr/>
        </p:nvCxnSpPr>
        <p:spPr bwMode="auto">
          <a:xfrm>
            <a:off x="1476375" y="1012825"/>
            <a:ext cx="457200" cy="0"/>
          </a:xfrm>
          <a:prstGeom prst="straightConnector1">
            <a:avLst/>
          </a:prstGeom>
          <a:noFill/>
          <a:ln w="28575" cmpd="sng">
            <a:solidFill>
              <a:srgbClr val="FF0000"/>
            </a:solidFill>
            <a:round/>
            <a:headEnd/>
            <a:tailEnd type="arrow" w="med" len="med"/>
          </a:ln>
          <a:effectLst>
            <a:outerShdw blurRad="40000" dist="20000" dir="5400000" rotWithShape="0">
              <a:srgbClr val="000000">
                <a:alpha val="37999"/>
              </a:srgbClr>
            </a:outerShdw>
          </a:effectLst>
          <a:extLst>
            <a:ext uri="{909E8E84-426E-40dd-AFC4-6F175D3DCCD1}">
              <a14:hiddenFill xmlns:a14="http://schemas.microsoft.com/office/drawing/2010/main">
                <a:noFill/>
              </a14:hiddenFill>
            </a:ext>
          </a:extLst>
        </p:spPr>
      </p:cxnSp>
      <p:sp>
        <p:nvSpPr>
          <p:cNvPr id="21552" name="Rectangle 20"/>
          <p:cNvSpPr>
            <a:spLocks noChangeArrowheads="1"/>
          </p:cNvSpPr>
          <p:nvPr/>
        </p:nvSpPr>
        <p:spPr bwMode="auto">
          <a:xfrm>
            <a:off x="3419475" y="5661025"/>
            <a:ext cx="2016125" cy="504825"/>
          </a:xfrm>
          <a:prstGeom prst="rect">
            <a:avLst/>
          </a:prstGeom>
          <a:solidFill>
            <a:srgbClr val="FFCC99"/>
          </a:solidFill>
          <a:ln w="12700">
            <a:solidFill>
              <a:schemeClr val="tx1"/>
            </a:solidFill>
            <a:miter lim="800000"/>
            <a:headEnd type="none" w="sm" len="sm"/>
            <a:tailEnd type="none" w="sm" len="sm"/>
          </a:ln>
        </p:spPr>
        <p:txBody>
          <a:bodyPr wrap="none" lIns="91336" tIns="45670" rIns="91336" bIns="45670" anchor="ctr"/>
          <a:lstStyle/>
          <a:p>
            <a:pPr algn="ctr" defTabSz="455613" eaLnBrk="1" hangingPunct="1"/>
            <a:r>
              <a:rPr lang="fr-CA" sz="1200">
                <a:solidFill>
                  <a:srgbClr val="000000"/>
                </a:solidFill>
              </a:rPr>
              <a:t> </a:t>
            </a:r>
            <a:r>
              <a:rPr lang="fr-CA" sz="1100" b="1">
                <a:solidFill>
                  <a:srgbClr val="000000"/>
                </a:solidFill>
              </a:rPr>
              <a:t>Stress récents</a:t>
            </a:r>
          </a:p>
          <a:p>
            <a:pPr algn="ctr" defTabSz="455613" eaLnBrk="1" hangingPunct="1"/>
            <a:r>
              <a:rPr lang="fr-CA" sz="1100" b="1">
                <a:solidFill>
                  <a:srgbClr val="000000"/>
                </a:solidFill>
              </a:rPr>
              <a:t>vécus par la famille</a:t>
            </a:r>
            <a:endParaRPr lang="fr-FR" sz="1100" b="1">
              <a:solidFill>
                <a:srgbClr val="000000"/>
              </a:solidFill>
            </a:endParaRPr>
          </a:p>
        </p:txBody>
      </p:sp>
      <p:sp>
        <p:nvSpPr>
          <p:cNvPr id="21553" name="Rectangle 4"/>
          <p:cNvSpPr>
            <a:spLocks noChangeArrowheads="1"/>
          </p:cNvSpPr>
          <p:nvPr/>
        </p:nvSpPr>
        <p:spPr bwMode="auto">
          <a:xfrm>
            <a:off x="2616200" y="1123950"/>
            <a:ext cx="1225550" cy="574675"/>
          </a:xfrm>
          <a:prstGeom prst="rect">
            <a:avLst/>
          </a:prstGeom>
          <a:solidFill>
            <a:schemeClr val="accent1"/>
          </a:solidFill>
          <a:ln w="12700">
            <a:solidFill>
              <a:schemeClr val="tx1"/>
            </a:solidFill>
            <a:miter lim="800000"/>
            <a:headEnd type="none" w="sm" len="sm"/>
            <a:tailEnd type="none" w="sm" len="sm"/>
          </a:ln>
        </p:spPr>
        <p:txBody>
          <a:bodyPr wrap="none" lIns="91336" tIns="45670" rIns="91336" bIns="45670" anchor="ctr"/>
          <a:lstStyle/>
          <a:p>
            <a:pPr algn="ctr" defTabSz="455613" eaLnBrk="1" hangingPunct="1"/>
            <a:r>
              <a:rPr lang="fr-CA" sz="1100">
                <a:solidFill>
                  <a:schemeClr val="bg1"/>
                </a:solidFill>
              </a:rPr>
              <a:t> Détresse </a:t>
            </a:r>
          </a:p>
          <a:p>
            <a:pPr algn="ctr" defTabSz="455613" eaLnBrk="1" hangingPunct="1"/>
            <a:r>
              <a:rPr lang="fr-CA" sz="1100">
                <a:solidFill>
                  <a:schemeClr val="bg1"/>
                </a:solidFill>
              </a:rPr>
              <a:t>psychologique</a:t>
            </a:r>
          </a:p>
          <a:p>
            <a:pPr algn="ctr" defTabSz="455613" eaLnBrk="1" hangingPunct="1"/>
            <a:r>
              <a:rPr lang="fr-CA" sz="1100">
                <a:solidFill>
                  <a:schemeClr val="bg1"/>
                </a:solidFill>
              </a:rPr>
              <a:t>du jeune</a:t>
            </a:r>
            <a:endParaRPr lang="fr-FR" sz="1100">
              <a:solidFill>
                <a:schemeClr val="bg1"/>
              </a:solidFill>
            </a:endParaRPr>
          </a:p>
        </p:txBody>
      </p:sp>
      <p:sp>
        <p:nvSpPr>
          <p:cNvPr id="24" name="Rectangle 23"/>
          <p:cNvSpPr>
            <a:spLocks noChangeArrowheads="1"/>
          </p:cNvSpPr>
          <p:nvPr/>
        </p:nvSpPr>
        <p:spPr bwMode="auto">
          <a:xfrm>
            <a:off x="2544763" y="1030288"/>
            <a:ext cx="3836987" cy="742950"/>
          </a:xfrm>
          <a:prstGeom prst="rect">
            <a:avLst/>
          </a:prstGeom>
          <a:noFill/>
          <a:ln w="9525">
            <a:solidFill>
              <a:srgbClr val="B6DCDF"/>
            </a:solidFill>
            <a:miter lim="800000"/>
            <a:headEnd/>
            <a:tailEnd/>
          </a:ln>
          <a:effectLst>
            <a:outerShdw blurRad="40000" dist="23000" dir="5400000" rotWithShape="0">
              <a:srgbClr val="000000">
                <a:alpha val="34998"/>
              </a:srgbClr>
            </a:outerShdw>
          </a:effectLst>
          <a:extLst>
            <a:ext uri="{909E8E84-426E-40dd-AFC4-6F175D3DCCD1}">
              <a14:hiddenFill xmlns:a14="http://schemas.microsoft.com/office/drawing/2010/main">
                <a:solidFill>
                  <a:srgbClr val="FFFFFF"/>
                </a:solidFill>
              </a14:hiddenFill>
            </a:ext>
          </a:extLst>
        </p:spPr>
        <p:txBody>
          <a:bodyPr lIns="68644" tIns="34322" rIns="68644" bIns="34322" anchor="ctr"/>
          <a:lstStyle/>
          <a:p>
            <a:pPr algn="ctr" defTabSz="456156" eaLnBrk="1" hangingPunct="1">
              <a:defRPr/>
            </a:pPr>
            <a:endParaRPr lang="fr-FR">
              <a:solidFill>
                <a:schemeClr val="bg1"/>
              </a:solidFill>
              <a:latin typeface="+mn-lt"/>
              <a:ea typeface="+mn-ea"/>
              <a:cs typeface="+mn-cs"/>
            </a:endParaRPr>
          </a:p>
        </p:txBody>
      </p:sp>
      <p:sp>
        <p:nvSpPr>
          <p:cNvPr id="21555" name="Rectangle 1"/>
          <p:cNvSpPr>
            <a:spLocks noChangeArrowheads="1"/>
          </p:cNvSpPr>
          <p:nvPr/>
        </p:nvSpPr>
        <p:spPr bwMode="auto">
          <a:xfrm>
            <a:off x="3348038" y="4797425"/>
            <a:ext cx="2160587" cy="143986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eaLnBrk="1" hangingPunct="1"/>
            <a:endParaRPr lang="fr-FR"/>
          </a:p>
        </p:txBody>
      </p:sp>
      <p:cxnSp>
        <p:nvCxnSpPr>
          <p:cNvPr id="21556" name="Connecteur droit avec flèche 8"/>
          <p:cNvCxnSpPr>
            <a:cxnSpLocks noChangeShapeType="1"/>
            <a:stCxn id="21566" idx="3"/>
          </p:cNvCxnSpPr>
          <p:nvPr/>
        </p:nvCxnSpPr>
        <p:spPr bwMode="auto">
          <a:xfrm flipV="1">
            <a:off x="1979613" y="1989138"/>
            <a:ext cx="720725" cy="755650"/>
          </a:xfrm>
          <a:prstGeom prst="straightConnector1">
            <a:avLst/>
          </a:prstGeom>
          <a:noFill/>
          <a:ln w="38100" cmpd="sng">
            <a:solidFill>
              <a:srgbClr val="FF0000"/>
            </a:solidFill>
            <a:miter lim="800000"/>
            <a:headEnd/>
            <a:tailEnd type="arrow" w="med" len="med"/>
          </a:ln>
          <a:extLst>
            <a:ext uri="{909E8E84-426E-40dd-AFC4-6F175D3DCCD1}">
              <a14:hiddenFill xmlns:a14="http://schemas.microsoft.com/office/drawing/2010/main">
                <a:noFill/>
              </a14:hiddenFill>
            </a:ext>
          </a:extLst>
        </p:spPr>
      </p:cxnSp>
      <p:cxnSp>
        <p:nvCxnSpPr>
          <p:cNvPr id="21557" name="Connecteur droit avec flèche 73"/>
          <p:cNvCxnSpPr>
            <a:cxnSpLocks noChangeShapeType="1"/>
            <a:endCxn id="21566" idx="2"/>
          </p:cNvCxnSpPr>
          <p:nvPr/>
        </p:nvCxnSpPr>
        <p:spPr bwMode="auto">
          <a:xfrm flipH="1" flipV="1">
            <a:off x="1439863" y="3068638"/>
            <a:ext cx="107950" cy="1008062"/>
          </a:xfrm>
          <a:prstGeom prst="straightConnector1">
            <a:avLst/>
          </a:prstGeom>
          <a:noFill/>
          <a:ln w="38100" cmpd="sng">
            <a:solidFill>
              <a:srgbClr val="FF0000"/>
            </a:solidFill>
            <a:miter lim="800000"/>
            <a:headEnd/>
            <a:tailEnd type="arrow" w="med" len="med"/>
          </a:ln>
          <a:extLst>
            <a:ext uri="{909E8E84-426E-40dd-AFC4-6F175D3DCCD1}">
              <a14:hiddenFill xmlns:a14="http://schemas.microsoft.com/office/drawing/2010/main">
                <a:noFill/>
              </a14:hiddenFill>
            </a:ext>
          </a:extLst>
        </p:spPr>
      </p:cxnSp>
      <p:cxnSp>
        <p:nvCxnSpPr>
          <p:cNvPr id="21558" name="Connecteur droit avec flèche 76"/>
          <p:cNvCxnSpPr>
            <a:cxnSpLocks noChangeShapeType="1"/>
          </p:cNvCxnSpPr>
          <p:nvPr/>
        </p:nvCxnSpPr>
        <p:spPr bwMode="auto">
          <a:xfrm flipV="1">
            <a:off x="1763713" y="2060575"/>
            <a:ext cx="1439862" cy="1944688"/>
          </a:xfrm>
          <a:prstGeom prst="straightConnector1">
            <a:avLst/>
          </a:prstGeom>
          <a:noFill/>
          <a:ln w="38100" cmpd="sng">
            <a:solidFill>
              <a:srgbClr val="FF0000"/>
            </a:solidFill>
            <a:miter lim="800000"/>
            <a:headEnd/>
            <a:tailEnd type="arrow" w="med" len="med"/>
          </a:ln>
          <a:extLst>
            <a:ext uri="{909E8E84-426E-40dd-AFC4-6F175D3DCCD1}">
              <a14:hiddenFill xmlns:a14="http://schemas.microsoft.com/office/drawing/2010/main">
                <a:noFill/>
              </a14:hiddenFill>
            </a:ext>
          </a:extLst>
        </p:spPr>
      </p:cxnSp>
      <p:cxnSp>
        <p:nvCxnSpPr>
          <p:cNvPr id="21559" name="Connecteur droit avec flèche 79"/>
          <p:cNvCxnSpPr>
            <a:cxnSpLocks noChangeShapeType="1"/>
            <a:stCxn id="21516" idx="1"/>
          </p:cNvCxnSpPr>
          <p:nvPr/>
        </p:nvCxnSpPr>
        <p:spPr bwMode="auto">
          <a:xfrm flipH="1">
            <a:off x="2051050" y="2744788"/>
            <a:ext cx="1441450" cy="1331912"/>
          </a:xfrm>
          <a:prstGeom prst="straightConnector1">
            <a:avLst/>
          </a:prstGeom>
          <a:noFill/>
          <a:ln w="38100" cmpd="sng">
            <a:solidFill>
              <a:srgbClr val="FF0000"/>
            </a:solidFill>
            <a:miter lim="800000"/>
            <a:headEnd/>
            <a:tailEnd type="arrow" w="med" len="med"/>
          </a:ln>
          <a:extLst>
            <a:ext uri="{909E8E84-426E-40dd-AFC4-6F175D3DCCD1}">
              <a14:hiddenFill xmlns:a14="http://schemas.microsoft.com/office/drawing/2010/main">
                <a:noFill/>
              </a14:hiddenFill>
            </a:ext>
          </a:extLst>
        </p:spPr>
      </p:cxnSp>
      <p:cxnSp>
        <p:nvCxnSpPr>
          <p:cNvPr id="21560" name="Connecteur droit avec flèche 88"/>
          <p:cNvCxnSpPr>
            <a:cxnSpLocks noChangeShapeType="1"/>
          </p:cNvCxnSpPr>
          <p:nvPr/>
        </p:nvCxnSpPr>
        <p:spPr bwMode="auto">
          <a:xfrm flipV="1">
            <a:off x="4427538" y="2060575"/>
            <a:ext cx="0" cy="360363"/>
          </a:xfrm>
          <a:prstGeom prst="straightConnector1">
            <a:avLst/>
          </a:prstGeom>
          <a:noFill/>
          <a:ln w="38100" cmpd="sng">
            <a:solidFill>
              <a:srgbClr val="FF0000"/>
            </a:solidFill>
            <a:miter lim="800000"/>
            <a:headEnd/>
            <a:tailEnd type="arrow" w="med" len="med"/>
          </a:ln>
          <a:extLst>
            <a:ext uri="{909E8E84-426E-40dd-AFC4-6F175D3DCCD1}">
              <a14:hiddenFill xmlns:a14="http://schemas.microsoft.com/office/drawing/2010/main">
                <a:noFill/>
              </a14:hiddenFill>
            </a:ext>
          </a:extLst>
        </p:spPr>
      </p:cxnSp>
      <p:cxnSp>
        <p:nvCxnSpPr>
          <p:cNvPr id="21561" name="Connecteur droit avec flèche 94"/>
          <p:cNvCxnSpPr>
            <a:cxnSpLocks noChangeShapeType="1"/>
            <a:stCxn id="21516" idx="3"/>
          </p:cNvCxnSpPr>
          <p:nvPr/>
        </p:nvCxnSpPr>
        <p:spPr bwMode="auto">
          <a:xfrm>
            <a:off x="5414963" y="2744788"/>
            <a:ext cx="1389062" cy="1331912"/>
          </a:xfrm>
          <a:prstGeom prst="straightConnector1">
            <a:avLst/>
          </a:prstGeom>
          <a:noFill/>
          <a:ln w="38100" cmpd="sng">
            <a:solidFill>
              <a:srgbClr val="FF0000"/>
            </a:solidFill>
            <a:miter lim="800000"/>
            <a:headEnd/>
            <a:tailEnd type="arrow" w="med" len="med"/>
          </a:ln>
          <a:extLst>
            <a:ext uri="{909E8E84-426E-40dd-AFC4-6F175D3DCCD1}">
              <a14:hiddenFill xmlns:a14="http://schemas.microsoft.com/office/drawing/2010/main">
                <a:noFill/>
              </a14:hiddenFill>
            </a:ext>
          </a:extLst>
        </p:spPr>
      </p:cxnSp>
      <p:cxnSp>
        <p:nvCxnSpPr>
          <p:cNvPr id="21562" name="Connecteur droit avec flèche 97"/>
          <p:cNvCxnSpPr>
            <a:cxnSpLocks noChangeShapeType="1"/>
          </p:cNvCxnSpPr>
          <p:nvPr/>
        </p:nvCxnSpPr>
        <p:spPr bwMode="auto">
          <a:xfrm flipH="1" flipV="1">
            <a:off x="5651500" y="2060575"/>
            <a:ext cx="1368425" cy="1944688"/>
          </a:xfrm>
          <a:prstGeom prst="straightConnector1">
            <a:avLst/>
          </a:prstGeom>
          <a:noFill/>
          <a:ln w="38100" cmpd="sng">
            <a:solidFill>
              <a:srgbClr val="FF0000"/>
            </a:solidFill>
            <a:miter lim="800000"/>
            <a:headEnd/>
            <a:tailEnd type="arrow" w="med" len="med"/>
          </a:ln>
          <a:extLst>
            <a:ext uri="{909E8E84-426E-40dd-AFC4-6F175D3DCCD1}">
              <a14:hiddenFill xmlns:a14="http://schemas.microsoft.com/office/drawing/2010/main">
                <a:noFill/>
              </a14:hiddenFill>
            </a:ext>
          </a:extLst>
        </p:spPr>
      </p:cxnSp>
      <p:cxnSp>
        <p:nvCxnSpPr>
          <p:cNvPr id="21563" name="Connecteur droit avec flèche 100"/>
          <p:cNvCxnSpPr>
            <a:cxnSpLocks noChangeShapeType="1"/>
            <a:stCxn id="21567" idx="1"/>
          </p:cNvCxnSpPr>
          <p:nvPr/>
        </p:nvCxnSpPr>
        <p:spPr bwMode="auto">
          <a:xfrm flipH="1" flipV="1">
            <a:off x="6156325" y="1844675"/>
            <a:ext cx="1008063" cy="1008063"/>
          </a:xfrm>
          <a:prstGeom prst="straightConnector1">
            <a:avLst/>
          </a:prstGeom>
          <a:noFill/>
          <a:ln w="38100" cmpd="sng">
            <a:solidFill>
              <a:srgbClr val="FF0000"/>
            </a:solidFill>
            <a:miter lim="800000"/>
            <a:headEnd/>
            <a:tailEnd type="arrow" w="med" len="med"/>
          </a:ln>
          <a:extLst>
            <a:ext uri="{909E8E84-426E-40dd-AFC4-6F175D3DCCD1}">
              <a14:hiddenFill xmlns:a14="http://schemas.microsoft.com/office/drawing/2010/main">
                <a:noFill/>
              </a14:hiddenFill>
            </a:ext>
          </a:extLst>
        </p:spPr>
      </p:cxnSp>
      <p:cxnSp>
        <p:nvCxnSpPr>
          <p:cNvPr id="21564" name="Connecteur droit avec flèche 104"/>
          <p:cNvCxnSpPr>
            <a:cxnSpLocks noChangeShapeType="1"/>
            <a:stCxn id="21567" idx="2"/>
            <a:endCxn id="21515" idx="0"/>
          </p:cNvCxnSpPr>
          <p:nvPr/>
        </p:nvCxnSpPr>
        <p:spPr bwMode="auto">
          <a:xfrm flipH="1">
            <a:off x="7300913" y="3140075"/>
            <a:ext cx="296862" cy="936625"/>
          </a:xfrm>
          <a:prstGeom prst="straightConnector1">
            <a:avLst/>
          </a:prstGeom>
          <a:noFill/>
          <a:ln w="38100" cmpd="sng">
            <a:solidFill>
              <a:srgbClr val="FF0000"/>
            </a:solidFill>
            <a:miter lim="800000"/>
            <a:headEnd/>
            <a:tailEnd type="arrow" w="med" len="med"/>
          </a:ln>
          <a:extLst>
            <a:ext uri="{909E8E84-426E-40dd-AFC4-6F175D3DCCD1}">
              <a14:hiddenFill xmlns:a14="http://schemas.microsoft.com/office/drawing/2010/main">
                <a:noFill/>
              </a14:hiddenFill>
            </a:ext>
          </a:extLst>
        </p:spPr>
      </p:cxnSp>
      <p:cxnSp>
        <p:nvCxnSpPr>
          <p:cNvPr id="21565" name="Connecteur droit avec flèche 111"/>
          <p:cNvCxnSpPr>
            <a:cxnSpLocks noChangeShapeType="1"/>
            <a:stCxn id="21520" idx="0"/>
          </p:cNvCxnSpPr>
          <p:nvPr/>
        </p:nvCxnSpPr>
        <p:spPr bwMode="auto">
          <a:xfrm flipV="1">
            <a:off x="4427538" y="3068638"/>
            <a:ext cx="0" cy="1800225"/>
          </a:xfrm>
          <a:prstGeom prst="straightConnector1">
            <a:avLst/>
          </a:prstGeom>
          <a:noFill/>
          <a:ln w="38100" cmpd="sng">
            <a:solidFill>
              <a:srgbClr val="FF0000"/>
            </a:solidFill>
            <a:miter lim="800000"/>
            <a:headEnd/>
            <a:tailEnd type="arrow" w="med" len="med"/>
          </a:ln>
          <a:extLst>
            <a:ext uri="{909E8E84-426E-40dd-AFC4-6F175D3DCCD1}">
              <a14:hiddenFill xmlns:a14="http://schemas.microsoft.com/office/drawing/2010/main">
                <a:noFill/>
              </a14:hiddenFill>
            </a:ext>
          </a:extLst>
        </p:spPr>
      </p:cxnSp>
      <p:sp>
        <p:nvSpPr>
          <p:cNvPr id="21566" name="Rectangle 41"/>
          <p:cNvSpPr>
            <a:spLocks noChangeArrowheads="1"/>
          </p:cNvSpPr>
          <p:nvPr/>
        </p:nvSpPr>
        <p:spPr bwMode="auto">
          <a:xfrm>
            <a:off x="900113" y="2420938"/>
            <a:ext cx="1079500" cy="647700"/>
          </a:xfrm>
          <a:prstGeom prst="rect">
            <a:avLst/>
          </a:prstGeom>
          <a:solidFill>
            <a:schemeClr val="accent1"/>
          </a:solidFill>
          <a:ln w="12700">
            <a:solidFill>
              <a:schemeClr val="tx1"/>
            </a:solidFill>
            <a:miter lim="800000"/>
            <a:headEnd type="none" w="sm" len="sm"/>
            <a:tailEnd type="none" w="sm" len="sm"/>
          </a:ln>
        </p:spPr>
        <p:txBody>
          <a:bodyPr wrap="none" lIns="91336" tIns="45670" rIns="91336" bIns="45670" anchor="ctr"/>
          <a:lstStyle/>
          <a:p>
            <a:pPr algn="ctr" defTabSz="455613" eaLnBrk="1" hangingPunct="1"/>
            <a:r>
              <a:rPr lang="fr-CA" sz="1200">
                <a:solidFill>
                  <a:srgbClr val="FFFFFF"/>
                </a:solidFill>
              </a:rPr>
              <a:t>  </a:t>
            </a:r>
            <a:r>
              <a:rPr lang="fr-CA" sz="1100">
                <a:solidFill>
                  <a:srgbClr val="FFFFFF"/>
                </a:solidFill>
                <a:cs typeface="Arial" charset="0"/>
              </a:rPr>
              <a:t>Insertion dans</a:t>
            </a:r>
          </a:p>
          <a:p>
            <a:pPr algn="ctr" defTabSz="455613" eaLnBrk="1" hangingPunct="1"/>
            <a:r>
              <a:rPr lang="fr-CA" sz="1100">
                <a:solidFill>
                  <a:srgbClr val="FFFFFF"/>
                </a:solidFill>
                <a:cs typeface="Arial" charset="0"/>
              </a:rPr>
              <a:t>groupe de</a:t>
            </a:r>
          </a:p>
          <a:p>
            <a:pPr algn="ctr" defTabSz="455613" eaLnBrk="1" hangingPunct="1"/>
            <a:r>
              <a:rPr lang="fr-CA" sz="1100">
                <a:solidFill>
                  <a:srgbClr val="FFFFFF"/>
                </a:solidFill>
                <a:cs typeface="Arial" charset="0"/>
              </a:rPr>
              <a:t>pairs marginaux</a:t>
            </a:r>
            <a:endParaRPr lang="fr-FR" sz="1100">
              <a:solidFill>
                <a:srgbClr val="FFFFFF"/>
              </a:solidFill>
              <a:cs typeface="Arial" charset="0"/>
            </a:endParaRPr>
          </a:p>
        </p:txBody>
      </p:sp>
      <p:sp>
        <p:nvSpPr>
          <p:cNvPr id="21567" name="Rectangle 59"/>
          <p:cNvSpPr>
            <a:spLocks noChangeArrowheads="1"/>
          </p:cNvSpPr>
          <p:nvPr/>
        </p:nvSpPr>
        <p:spPr bwMode="auto">
          <a:xfrm>
            <a:off x="7164388" y="2565400"/>
            <a:ext cx="865187" cy="574675"/>
          </a:xfrm>
          <a:prstGeom prst="rect">
            <a:avLst/>
          </a:prstGeom>
          <a:solidFill>
            <a:srgbClr val="FF9900"/>
          </a:solidFill>
          <a:ln w="12700">
            <a:solidFill>
              <a:schemeClr val="tx1"/>
            </a:solidFill>
            <a:miter lim="800000"/>
            <a:headEnd type="none" w="sm" len="sm"/>
            <a:tailEnd type="none" w="sm" len="sm"/>
          </a:ln>
        </p:spPr>
        <p:txBody>
          <a:bodyPr wrap="none" lIns="91336" tIns="45670" rIns="91336" bIns="45670" anchor="ctr"/>
          <a:lstStyle/>
          <a:p>
            <a:pPr algn="ctr" defTabSz="455613" eaLnBrk="1" hangingPunct="1"/>
            <a:r>
              <a:rPr lang="fr-CA" sz="1100" b="1">
                <a:solidFill>
                  <a:srgbClr val="000000"/>
                </a:solidFill>
              </a:rPr>
              <a:t>Ressources</a:t>
            </a:r>
          </a:p>
          <a:p>
            <a:pPr algn="ctr" defTabSz="455613" eaLnBrk="1" hangingPunct="1"/>
            <a:r>
              <a:rPr lang="fr-CA" sz="1100" b="1">
                <a:solidFill>
                  <a:srgbClr val="000000"/>
                </a:solidFill>
              </a:rPr>
              <a:t>lacunaires</a:t>
            </a:r>
            <a:endParaRPr lang="fr-FR" sz="1100" b="1">
              <a:solidFill>
                <a:srgbClr val="000000"/>
              </a:solidFill>
            </a:endParaRPr>
          </a:p>
        </p:txBody>
      </p:sp>
      <p:sp>
        <p:nvSpPr>
          <p:cNvPr id="21568" name="Oval 9"/>
          <p:cNvSpPr>
            <a:spLocks noChangeArrowheads="1"/>
          </p:cNvSpPr>
          <p:nvPr/>
        </p:nvSpPr>
        <p:spPr bwMode="auto">
          <a:xfrm>
            <a:off x="8101013" y="2924175"/>
            <a:ext cx="914400" cy="576263"/>
          </a:xfrm>
          <a:prstGeom prst="ellipse">
            <a:avLst/>
          </a:prstGeom>
          <a:solidFill>
            <a:srgbClr val="FF9900"/>
          </a:solidFill>
          <a:ln w="12700">
            <a:solidFill>
              <a:schemeClr val="tx1"/>
            </a:solidFill>
            <a:round/>
            <a:headEnd type="none" w="sm" len="sm"/>
            <a:tailEnd type="none" w="sm" len="sm"/>
          </a:ln>
        </p:spPr>
        <p:txBody>
          <a:bodyPr wrap="none" lIns="91336" tIns="45670" rIns="91336" bIns="45670" anchor="ctr"/>
          <a:lstStyle/>
          <a:p>
            <a:pPr algn="ctr" defTabSz="455613" eaLnBrk="1" hangingPunct="1"/>
            <a:r>
              <a:rPr lang="fr-CA" sz="1000">
                <a:solidFill>
                  <a:srgbClr val="000000"/>
                </a:solidFill>
              </a:rPr>
              <a:t> Sociale</a:t>
            </a:r>
            <a:endParaRPr lang="fr-FR" sz="1000">
              <a:solidFill>
                <a:srgbClr val="000000"/>
              </a:solidFill>
            </a:endParaRPr>
          </a:p>
        </p:txBody>
      </p:sp>
      <p:sp>
        <p:nvSpPr>
          <p:cNvPr id="21569" name="Rectangle 20"/>
          <p:cNvSpPr>
            <a:spLocks noChangeArrowheads="1"/>
          </p:cNvSpPr>
          <p:nvPr/>
        </p:nvSpPr>
        <p:spPr bwMode="auto">
          <a:xfrm>
            <a:off x="184150" y="5876925"/>
            <a:ext cx="1368425" cy="358775"/>
          </a:xfrm>
          <a:prstGeom prst="rect">
            <a:avLst/>
          </a:prstGeom>
          <a:solidFill>
            <a:srgbClr val="FFCC99"/>
          </a:solidFill>
          <a:ln w="12700">
            <a:solidFill>
              <a:schemeClr val="tx1"/>
            </a:solidFill>
            <a:miter lim="800000"/>
            <a:headEnd type="none" w="sm" len="sm"/>
            <a:tailEnd type="none" w="sm" len="sm"/>
          </a:ln>
        </p:spPr>
        <p:txBody>
          <a:bodyPr wrap="none" lIns="91336" tIns="45670" rIns="91336" bIns="45670" anchor="ctr"/>
          <a:lstStyle/>
          <a:p>
            <a:pPr algn="ctr" defTabSz="455613" eaLnBrk="1" hangingPunct="1"/>
            <a:r>
              <a:rPr lang="fr-CA" sz="1200">
                <a:solidFill>
                  <a:srgbClr val="000000"/>
                </a:solidFill>
              </a:rPr>
              <a:t> </a:t>
            </a:r>
            <a:r>
              <a:rPr lang="fr-CA" sz="1100" b="1">
                <a:solidFill>
                  <a:srgbClr val="000000"/>
                </a:solidFill>
              </a:rPr>
              <a:t>Stress récents</a:t>
            </a:r>
          </a:p>
          <a:p>
            <a:pPr algn="ctr" defTabSz="455613" eaLnBrk="1" hangingPunct="1"/>
            <a:r>
              <a:rPr lang="fr-CA" sz="1100" b="1">
                <a:solidFill>
                  <a:srgbClr val="000000"/>
                </a:solidFill>
              </a:rPr>
              <a:t>vécus par le jeune</a:t>
            </a:r>
            <a:endParaRPr lang="fr-FR" sz="1100" b="1">
              <a:solidFill>
                <a:srgbClr val="000000"/>
              </a:solidFill>
            </a:endParaRPr>
          </a:p>
        </p:txBody>
      </p:sp>
      <p:sp>
        <p:nvSpPr>
          <p:cNvPr id="21570" name="Rectangle 57"/>
          <p:cNvSpPr>
            <a:spLocks noChangeArrowheads="1"/>
          </p:cNvSpPr>
          <p:nvPr/>
        </p:nvSpPr>
        <p:spPr bwMode="auto">
          <a:xfrm>
            <a:off x="1692275" y="6308725"/>
            <a:ext cx="1346200" cy="360363"/>
          </a:xfrm>
          <a:prstGeom prst="rect">
            <a:avLst/>
          </a:prstGeom>
          <a:solidFill>
            <a:schemeClr val="accent2"/>
          </a:solidFill>
          <a:ln w="12700">
            <a:solidFill>
              <a:schemeClr val="tx1"/>
            </a:solidFill>
            <a:miter lim="800000"/>
            <a:headEnd type="none" w="sm" len="sm"/>
            <a:tailEnd type="none" w="sm" len="sm"/>
          </a:ln>
        </p:spPr>
        <p:txBody>
          <a:bodyPr wrap="none" lIns="91336" tIns="45670" rIns="91336" bIns="45670" anchor="ctr"/>
          <a:lstStyle/>
          <a:p>
            <a:pPr algn="ctr" defTabSz="455613" eaLnBrk="1" hangingPunct="1"/>
            <a:r>
              <a:rPr lang="fr-CA" sz="1200" b="1">
                <a:solidFill>
                  <a:srgbClr val="ECEDD1"/>
                </a:solidFill>
              </a:rPr>
              <a:t>Ontosystème</a:t>
            </a:r>
            <a:endParaRPr lang="fr-FR" sz="1200" b="1">
              <a:solidFill>
                <a:srgbClr val="ECEDD1"/>
              </a:solidFill>
            </a:endParaRPr>
          </a:p>
        </p:txBody>
      </p:sp>
      <p:sp>
        <p:nvSpPr>
          <p:cNvPr id="21571" name="Rectangle 19"/>
          <p:cNvSpPr>
            <a:spLocks noChangeArrowheads="1"/>
          </p:cNvSpPr>
          <p:nvPr/>
        </p:nvSpPr>
        <p:spPr bwMode="auto">
          <a:xfrm>
            <a:off x="6084888" y="6308725"/>
            <a:ext cx="1296987" cy="361950"/>
          </a:xfrm>
          <a:prstGeom prst="rect">
            <a:avLst/>
          </a:prstGeom>
          <a:solidFill>
            <a:srgbClr val="FFCC99"/>
          </a:solidFill>
          <a:ln w="12700">
            <a:solidFill>
              <a:schemeClr val="tx1"/>
            </a:solidFill>
            <a:miter lim="800000"/>
            <a:headEnd type="none" w="sm" len="sm"/>
            <a:tailEnd type="none" w="sm" len="sm"/>
          </a:ln>
        </p:spPr>
        <p:txBody>
          <a:bodyPr wrap="none" lIns="91336" tIns="45670" rIns="91336" bIns="45670" anchor="ctr"/>
          <a:lstStyle/>
          <a:p>
            <a:pPr algn="ctr" defTabSz="455613" eaLnBrk="1" hangingPunct="1"/>
            <a:r>
              <a:rPr lang="fr-CA" sz="1200">
                <a:solidFill>
                  <a:srgbClr val="000000"/>
                </a:solidFill>
              </a:rPr>
              <a:t> </a:t>
            </a:r>
            <a:r>
              <a:rPr lang="fr-CA" sz="1200" b="1">
                <a:solidFill>
                  <a:srgbClr val="000000"/>
                </a:solidFill>
              </a:rPr>
              <a:t>Chronosystème</a:t>
            </a:r>
            <a:endParaRPr lang="fr-FR" sz="1200" b="1">
              <a:solidFill>
                <a:srgbClr val="000000"/>
              </a:solidFill>
            </a:endParaRPr>
          </a:p>
        </p:txBody>
      </p:sp>
    </p:spTree>
    <p:extLst>
      <p:ext uri="{BB962C8B-B14F-4D97-AF65-F5344CB8AC3E}">
        <p14:creationId xmlns:p14="http://schemas.microsoft.com/office/powerpoint/2010/main" val="393743349"/>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1031"/>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1031" grpId="0" animBg="1"/>
      <p:bldP spid="114" grpId="0" animBg="1"/>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2"/>
          <p:cNvSpPr>
            <a:spLocks noChangeArrowheads="1"/>
          </p:cNvSpPr>
          <p:nvPr/>
        </p:nvSpPr>
        <p:spPr bwMode="auto">
          <a:xfrm>
            <a:off x="3725863" y="80963"/>
            <a:ext cx="1368425" cy="647700"/>
          </a:xfrm>
          <a:prstGeom prst="rect">
            <a:avLst/>
          </a:prstGeom>
          <a:solidFill>
            <a:srgbClr val="CC3300"/>
          </a:solidFill>
          <a:ln w="12700">
            <a:solidFill>
              <a:schemeClr val="tx1"/>
            </a:solidFill>
            <a:miter lim="800000"/>
            <a:headEnd type="none" w="sm" len="sm"/>
            <a:tailEnd type="none" w="sm" len="sm"/>
          </a:ln>
        </p:spPr>
        <p:txBody>
          <a:bodyPr wrap="none" lIns="91336" tIns="45670" rIns="91336" bIns="45670" anchor="ctr"/>
          <a:lstStyle/>
          <a:p>
            <a:pPr algn="ctr" defTabSz="455613" eaLnBrk="1" hangingPunct="1"/>
            <a:r>
              <a:rPr lang="fr-CA" sz="1400" b="1">
                <a:solidFill>
                  <a:srgbClr val="FFFFFF"/>
                </a:solidFill>
              </a:rPr>
              <a:t>Crise</a:t>
            </a:r>
          </a:p>
          <a:p>
            <a:pPr algn="ctr" defTabSz="455613" eaLnBrk="1" hangingPunct="1"/>
            <a:r>
              <a:rPr lang="fr-CA" sz="1400" b="1">
                <a:solidFill>
                  <a:srgbClr val="FFFFFF"/>
                </a:solidFill>
              </a:rPr>
              <a:t>familiale</a:t>
            </a:r>
            <a:endParaRPr lang="fr-FR" sz="1400" b="1">
              <a:solidFill>
                <a:srgbClr val="FFFFFF"/>
              </a:solidFill>
            </a:endParaRPr>
          </a:p>
        </p:txBody>
      </p:sp>
      <p:sp>
        <p:nvSpPr>
          <p:cNvPr id="21508" name="Rectangle 3"/>
          <p:cNvSpPr>
            <a:spLocks noChangeArrowheads="1"/>
          </p:cNvSpPr>
          <p:nvPr/>
        </p:nvSpPr>
        <p:spPr bwMode="auto">
          <a:xfrm>
            <a:off x="3951288" y="1123950"/>
            <a:ext cx="1057275" cy="574675"/>
          </a:xfrm>
          <a:prstGeom prst="rect">
            <a:avLst/>
          </a:prstGeom>
          <a:solidFill>
            <a:schemeClr val="accent1"/>
          </a:solidFill>
          <a:ln w="12700">
            <a:solidFill>
              <a:schemeClr val="tx1"/>
            </a:solidFill>
            <a:miter lim="800000"/>
            <a:headEnd type="none" w="sm" len="sm"/>
            <a:tailEnd type="none" w="sm" len="sm"/>
          </a:ln>
        </p:spPr>
        <p:txBody>
          <a:bodyPr wrap="none" lIns="91336" tIns="45670" rIns="91336" bIns="45670" anchor="ctr"/>
          <a:lstStyle/>
          <a:p>
            <a:pPr algn="ctr" defTabSz="455613" eaLnBrk="1" hangingPunct="1"/>
            <a:r>
              <a:rPr lang="fr-CA" sz="1100" dirty="0">
                <a:solidFill>
                  <a:srgbClr val="FFFFFF"/>
                </a:solidFill>
              </a:rPr>
              <a:t>Relation </a:t>
            </a:r>
          </a:p>
          <a:p>
            <a:pPr algn="ctr" defTabSz="455613" eaLnBrk="1" hangingPunct="1"/>
            <a:r>
              <a:rPr lang="fr-CA" sz="1100" dirty="0">
                <a:solidFill>
                  <a:srgbClr val="FFFFFF"/>
                </a:solidFill>
              </a:rPr>
              <a:t>parents-jeune</a:t>
            </a:r>
          </a:p>
          <a:p>
            <a:pPr algn="ctr" defTabSz="455613" eaLnBrk="1" hangingPunct="1"/>
            <a:r>
              <a:rPr lang="fr-CA" sz="1100" dirty="0">
                <a:solidFill>
                  <a:srgbClr val="FFFFFF"/>
                </a:solidFill>
              </a:rPr>
              <a:t>détériorée</a:t>
            </a:r>
            <a:endParaRPr lang="fr-FR" sz="1100" dirty="0">
              <a:solidFill>
                <a:srgbClr val="FFFFFF"/>
              </a:solidFill>
            </a:endParaRPr>
          </a:p>
        </p:txBody>
      </p:sp>
      <p:sp>
        <p:nvSpPr>
          <p:cNvPr id="21509" name="Rectangle 4"/>
          <p:cNvSpPr>
            <a:spLocks noChangeArrowheads="1"/>
          </p:cNvSpPr>
          <p:nvPr/>
        </p:nvSpPr>
        <p:spPr bwMode="auto">
          <a:xfrm>
            <a:off x="5129213" y="1123950"/>
            <a:ext cx="1182687" cy="574675"/>
          </a:xfrm>
          <a:prstGeom prst="rect">
            <a:avLst/>
          </a:prstGeom>
          <a:solidFill>
            <a:schemeClr val="accent1"/>
          </a:solidFill>
          <a:ln w="12700">
            <a:solidFill>
              <a:schemeClr val="tx1"/>
            </a:solidFill>
            <a:miter lim="800000"/>
            <a:headEnd type="none" w="sm" len="sm"/>
            <a:tailEnd type="none" w="sm" len="sm"/>
          </a:ln>
        </p:spPr>
        <p:txBody>
          <a:bodyPr wrap="none" lIns="91336" tIns="45670" rIns="91336" bIns="45670" anchor="ctr"/>
          <a:lstStyle/>
          <a:p>
            <a:pPr algn="ctr" defTabSz="455613" eaLnBrk="1" hangingPunct="1"/>
            <a:r>
              <a:rPr lang="fr-CA" sz="1100" dirty="0">
                <a:solidFill>
                  <a:srgbClr val="000000"/>
                </a:solidFill>
              </a:rPr>
              <a:t> </a:t>
            </a:r>
            <a:r>
              <a:rPr lang="fr-CA" sz="1100" dirty="0">
                <a:solidFill>
                  <a:srgbClr val="FFFFFF"/>
                </a:solidFill>
              </a:rPr>
              <a:t>Détresse </a:t>
            </a:r>
          </a:p>
          <a:p>
            <a:pPr algn="ctr" defTabSz="455613" eaLnBrk="1" hangingPunct="1"/>
            <a:r>
              <a:rPr lang="fr-CA" sz="1100" dirty="0">
                <a:solidFill>
                  <a:srgbClr val="FFFFFF"/>
                </a:solidFill>
              </a:rPr>
              <a:t>psychologique</a:t>
            </a:r>
          </a:p>
          <a:p>
            <a:pPr algn="ctr" defTabSz="455613" eaLnBrk="1" hangingPunct="1"/>
            <a:r>
              <a:rPr lang="fr-CA" sz="1100" dirty="0">
                <a:solidFill>
                  <a:srgbClr val="FFFFFF"/>
                </a:solidFill>
              </a:rPr>
              <a:t>des parents</a:t>
            </a:r>
            <a:endParaRPr lang="fr-FR" sz="1100" dirty="0">
              <a:solidFill>
                <a:srgbClr val="FFFFFF"/>
              </a:solidFill>
            </a:endParaRPr>
          </a:p>
        </p:txBody>
      </p:sp>
      <p:sp>
        <p:nvSpPr>
          <p:cNvPr id="21510" name="Rectangle 5"/>
          <p:cNvSpPr>
            <a:spLocks noChangeArrowheads="1"/>
          </p:cNvSpPr>
          <p:nvPr/>
        </p:nvSpPr>
        <p:spPr bwMode="auto">
          <a:xfrm>
            <a:off x="3203575" y="6308725"/>
            <a:ext cx="2520950" cy="360363"/>
          </a:xfrm>
          <a:prstGeom prst="rect">
            <a:avLst/>
          </a:prstGeom>
          <a:solidFill>
            <a:schemeClr val="accent1"/>
          </a:solidFill>
          <a:ln w="12700">
            <a:solidFill>
              <a:schemeClr val="tx1"/>
            </a:solidFill>
            <a:miter lim="800000"/>
            <a:headEnd type="none" w="sm" len="sm"/>
            <a:tailEnd type="none" w="sm" len="sm"/>
          </a:ln>
        </p:spPr>
        <p:txBody>
          <a:bodyPr wrap="none" lIns="91336" tIns="45670" rIns="91336" bIns="45670" anchor="ctr"/>
          <a:lstStyle/>
          <a:p>
            <a:pPr algn="ctr" defTabSz="455613" eaLnBrk="1" hangingPunct="1"/>
            <a:r>
              <a:rPr lang="fr-CA" sz="1200" b="1">
                <a:solidFill>
                  <a:srgbClr val="FFFFFF"/>
                </a:solidFill>
              </a:rPr>
              <a:t>Microsystème</a:t>
            </a:r>
            <a:endParaRPr lang="fr-FR" sz="1200" b="1">
              <a:solidFill>
                <a:srgbClr val="FFFFFF"/>
              </a:solidFill>
            </a:endParaRPr>
          </a:p>
        </p:txBody>
      </p:sp>
      <p:sp>
        <p:nvSpPr>
          <p:cNvPr id="21511" name="Rectangle 6"/>
          <p:cNvSpPr>
            <a:spLocks noChangeArrowheads="1"/>
          </p:cNvSpPr>
          <p:nvPr/>
        </p:nvSpPr>
        <p:spPr bwMode="auto">
          <a:xfrm>
            <a:off x="6227763" y="4221163"/>
            <a:ext cx="936625" cy="574675"/>
          </a:xfrm>
          <a:prstGeom prst="rect">
            <a:avLst/>
          </a:prstGeom>
          <a:solidFill>
            <a:schemeClr val="accent1"/>
          </a:solidFill>
          <a:ln w="12700">
            <a:solidFill>
              <a:schemeClr val="tx1"/>
            </a:solidFill>
            <a:miter lim="800000"/>
            <a:headEnd type="none" w="sm" len="sm"/>
            <a:tailEnd type="none" w="sm" len="sm"/>
          </a:ln>
        </p:spPr>
        <p:txBody>
          <a:bodyPr wrap="none" lIns="91336" tIns="45670" rIns="91336" bIns="45670" anchor="ctr"/>
          <a:lstStyle/>
          <a:p>
            <a:pPr algn="ctr" defTabSz="455613" eaLnBrk="1" hangingPunct="1"/>
            <a:r>
              <a:rPr lang="fr-CA" sz="1100" b="1">
                <a:solidFill>
                  <a:srgbClr val="000000"/>
                </a:solidFill>
              </a:rPr>
              <a:t>Pratiques</a:t>
            </a:r>
          </a:p>
          <a:p>
            <a:pPr algn="ctr" defTabSz="455613" eaLnBrk="1" hangingPunct="1"/>
            <a:r>
              <a:rPr lang="fr-CA" sz="1100" b="1">
                <a:solidFill>
                  <a:srgbClr val="000000"/>
                </a:solidFill>
              </a:rPr>
              <a:t>éducatives</a:t>
            </a:r>
          </a:p>
          <a:p>
            <a:pPr algn="ctr" defTabSz="455613" eaLnBrk="1" hangingPunct="1"/>
            <a:r>
              <a:rPr lang="fr-CA" sz="1100" b="1">
                <a:solidFill>
                  <a:srgbClr val="000000"/>
                </a:solidFill>
              </a:rPr>
              <a:t>lacunaires</a:t>
            </a:r>
            <a:endParaRPr lang="fr-FR" sz="1100" b="1">
              <a:solidFill>
                <a:srgbClr val="000000"/>
              </a:solidFill>
            </a:endParaRPr>
          </a:p>
        </p:txBody>
      </p:sp>
      <p:sp>
        <p:nvSpPr>
          <p:cNvPr id="21512" name="Rectangle 7"/>
          <p:cNvSpPr>
            <a:spLocks noChangeArrowheads="1"/>
          </p:cNvSpPr>
          <p:nvPr/>
        </p:nvSpPr>
        <p:spPr bwMode="auto">
          <a:xfrm>
            <a:off x="7308850" y="4221163"/>
            <a:ext cx="985838" cy="574675"/>
          </a:xfrm>
          <a:prstGeom prst="rect">
            <a:avLst/>
          </a:prstGeom>
          <a:solidFill>
            <a:srgbClr val="FFFFFF"/>
          </a:solidFill>
          <a:ln w="12700">
            <a:solidFill>
              <a:schemeClr val="tx1"/>
            </a:solidFill>
            <a:miter lim="800000"/>
            <a:headEnd type="none" w="sm" len="sm"/>
            <a:tailEnd type="none" w="sm" len="sm"/>
          </a:ln>
        </p:spPr>
        <p:txBody>
          <a:bodyPr wrap="none" lIns="91336" tIns="45670" rIns="91336" bIns="45670" anchor="ctr"/>
          <a:lstStyle/>
          <a:p>
            <a:pPr algn="ctr" defTabSz="455613" eaLnBrk="1" hangingPunct="1"/>
            <a:r>
              <a:rPr lang="fr-CA" sz="1100" b="1">
                <a:solidFill>
                  <a:srgbClr val="000000"/>
                </a:solidFill>
              </a:rPr>
              <a:t>Faible</a:t>
            </a:r>
          </a:p>
          <a:p>
            <a:pPr algn="ctr" defTabSz="455613" eaLnBrk="1" hangingPunct="1"/>
            <a:r>
              <a:rPr lang="fr-CA" sz="1100" b="1">
                <a:solidFill>
                  <a:srgbClr val="000000"/>
                </a:solidFill>
              </a:rPr>
              <a:t>engagement</a:t>
            </a:r>
          </a:p>
          <a:p>
            <a:pPr algn="ctr" defTabSz="455613" eaLnBrk="1" hangingPunct="1"/>
            <a:r>
              <a:rPr lang="fr-CA" sz="1100" b="1">
                <a:solidFill>
                  <a:srgbClr val="000000"/>
                </a:solidFill>
              </a:rPr>
              <a:t>relationnel</a:t>
            </a:r>
            <a:endParaRPr lang="fr-FR" sz="1100" b="1">
              <a:solidFill>
                <a:srgbClr val="000000"/>
              </a:solidFill>
            </a:endParaRPr>
          </a:p>
        </p:txBody>
      </p:sp>
      <p:sp>
        <p:nvSpPr>
          <p:cNvPr id="21513" name="Oval 8"/>
          <p:cNvSpPr>
            <a:spLocks noChangeArrowheads="1"/>
          </p:cNvSpPr>
          <p:nvPr/>
        </p:nvSpPr>
        <p:spPr bwMode="auto">
          <a:xfrm>
            <a:off x="6227763" y="5157788"/>
            <a:ext cx="914400" cy="574675"/>
          </a:xfrm>
          <a:prstGeom prst="ellipse">
            <a:avLst/>
          </a:prstGeom>
          <a:solidFill>
            <a:schemeClr val="accent1"/>
          </a:solidFill>
          <a:ln w="12700">
            <a:solidFill>
              <a:schemeClr val="tx1"/>
            </a:solidFill>
            <a:round/>
            <a:headEnd type="none" w="sm" len="sm"/>
            <a:tailEnd type="none" w="sm" len="sm"/>
          </a:ln>
        </p:spPr>
        <p:txBody>
          <a:bodyPr wrap="none" lIns="91336" tIns="45670" rIns="91336" bIns="45670" anchor="ctr"/>
          <a:lstStyle/>
          <a:p>
            <a:pPr algn="ctr" defTabSz="455613" eaLnBrk="1" hangingPunct="1"/>
            <a:r>
              <a:rPr lang="fr-CA" sz="1000">
                <a:solidFill>
                  <a:srgbClr val="000000"/>
                </a:solidFill>
              </a:rPr>
              <a:t>Discipline</a:t>
            </a:r>
          </a:p>
          <a:p>
            <a:pPr algn="ctr" defTabSz="455613" eaLnBrk="1" hangingPunct="1"/>
            <a:r>
              <a:rPr lang="fr-CA" sz="1000">
                <a:solidFill>
                  <a:srgbClr val="000000"/>
                </a:solidFill>
              </a:rPr>
              <a:t>inconsistante</a:t>
            </a:r>
            <a:endParaRPr lang="fr-FR" sz="1000">
              <a:solidFill>
                <a:srgbClr val="000000"/>
              </a:solidFill>
            </a:endParaRPr>
          </a:p>
        </p:txBody>
      </p:sp>
      <p:sp>
        <p:nvSpPr>
          <p:cNvPr id="21514" name="Oval 9"/>
          <p:cNvSpPr>
            <a:spLocks noChangeArrowheads="1"/>
          </p:cNvSpPr>
          <p:nvPr/>
        </p:nvSpPr>
        <p:spPr bwMode="auto">
          <a:xfrm>
            <a:off x="7380288" y="5157788"/>
            <a:ext cx="914400" cy="576262"/>
          </a:xfrm>
          <a:prstGeom prst="ellipse">
            <a:avLst/>
          </a:prstGeom>
          <a:solidFill>
            <a:srgbClr val="FFFFFF"/>
          </a:solidFill>
          <a:ln w="12700">
            <a:solidFill>
              <a:schemeClr val="tx1"/>
            </a:solidFill>
            <a:round/>
            <a:headEnd type="none" w="sm" len="sm"/>
            <a:tailEnd type="none" w="sm" len="sm"/>
          </a:ln>
        </p:spPr>
        <p:txBody>
          <a:bodyPr wrap="none" lIns="91336" tIns="45670" rIns="91336" bIns="45670" anchor="ctr"/>
          <a:lstStyle/>
          <a:p>
            <a:pPr algn="ctr" defTabSz="455613" eaLnBrk="1" hangingPunct="1"/>
            <a:r>
              <a:rPr lang="fr-CA" sz="1000">
                <a:solidFill>
                  <a:srgbClr val="000000"/>
                </a:solidFill>
              </a:rPr>
              <a:t> Hostilité</a:t>
            </a:r>
            <a:endParaRPr lang="fr-FR" sz="1000">
              <a:solidFill>
                <a:srgbClr val="000000"/>
              </a:solidFill>
            </a:endParaRPr>
          </a:p>
        </p:txBody>
      </p:sp>
      <p:sp>
        <p:nvSpPr>
          <p:cNvPr id="21515" name="Rectangle 10"/>
          <p:cNvSpPr>
            <a:spLocks noChangeArrowheads="1"/>
          </p:cNvSpPr>
          <p:nvPr/>
        </p:nvSpPr>
        <p:spPr bwMode="auto">
          <a:xfrm>
            <a:off x="6156325" y="4076700"/>
            <a:ext cx="2289175" cy="792163"/>
          </a:xfrm>
          <a:prstGeom prst="rect">
            <a:avLst/>
          </a:prstGeom>
          <a:noFill/>
          <a:ln w="28575">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lIns="91336" tIns="45670" rIns="91336" bIns="45670" anchor="ctr"/>
          <a:lstStyle/>
          <a:p>
            <a:pPr defTabSz="455613" eaLnBrk="1" hangingPunct="1"/>
            <a:endParaRPr lang="fr-FR">
              <a:solidFill>
                <a:srgbClr val="FFFFFF"/>
              </a:solidFill>
            </a:endParaRPr>
          </a:p>
        </p:txBody>
      </p:sp>
      <p:sp>
        <p:nvSpPr>
          <p:cNvPr id="21516" name="Rectangle 11"/>
          <p:cNvSpPr>
            <a:spLocks noChangeArrowheads="1"/>
          </p:cNvSpPr>
          <p:nvPr/>
        </p:nvSpPr>
        <p:spPr bwMode="auto">
          <a:xfrm>
            <a:off x="3492500" y="2492375"/>
            <a:ext cx="1922463" cy="503238"/>
          </a:xfrm>
          <a:prstGeom prst="rect">
            <a:avLst/>
          </a:prstGeom>
          <a:solidFill>
            <a:schemeClr val="accent1"/>
          </a:solidFill>
          <a:ln w="12700">
            <a:solidFill>
              <a:schemeClr val="tx1"/>
            </a:solidFill>
            <a:miter lim="800000"/>
            <a:headEnd type="none" w="sm" len="sm"/>
            <a:tailEnd type="none" w="sm" len="sm"/>
          </a:ln>
        </p:spPr>
        <p:txBody>
          <a:bodyPr wrap="none" lIns="91336" tIns="45670" rIns="91336" bIns="45670" anchor="ctr"/>
          <a:lstStyle/>
          <a:p>
            <a:pPr algn="ctr" defTabSz="455613" eaLnBrk="1" hangingPunct="1"/>
            <a:r>
              <a:rPr lang="fr-CA" sz="1200" b="1" dirty="0">
                <a:solidFill>
                  <a:srgbClr val="FFFFFF"/>
                </a:solidFill>
              </a:rPr>
              <a:t> </a:t>
            </a:r>
            <a:r>
              <a:rPr lang="fr-CA" sz="1100" b="1" dirty="0">
                <a:solidFill>
                  <a:srgbClr val="FFFFFF"/>
                </a:solidFill>
              </a:rPr>
              <a:t>Dysfonctionnement</a:t>
            </a:r>
          </a:p>
          <a:p>
            <a:pPr algn="ctr" defTabSz="455613" eaLnBrk="1" hangingPunct="1"/>
            <a:r>
              <a:rPr lang="fr-CA" sz="1100" b="1" dirty="0">
                <a:solidFill>
                  <a:srgbClr val="FFFFFF"/>
                </a:solidFill>
              </a:rPr>
              <a:t>familial</a:t>
            </a:r>
            <a:endParaRPr lang="fr-FR" sz="1100" b="1" dirty="0">
              <a:solidFill>
                <a:srgbClr val="FFFFFF"/>
              </a:solidFill>
            </a:endParaRPr>
          </a:p>
        </p:txBody>
      </p:sp>
      <p:sp>
        <p:nvSpPr>
          <p:cNvPr id="21517" name="Oval 12"/>
          <p:cNvSpPr>
            <a:spLocks noChangeArrowheads="1"/>
          </p:cNvSpPr>
          <p:nvPr/>
        </p:nvSpPr>
        <p:spPr bwMode="auto">
          <a:xfrm>
            <a:off x="3059113" y="3284538"/>
            <a:ext cx="914400" cy="504825"/>
          </a:xfrm>
          <a:prstGeom prst="ellipse">
            <a:avLst/>
          </a:prstGeom>
          <a:solidFill>
            <a:schemeClr val="accent1"/>
          </a:solidFill>
          <a:ln w="12700">
            <a:solidFill>
              <a:schemeClr val="tx1"/>
            </a:solidFill>
            <a:round/>
            <a:headEnd type="none" w="sm" len="sm"/>
            <a:tailEnd type="none" w="sm" len="sm"/>
          </a:ln>
        </p:spPr>
        <p:txBody>
          <a:bodyPr wrap="none" lIns="91336" tIns="45670" rIns="91336" bIns="45670" anchor="ctr"/>
          <a:lstStyle/>
          <a:p>
            <a:pPr algn="ctr" defTabSz="455613" eaLnBrk="1" hangingPunct="1"/>
            <a:r>
              <a:rPr lang="fr-CA" sz="1000" dirty="0">
                <a:solidFill>
                  <a:srgbClr val="FFFFFF"/>
                </a:solidFill>
              </a:rPr>
              <a:t>Cohésion </a:t>
            </a:r>
          </a:p>
          <a:p>
            <a:pPr algn="ctr" defTabSz="455613" eaLnBrk="1" hangingPunct="1"/>
            <a:r>
              <a:rPr lang="fr-CA" sz="1000" dirty="0">
                <a:solidFill>
                  <a:srgbClr val="FFFFFF"/>
                </a:solidFill>
              </a:rPr>
              <a:t>lacunaire</a:t>
            </a:r>
            <a:endParaRPr lang="fr-FR" sz="1000" dirty="0">
              <a:solidFill>
                <a:srgbClr val="FFFFFF"/>
              </a:solidFill>
            </a:endParaRPr>
          </a:p>
        </p:txBody>
      </p:sp>
      <p:sp>
        <p:nvSpPr>
          <p:cNvPr id="21518" name="Oval 13"/>
          <p:cNvSpPr>
            <a:spLocks noChangeArrowheads="1"/>
          </p:cNvSpPr>
          <p:nvPr/>
        </p:nvSpPr>
        <p:spPr bwMode="auto">
          <a:xfrm>
            <a:off x="3492500" y="3860800"/>
            <a:ext cx="914400" cy="504825"/>
          </a:xfrm>
          <a:prstGeom prst="ellipse">
            <a:avLst/>
          </a:prstGeom>
          <a:solidFill>
            <a:srgbClr val="FFFFFF"/>
          </a:solidFill>
          <a:ln w="12700">
            <a:solidFill>
              <a:schemeClr val="tx1"/>
            </a:solidFill>
            <a:round/>
            <a:headEnd type="none" w="sm" len="sm"/>
            <a:tailEnd type="none" w="sm" len="sm"/>
          </a:ln>
        </p:spPr>
        <p:txBody>
          <a:bodyPr wrap="none" lIns="91336" tIns="45670" rIns="91336" bIns="45670" anchor="ctr"/>
          <a:lstStyle/>
          <a:p>
            <a:pPr algn="ctr" defTabSz="455613" eaLnBrk="1" hangingPunct="1"/>
            <a:r>
              <a:rPr lang="fr-CA" sz="1000">
                <a:solidFill>
                  <a:srgbClr val="000000"/>
                </a:solidFill>
              </a:rPr>
              <a:t>Flexibilité</a:t>
            </a:r>
          </a:p>
          <a:p>
            <a:pPr algn="ctr" defTabSz="455613" eaLnBrk="1" hangingPunct="1"/>
            <a:r>
              <a:rPr lang="fr-CA" sz="1000">
                <a:solidFill>
                  <a:srgbClr val="000000"/>
                </a:solidFill>
              </a:rPr>
              <a:t>lacunaire</a:t>
            </a:r>
          </a:p>
        </p:txBody>
      </p:sp>
      <p:sp>
        <p:nvSpPr>
          <p:cNvPr id="21519" name="Oval 15"/>
          <p:cNvSpPr>
            <a:spLocks noChangeArrowheads="1"/>
          </p:cNvSpPr>
          <p:nvPr/>
        </p:nvSpPr>
        <p:spPr bwMode="auto">
          <a:xfrm>
            <a:off x="4787900" y="3284538"/>
            <a:ext cx="1201738" cy="504825"/>
          </a:xfrm>
          <a:prstGeom prst="ellipse">
            <a:avLst/>
          </a:prstGeom>
          <a:solidFill>
            <a:schemeClr val="accent1"/>
          </a:solidFill>
          <a:ln w="12700">
            <a:solidFill>
              <a:schemeClr val="tx1"/>
            </a:solidFill>
            <a:round/>
            <a:headEnd type="none" w="sm" len="sm"/>
            <a:tailEnd type="none" w="sm" len="sm"/>
          </a:ln>
        </p:spPr>
        <p:txBody>
          <a:bodyPr wrap="none" lIns="91336" tIns="45670" rIns="91336" bIns="45670" anchor="ctr"/>
          <a:lstStyle/>
          <a:p>
            <a:pPr algn="ctr" defTabSz="455613" eaLnBrk="1" hangingPunct="1"/>
            <a:r>
              <a:rPr lang="fr-CA" sz="1000" dirty="0">
                <a:solidFill>
                  <a:srgbClr val="FFFFFF"/>
                </a:solidFill>
              </a:rPr>
              <a:t>Communication</a:t>
            </a:r>
          </a:p>
          <a:p>
            <a:pPr algn="ctr" defTabSz="455613" eaLnBrk="1" hangingPunct="1"/>
            <a:r>
              <a:rPr lang="fr-CA" sz="1000" dirty="0">
                <a:solidFill>
                  <a:srgbClr val="FFFFFF"/>
                </a:solidFill>
              </a:rPr>
              <a:t>lacunaire</a:t>
            </a:r>
            <a:endParaRPr lang="fr-FR" sz="1000" dirty="0">
              <a:solidFill>
                <a:srgbClr val="FFFFFF"/>
              </a:solidFill>
            </a:endParaRPr>
          </a:p>
        </p:txBody>
      </p:sp>
      <p:sp>
        <p:nvSpPr>
          <p:cNvPr id="21520" name="Rectangle 16"/>
          <p:cNvSpPr>
            <a:spLocks noChangeArrowheads="1"/>
          </p:cNvSpPr>
          <p:nvPr/>
        </p:nvSpPr>
        <p:spPr bwMode="auto">
          <a:xfrm>
            <a:off x="3419475" y="4868863"/>
            <a:ext cx="2016125" cy="719137"/>
          </a:xfrm>
          <a:prstGeom prst="rect">
            <a:avLst/>
          </a:prstGeom>
          <a:solidFill>
            <a:srgbClr val="FFCC99"/>
          </a:solidFill>
          <a:ln w="12700">
            <a:solidFill>
              <a:schemeClr val="tx1"/>
            </a:solidFill>
            <a:miter lim="800000"/>
            <a:headEnd type="none" w="sm" len="sm"/>
            <a:tailEnd type="none" w="sm" len="sm"/>
          </a:ln>
        </p:spPr>
        <p:txBody>
          <a:bodyPr wrap="none" lIns="91336" tIns="45670" rIns="91336" bIns="45670" anchor="ctr"/>
          <a:lstStyle/>
          <a:p>
            <a:pPr algn="ctr" defTabSz="455613" eaLnBrk="1" hangingPunct="1"/>
            <a:r>
              <a:rPr lang="fr-CA" sz="1100" b="1">
                <a:solidFill>
                  <a:srgbClr val="000000"/>
                </a:solidFill>
              </a:rPr>
              <a:t>Tâches développementales</a:t>
            </a:r>
          </a:p>
          <a:p>
            <a:pPr algn="ctr" defTabSz="455613" eaLnBrk="1" hangingPunct="1"/>
            <a:r>
              <a:rPr lang="fr-CA" sz="1100" b="1">
                <a:solidFill>
                  <a:srgbClr val="000000"/>
                </a:solidFill>
              </a:rPr>
              <a:t>non résolues de la famille</a:t>
            </a:r>
            <a:endParaRPr lang="fr-FR" sz="1100" b="1">
              <a:solidFill>
                <a:srgbClr val="000000"/>
              </a:solidFill>
            </a:endParaRPr>
          </a:p>
        </p:txBody>
      </p:sp>
      <p:sp>
        <p:nvSpPr>
          <p:cNvPr id="21521" name="Rectangle 20"/>
          <p:cNvSpPr>
            <a:spLocks noChangeArrowheads="1"/>
          </p:cNvSpPr>
          <p:nvPr/>
        </p:nvSpPr>
        <p:spPr bwMode="auto">
          <a:xfrm>
            <a:off x="179388" y="6308725"/>
            <a:ext cx="1373187" cy="360363"/>
          </a:xfrm>
          <a:prstGeom prst="rect">
            <a:avLst/>
          </a:prstGeom>
          <a:solidFill>
            <a:srgbClr val="FFCC99"/>
          </a:solidFill>
          <a:ln w="12700">
            <a:solidFill>
              <a:schemeClr val="tx1"/>
            </a:solidFill>
            <a:miter lim="800000"/>
            <a:headEnd type="none" w="sm" len="sm"/>
            <a:tailEnd type="none" w="sm" len="sm"/>
          </a:ln>
        </p:spPr>
        <p:txBody>
          <a:bodyPr wrap="none" lIns="91336" tIns="45670" rIns="91336" bIns="45670" anchor="ctr"/>
          <a:lstStyle/>
          <a:p>
            <a:pPr algn="ctr" defTabSz="455613" eaLnBrk="1" hangingPunct="1"/>
            <a:r>
              <a:rPr lang="fr-CA" sz="1200">
                <a:solidFill>
                  <a:srgbClr val="000000"/>
                </a:solidFill>
              </a:rPr>
              <a:t> </a:t>
            </a:r>
            <a:r>
              <a:rPr lang="fr-CA" sz="1200" b="1">
                <a:solidFill>
                  <a:srgbClr val="000000"/>
                </a:solidFill>
              </a:rPr>
              <a:t>Chronosystème</a:t>
            </a:r>
            <a:endParaRPr lang="fr-FR" sz="1200" b="1">
              <a:solidFill>
                <a:srgbClr val="000000"/>
              </a:solidFill>
            </a:endParaRPr>
          </a:p>
        </p:txBody>
      </p:sp>
      <p:sp>
        <p:nvSpPr>
          <p:cNvPr id="21522" name="Rectangle 21"/>
          <p:cNvSpPr>
            <a:spLocks noChangeArrowheads="1"/>
          </p:cNvSpPr>
          <p:nvPr/>
        </p:nvSpPr>
        <p:spPr bwMode="auto">
          <a:xfrm>
            <a:off x="1403350" y="4149725"/>
            <a:ext cx="987425" cy="576263"/>
          </a:xfrm>
          <a:prstGeom prst="rect">
            <a:avLst/>
          </a:prstGeom>
          <a:solidFill>
            <a:schemeClr val="accent2"/>
          </a:solidFill>
          <a:ln w="12700">
            <a:solidFill>
              <a:schemeClr val="tx1"/>
            </a:solidFill>
            <a:miter lim="800000"/>
            <a:headEnd type="none" w="sm" len="sm"/>
            <a:tailEnd type="none" w="sm" len="sm"/>
          </a:ln>
        </p:spPr>
        <p:txBody>
          <a:bodyPr wrap="none" lIns="91336" tIns="45670" rIns="91336" bIns="45670" anchor="ctr"/>
          <a:lstStyle/>
          <a:p>
            <a:pPr algn="ctr" defTabSz="455613" eaLnBrk="1" hangingPunct="1"/>
            <a:r>
              <a:rPr lang="fr-CA" sz="1200" dirty="0"/>
              <a:t> </a:t>
            </a:r>
            <a:r>
              <a:rPr lang="fr-CA" sz="1100" b="1" dirty="0">
                <a:solidFill>
                  <a:srgbClr val="FFFFFF"/>
                </a:solidFill>
              </a:rPr>
              <a:t>Difficultés</a:t>
            </a:r>
          </a:p>
          <a:p>
            <a:pPr algn="ctr" defTabSz="455613" eaLnBrk="1" hangingPunct="1"/>
            <a:r>
              <a:rPr lang="fr-CA" sz="1100" b="1" dirty="0">
                <a:solidFill>
                  <a:srgbClr val="FFFFFF"/>
                </a:solidFill>
              </a:rPr>
              <a:t>d’adaptation </a:t>
            </a:r>
          </a:p>
          <a:p>
            <a:pPr algn="ctr" defTabSz="455613" eaLnBrk="1" hangingPunct="1"/>
            <a:r>
              <a:rPr lang="fr-CA" sz="1100" b="1" dirty="0">
                <a:solidFill>
                  <a:srgbClr val="FFFFFF"/>
                </a:solidFill>
              </a:rPr>
              <a:t>du jeune</a:t>
            </a:r>
            <a:endParaRPr lang="fr-FR" sz="1100" b="1" dirty="0">
              <a:solidFill>
                <a:srgbClr val="FFFFFF"/>
              </a:solidFill>
            </a:endParaRPr>
          </a:p>
        </p:txBody>
      </p:sp>
      <p:sp>
        <p:nvSpPr>
          <p:cNvPr id="21523" name="Oval 22"/>
          <p:cNvSpPr>
            <a:spLocks noChangeArrowheads="1"/>
          </p:cNvSpPr>
          <p:nvPr/>
        </p:nvSpPr>
        <p:spPr bwMode="auto">
          <a:xfrm>
            <a:off x="2484438" y="4724400"/>
            <a:ext cx="792162" cy="431800"/>
          </a:xfrm>
          <a:prstGeom prst="ellipse">
            <a:avLst/>
          </a:prstGeom>
          <a:solidFill>
            <a:srgbClr val="FFFFFF"/>
          </a:solidFill>
          <a:ln w="12700">
            <a:solidFill>
              <a:schemeClr val="tx1"/>
            </a:solidFill>
            <a:round/>
            <a:headEnd type="none" w="sm" len="sm"/>
            <a:tailEnd type="none" w="sm" len="sm"/>
          </a:ln>
        </p:spPr>
        <p:txBody>
          <a:bodyPr wrap="none" lIns="91336" tIns="45670" rIns="91336" bIns="45670" anchor="ctr"/>
          <a:lstStyle/>
          <a:p>
            <a:pPr algn="ctr" defTabSz="455613" eaLnBrk="1" hangingPunct="1"/>
            <a:r>
              <a:rPr lang="fr-CA" sz="1000"/>
              <a:t>Difficultés </a:t>
            </a:r>
          </a:p>
          <a:p>
            <a:pPr algn="ctr" defTabSz="455613" eaLnBrk="1" hangingPunct="1"/>
            <a:r>
              <a:rPr lang="fr-CA" sz="1000"/>
              <a:t>scolaires</a:t>
            </a:r>
            <a:endParaRPr lang="fr-FR" sz="1000"/>
          </a:p>
        </p:txBody>
      </p:sp>
      <p:sp>
        <p:nvSpPr>
          <p:cNvPr id="21524" name="Oval 25"/>
          <p:cNvSpPr>
            <a:spLocks noChangeArrowheads="1"/>
          </p:cNvSpPr>
          <p:nvPr/>
        </p:nvSpPr>
        <p:spPr bwMode="auto">
          <a:xfrm>
            <a:off x="814388" y="5300663"/>
            <a:ext cx="1093787" cy="504825"/>
          </a:xfrm>
          <a:prstGeom prst="ellipse">
            <a:avLst/>
          </a:prstGeom>
          <a:solidFill>
            <a:schemeClr val="accent2"/>
          </a:solidFill>
          <a:ln w="12700">
            <a:solidFill>
              <a:schemeClr val="tx1"/>
            </a:solidFill>
            <a:round/>
            <a:headEnd type="none" w="sm" len="sm"/>
            <a:tailEnd type="none" w="sm" len="sm"/>
          </a:ln>
        </p:spPr>
        <p:txBody>
          <a:bodyPr wrap="none" lIns="91336" tIns="45670" rIns="91336" bIns="45670" anchor="ctr"/>
          <a:lstStyle/>
          <a:p>
            <a:pPr algn="ctr" defTabSz="455613" eaLnBrk="1" hangingPunct="1"/>
            <a:r>
              <a:rPr lang="fr-CA" sz="1000" dirty="0"/>
              <a:t> </a:t>
            </a:r>
            <a:r>
              <a:rPr lang="fr-CA" sz="1000" dirty="0">
                <a:solidFill>
                  <a:srgbClr val="FFFFFF"/>
                </a:solidFill>
              </a:rPr>
              <a:t>Consommation</a:t>
            </a:r>
          </a:p>
          <a:p>
            <a:pPr algn="ctr" defTabSz="455613" eaLnBrk="1" hangingPunct="1"/>
            <a:r>
              <a:rPr lang="fr-CA" sz="1000" dirty="0">
                <a:solidFill>
                  <a:srgbClr val="FFFFFF"/>
                </a:solidFill>
              </a:rPr>
              <a:t>psychotropes</a:t>
            </a:r>
            <a:endParaRPr lang="fr-FR" sz="1000" dirty="0">
              <a:solidFill>
                <a:srgbClr val="FFFFFF"/>
              </a:solidFill>
            </a:endParaRPr>
          </a:p>
        </p:txBody>
      </p:sp>
      <p:sp>
        <p:nvSpPr>
          <p:cNvPr id="21525" name="Oval 26"/>
          <p:cNvSpPr>
            <a:spLocks noChangeArrowheads="1"/>
          </p:cNvSpPr>
          <p:nvPr/>
        </p:nvSpPr>
        <p:spPr bwMode="auto">
          <a:xfrm>
            <a:off x="323850" y="4868863"/>
            <a:ext cx="936625" cy="431800"/>
          </a:xfrm>
          <a:prstGeom prst="ellipse">
            <a:avLst/>
          </a:prstGeom>
          <a:noFill/>
          <a:ln w="12700">
            <a:solidFill>
              <a:schemeClr val="tx1"/>
            </a:solidFill>
            <a:round/>
            <a:headEnd type="none" w="sm" len="sm"/>
            <a:tailEnd type="none" w="sm" len="sm"/>
          </a:ln>
        </p:spPr>
        <p:txBody>
          <a:bodyPr wrap="none" lIns="91336" tIns="45670" rIns="91336" bIns="45670" anchor="ctr"/>
          <a:lstStyle/>
          <a:p>
            <a:pPr algn="ctr" defTabSz="455613" eaLnBrk="1" hangingPunct="1"/>
            <a:r>
              <a:rPr lang="fr-CA" sz="1000"/>
              <a:t> Problèmes </a:t>
            </a:r>
          </a:p>
          <a:p>
            <a:pPr algn="ctr" defTabSz="455613" eaLnBrk="1" hangingPunct="1"/>
            <a:r>
              <a:rPr lang="fr-CA" sz="1000"/>
              <a:t>intériorisés</a:t>
            </a:r>
            <a:endParaRPr lang="fr-FR" sz="1000"/>
          </a:p>
        </p:txBody>
      </p:sp>
      <p:sp>
        <p:nvSpPr>
          <p:cNvPr id="21526" name="Oval 27"/>
          <p:cNvSpPr>
            <a:spLocks noChangeArrowheads="1"/>
          </p:cNvSpPr>
          <p:nvPr/>
        </p:nvSpPr>
        <p:spPr bwMode="auto">
          <a:xfrm>
            <a:off x="1979613" y="5300663"/>
            <a:ext cx="936625" cy="431800"/>
          </a:xfrm>
          <a:prstGeom prst="ellipse">
            <a:avLst/>
          </a:prstGeom>
          <a:solidFill>
            <a:schemeClr val="accent2"/>
          </a:solidFill>
          <a:ln w="12700">
            <a:solidFill>
              <a:schemeClr val="tx1"/>
            </a:solidFill>
            <a:round/>
            <a:headEnd type="none" w="sm" len="sm"/>
            <a:tailEnd type="none" w="sm" len="sm"/>
          </a:ln>
        </p:spPr>
        <p:txBody>
          <a:bodyPr wrap="none" lIns="91336" tIns="45670" rIns="91336" bIns="45670" anchor="ctr"/>
          <a:lstStyle/>
          <a:p>
            <a:pPr algn="ctr" defTabSz="455613" eaLnBrk="1" hangingPunct="1"/>
            <a:r>
              <a:rPr lang="fr-CA" sz="1000" dirty="0"/>
              <a:t> </a:t>
            </a:r>
            <a:r>
              <a:rPr lang="fr-CA" sz="1000" dirty="0">
                <a:solidFill>
                  <a:srgbClr val="FFFFFF"/>
                </a:solidFill>
              </a:rPr>
              <a:t>Problèmes</a:t>
            </a:r>
          </a:p>
          <a:p>
            <a:pPr algn="ctr" defTabSz="455613" eaLnBrk="1" hangingPunct="1"/>
            <a:r>
              <a:rPr lang="fr-CA" sz="1000" dirty="0">
                <a:solidFill>
                  <a:srgbClr val="FFFFFF"/>
                </a:solidFill>
              </a:rPr>
              <a:t>extériorisés</a:t>
            </a:r>
            <a:endParaRPr lang="fr-FR" sz="1000" dirty="0">
              <a:solidFill>
                <a:srgbClr val="FFFFFF"/>
              </a:solidFill>
            </a:endParaRPr>
          </a:p>
        </p:txBody>
      </p:sp>
      <p:sp>
        <p:nvSpPr>
          <p:cNvPr id="21527" name="Oval 28"/>
          <p:cNvSpPr>
            <a:spLocks noChangeArrowheads="1"/>
          </p:cNvSpPr>
          <p:nvPr/>
        </p:nvSpPr>
        <p:spPr bwMode="auto">
          <a:xfrm>
            <a:off x="107950" y="4149725"/>
            <a:ext cx="935038" cy="503238"/>
          </a:xfrm>
          <a:prstGeom prst="ellipse">
            <a:avLst/>
          </a:prstGeom>
          <a:solidFill>
            <a:schemeClr val="accent2"/>
          </a:solidFill>
          <a:ln w="12700">
            <a:solidFill>
              <a:schemeClr val="tx1"/>
            </a:solidFill>
            <a:round/>
            <a:headEnd type="none" w="sm" len="sm"/>
            <a:tailEnd type="none" w="sm" len="sm"/>
          </a:ln>
        </p:spPr>
        <p:txBody>
          <a:bodyPr wrap="none" lIns="91336" tIns="45670" rIns="91336" bIns="45670" anchor="ctr"/>
          <a:lstStyle/>
          <a:p>
            <a:pPr algn="ctr" defTabSz="455613" eaLnBrk="1" hangingPunct="1"/>
            <a:endParaRPr lang="fr-CA" sz="1000" dirty="0"/>
          </a:p>
          <a:p>
            <a:pPr algn="ctr" defTabSz="455613" eaLnBrk="1" hangingPunct="1"/>
            <a:r>
              <a:rPr lang="fr-CA" sz="1000" dirty="0">
                <a:solidFill>
                  <a:srgbClr val="FFFFFF"/>
                </a:solidFill>
              </a:rPr>
              <a:t>Difficultés de</a:t>
            </a:r>
          </a:p>
          <a:p>
            <a:pPr algn="ctr" defTabSz="455613" eaLnBrk="1" hangingPunct="1"/>
            <a:r>
              <a:rPr lang="fr-CA" sz="1000" dirty="0">
                <a:solidFill>
                  <a:srgbClr val="FFFFFF"/>
                </a:solidFill>
              </a:rPr>
              <a:t>socialisation </a:t>
            </a:r>
          </a:p>
          <a:p>
            <a:pPr algn="ctr" defTabSz="455613" eaLnBrk="1" hangingPunct="1"/>
            <a:endParaRPr lang="fr-FR" sz="1000" dirty="0">
              <a:solidFill>
                <a:srgbClr val="FFFFFF"/>
              </a:solidFill>
            </a:endParaRPr>
          </a:p>
        </p:txBody>
      </p:sp>
      <p:sp>
        <p:nvSpPr>
          <p:cNvPr id="210997" name="Line 53"/>
          <p:cNvSpPr>
            <a:spLocks noChangeShapeType="1"/>
          </p:cNvSpPr>
          <p:nvPr/>
        </p:nvSpPr>
        <p:spPr bwMode="auto">
          <a:xfrm>
            <a:off x="0" y="1989138"/>
            <a:ext cx="8748713" cy="71437"/>
          </a:xfrm>
          <a:prstGeom prst="line">
            <a:avLst/>
          </a:prstGeom>
          <a:noFill/>
          <a:ln w="57150">
            <a:solidFill>
              <a:srgbClr val="002060"/>
            </a:solidFill>
            <a:prstDash val="sysDot"/>
            <a:round/>
            <a:headEnd type="none" w="sm" len="sm"/>
            <a:tailEnd type="none" w="sm" len="sm"/>
          </a:ln>
          <a:effectLst/>
        </p:spPr>
        <p:txBody>
          <a:bodyPr wrap="none" lIns="91336" tIns="45670" rIns="91336" bIns="45670"/>
          <a:lstStyle/>
          <a:p>
            <a:pPr defTabSz="456680" eaLnBrk="1" hangingPunct="1">
              <a:defRPr/>
            </a:pPr>
            <a:endParaRPr lang="fr-FR">
              <a:ln>
                <a:solidFill>
                  <a:srgbClr val="00B050"/>
                </a:solidFill>
              </a:ln>
              <a:solidFill>
                <a:prstClr val="black"/>
              </a:solidFill>
              <a:ea typeface="ＭＳ Ｐゴシック" charset="0"/>
              <a:cs typeface="ＭＳ Ｐゴシック" charset="0"/>
            </a:endParaRPr>
          </a:p>
        </p:txBody>
      </p:sp>
      <p:sp>
        <p:nvSpPr>
          <p:cNvPr id="21529" name="Rectangle 58"/>
          <p:cNvSpPr>
            <a:spLocks noChangeArrowheads="1"/>
          </p:cNvSpPr>
          <p:nvPr/>
        </p:nvSpPr>
        <p:spPr bwMode="auto">
          <a:xfrm>
            <a:off x="7596188" y="6308725"/>
            <a:ext cx="1296987" cy="361950"/>
          </a:xfrm>
          <a:prstGeom prst="rect">
            <a:avLst/>
          </a:prstGeom>
          <a:solidFill>
            <a:srgbClr val="FF9900"/>
          </a:solidFill>
          <a:ln w="12700">
            <a:solidFill>
              <a:schemeClr val="tx1"/>
            </a:solidFill>
            <a:miter lim="800000"/>
            <a:headEnd type="none" w="sm" len="sm"/>
            <a:tailEnd type="none" w="sm" len="sm"/>
          </a:ln>
        </p:spPr>
        <p:txBody>
          <a:bodyPr wrap="none" lIns="91336" tIns="45670" rIns="91336" bIns="45670" anchor="ctr"/>
          <a:lstStyle/>
          <a:p>
            <a:pPr algn="ctr" defTabSz="455613" eaLnBrk="1" hangingPunct="1"/>
            <a:r>
              <a:rPr lang="fr-CA" sz="1200">
                <a:solidFill>
                  <a:srgbClr val="000000"/>
                </a:solidFill>
              </a:rPr>
              <a:t>  </a:t>
            </a:r>
            <a:r>
              <a:rPr lang="fr-CA" sz="1200" b="1">
                <a:solidFill>
                  <a:srgbClr val="000000"/>
                </a:solidFill>
              </a:rPr>
              <a:t>Exosystème</a:t>
            </a:r>
            <a:endParaRPr lang="fr-FR" sz="1200" b="1">
              <a:solidFill>
                <a:srgbClr val="000000"/>
              </a:solidFill>
            </a:endParaRPr>
          </a:p>
        </p:txBody>
      </p:sp>
      <p:sp>
        <p:nvSpPr>
          <p:cNvPr id="21530" name="Text Box 63"/>
          <p:cNvSpPr txBox="1">
            <a:spLocks noChangeArrowheads="1"/>
          </p:cNvSpPr>
          <p:nvPr/>
        </p:nvSpPr>
        <p:spPr bwMode="auto">
          <a:xfrm>
            <a:off x="7019925" y="620713"/>
            <a:ext cx="1816100" cy="71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lIns="91336" tIns="45670" rIns="91336" bIns="45670">
            <a:spAutoFit/>
          </a:bodyPr>
          <a:lstStyle>
            <a:lvl1pPr defTabSz="455613">
              <a:defRPr sz="2400">
                <a:solidFill>
                  <a:schemeClr val="tx1"/>
                </a:solidFill>
                <a:latin typeface="Arial" charset="0"/>
                <a:ea typeface="MS PGothic" charset="0"/>
                <a:cs typeface="MS PGothic" charset="0"/>
              </a:defRPr>
            </a:lvl1pPr>
            <a:lvl2pPr marL="742950" indent="-285750" defTabSz="455613">
              <a:defRPr sz="2400">
                <a:solidFill>
                  <a:schemeClr val="tx1"/>
                </a:solidFill>
                <a:latin typeface="Arial" charset="0"/>
                <a:ea typeface="MS PGothic" charset="0"/>
                <a:cs typeface="MS PGothic" charset="0"/>
              </a:defRPr>
            </a:lvl2pPr>
            <a:lvl3pPr marL="1143000" indent="-228600" defTabSz="455613">
              <a:defRPr sz="2400">
                <a:solidFill>
                  <a:schemeClr val="tx1"/>
                </a:solidFill>
                <a:latin typeface="Arial" charset="0"/>
                <a:ea typeface="MS PGothic" charset="0"/>
                <a:cs typeface="MS PGothic" charset="0"/>
              </a:defRPr>
            </a:lvl3pPr>
            <a:lvl4pPr marL="1600200" indent="-228600" defTabSz="455613">
              <a:defRPr sz="2400">
                <a:solidFill>
                  <a:schemeClr val="tx1"/>
                </a:solidFill>
                <a:latin typeface="Arial" charset="0"/>
                <a:ea typeface="MS PGothic" charset="0"/>
                <a:cs typeface="MS PGothic" charset="0"/>
              </a:defRPr>
            </a:lvl4pPr>
            <a:lvl5pPr marL="2057400" indent="-228600" defTabSz="455613">
              <a:defRPr sz="2400">
                <a:solidFill>
                  <a:schemeClr val="tx1"/>
                </a:solidFill>
                <a:latin typeface="Arial" charset="0"/>
                <a:ea typeface="MS PGothic" charset="0"/>
                <a:cs typeface="MS PGothic" charset="0"/>
              </a:defRPr>
            </a:lvl5pPr>
            <a:lvl6pPr marL="2514600" indent="-228600" defTabSz="455613" eaLnBrk="0" fontAlgn="base" hangingPunct="0">
              <a:spcBef>
                <a:spcPct val="0"/>
              </a:spcBef>
              <a:spcAft>
                <a:spcPct val="0"/>
              </a:spcAft>
              <a:defRPr sz="2400">
                <a:solidFill>
                  <a:schemeClr val="tx1"/>
                </a:solidFill>
                <a:latin typeface="Arial" charset="0"/>
                <a:ea typeface="MS PGothic" charset="0"/>
                <a:cs typeface="MS PGothic" charset="0"/>
              </a:defRPr>
            </a:lvl6pPr>
            <a:lvl7pPr marL="2971800" indent="-228600" defTabSz="455613" eaLnBrk="0" fontAlgn="base" hangingPunct="0">
              <a:spcBef>
                <a:spcPct val="0"/>
              </a:spcBef>
              <a:spcAft>
                <a:spcPct val="0"/>
              </a:spcAft>
              <a:defRPr sz="2400">
                <a:solidFill>
                  <a:schemeClr val="tx1"/>
                </a:solidFill>
                <a:latin typeface="Arial" charset="0"/>
                <a:ea typeface="MS PGothic" charset="0"/>
                <a:cs typeface="MS PGothic" charset="0"/>
              </a:defRPr>
            </a:lvl7pPr>
            <a:lvl8pPr marL="3429000" indent="-228600" defTabSz="455613" eaLnBrk="0" fontAlgn="base" hangingPunct="0">
              <a:spcBef>
                <a:spcPct val="0"/>
              </a:spcBef>
              <a:spcAft>
                <a:spcPct val="0"/>
              </a:spcAft>
              <a:defRPr sz="2400">
                <a:solidFill>
                  <a:schemeClr val="tx1"/>
                </a:solidFill>
                <a:latin typeface="Arial" charset="0"/>
                <a:ea typeface="MS PGothic" charset="0"/>
                <a:cs typeface="MS PGothic" charset="0"/>
              </a:defRPr>
            </a:lvl8pPr>
            <a:lvl9pPr marL="3886200" indent="-228600" defTabSz="455613" eaLnBrk="0" fontAlgn="base" hangingPunct="0">
              <a:spcBef>
                <a:spcPct val="0"/>
              </a:spcBef>
              <a:spcAft>
                <a:spcPct val="0"/>
              </a:spcAft>
              <a:defRPr sz="2400">
                <a:solidFill>
                  <a:schemeClr val="tx1"/>
                </a:solidFill>
                <a:latin typeface="Arial" charset="0"/>
                <a:ea typeface="MS PGothic" charset="0"/>
                <a:cs typeface="MS PGothic" charset="0"/>
              </a:defRPr>
            </a:lvl9pPr>
          </a:lstStyle>
          <a:p>
            <a:pPr eaLnBrk="1" hangingPunct="1"/>
            <a:r>
              <a:rPr lang="fr-CA" sz="2000" b="1">
                <a:solidFill>
                  <a:srgbClr val="FF0000"/>
                </a:solidFill>
              </a:rPr>
              <a:t>Intervention</a:t>
            </a:r>
          </a:p>
          <a:p>
            <a:pPr eaLnBrk="1" hangingPunct="1"/>
            <a:r>
              <a:rPr lang="fr-CA" sz="2000" b="1">
                <a:solidFill>
                  <a:srgbClr val="FF0000"/>
                </a:solidFill>
              </a:rPr>
              <a:t>d’urgence</a:t>
            </a:r>
            <a:endParaRPr lang="fr-FR" sz="2000" b="1">
              <a:solidFill>
                <a:srgbClr val="FF0000"/>
              </a:solidFill>
            </a:endParaRPr>
          </a:p>
        </p:txBody>
      </p:sp>
      <p:sp>
        <p:nvSpPr>
          <p:cNvPr id="21531" name="Line 64"/>
          <p:cNvSpPr>
            <a:spLocks noChangeShapeType="1"/>
          </p:cNvSpPr>
          <p:nvPr/>
        </p:nvSpPr>
        <p:spPr bwMode="auto">
          <a:xfrm>
            <a:off x="6877050" y="404813"/>
            <a:ext cx="0" cy="1439862"/>
          </a:xfrm>
          <a:prstGeom prst="line">
            <a:avLst/>
          </a:prstGeom>
          <a:noFill/>
          <a:ln w="12700">
            <a:solidFill>
              <a:srgbClr val="002060"/>
            </a:solidFill>
            <a:round/>
            <a:headEnd type="none" w="sm" len="sm"/>
            <a:tailEnd type="none" w="sm" len="sm"/>
          </a:ln>
          <a:extLst>
            <a:ext uri="{909E8E84-426E-40dd-AFC4-6F175D3DCCD1}">
              <a14:hiddenFill xmlns:a14="http://schemas.microsoft.com/office/drawing/2010/main">
                <a:noFill/>
              </a14:hiddenFill>
            </a:ext>
          </a:extLst>
        </p:spPr>
        <p:txBody>
          <a:bodyPr wrap="none" lIns="91336" tIns="45670" rIns="91336" bIns="45670"/>
          <a:lstStyle/>
          <a:p>
            <a:endParaRPr lang="fr-FR"/>
          </a:p>
        </p:txBody>
      </p:sp>
      <p:sp>
        <p:nvSpPr>
          <p:cNvPr id="21532" name="Text Box 65"/>
          <p:cNvSpPr txBox="1">
            <a:spLocks noChangeArrowheads="1"/>
          </p:cNvSpPr>
          <p:nvPr/>
        </p:nvSpPr>
        <p:spPr bwMode="auto">
          <a:xfrm>
            <a:off x="6311900" y="5773738"/>
            <a:ext cx="2747963" cy="404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lIns="91336" tIns="45670" rIns="91336" bIns="45670">
            <a:spAutoFit/>
          </a:bodyPr>
          <a:lstStyle>
            <a:lvl1pPr defTabSz="455613">
              <a:defRPr sz="2400">
                <a:solidFill>
                  <a:schemeClr val="tx1"/>
                </a:solidFill>
                <a:latin typeface="Arial" charset="0"/>
                <a:ea typeface="MS PGothic" charset="0"/>
                <a:cs typeface="MS PGothic" charset="0"/>
              </a:defRPr>
            </a:lvl1pPr>
            <a:lvl2pPr marL="742950" indent="-285750" defTabSz="455613">
              <a:defRPr sz="2400">
                <a:solidFill>
                  <a:schemeClr val="tx1"/>
                </a:solidFill>
                <a:latin typeface="Arial" charset="0"/>
                <a:ea typeface="MS PGothic" charset="0"/>
                <a:cs typeface="MS PGothic" charset="0"/>
              </a:defRPr>
            </a:lvl2pPr>
            <a:lvl3pPr marL="1143000" indent="-228600" defTabSz="455613">
              <a:defRPr sz="2400">
                <a:solidFill>
                  <a:schemeClr val="tx1"/>
                </a:solidFill>
                <a:latin typeface="Arial" charset="0"/>
                <a:ea typeface="MS PGothic" charset="0"/>
                <a:cs typeface="MS PGothic" charset="0"/>
              </a:defRPr>
            </a:lvl3pPr>
            <a:lvl4pPr marL="1600200" indent="-228600" defTabSz="455613">
              <a:defRPr sz="2400">
                <a:solidFill>
                  <a:schemeClr val="tx1"/>
                </a:solidFill>
                <a:latin typeface="Arial" charset="0"/>
                <a:ea typeface="MS PGothic" charset="0"/>
                <a:cs typeface="MS PGothic" charset="0"/>
              </a:defRPr>
            </a:lvl4pPr>
            <a:lvl5pPr marL="2057400" indent="-228600" defTabSz="455613">
              <a:defRPr sz="2400">
                <a:solidFill>
                  <a:schemeClr val="tx1"/>
                </a:solidFill>
                <a:latin typeface="Arial" charset="0"/>
                <a:ea typeface="MS PGothic" charset="0"/>
                <a:cs typeface="MS PGothic" charset="0"/>
              </a:defRPr>
            </a:lvl5pPr>
            <a:lvl6pPr marL="2514600" indent="-228600" defTabSz="455613" eaLnBrk="0" fontAlgn="base" hangingPunct="0">
              <a:spcBef>
                <a:spcPct val="0"/>
              </a:spcBef>
              <a:spcAft>
                <a:spcPct val="0"/>
              </a:spcAft>
              <a:defRPr sz="2400">
                <a:solidFill>
                  <a:schemeClr val="tx1"/>
                </a:solidFill>
                <a:latin typeface="Arial" charset="0"/>
                <a:ea typeface="MS PGothic" charset="0"/>
                <a:cs typeface="MS PGothic" charset="0"/>
              </a:defRPr>
            </a:lvl6pPr>
            <a:lvl7pPr marL="2971800" indent="-228600" defTabSz="455613" eaLnBrk="0" fontAlgn="base" hangingPunct="0">
              <a:spcBef>
                <a:spcPct val="0"/>
              </a:spcBef>
              <a:spcAft>
                <a:spcPct val="0"/>
              </a:spcAft>
              <a:defRPr sz="2400">
                <a:solidFill>
                  <a:schemeClr val="tx1"/>
                </a:solidFill>
                <a:latin typeface="Arial" charset="0"/>
                <a:ea typeface="MS PGothic" charset="0"/>
                <a:cs typeface="MS PGothic" charset="0"/>
              </a:defRPr>
            </a:lvl7pPr>
            <a:lvl8pPr marL="3429000" indent="-228600" defTabSz="455613" eaLnBrk="0" fontAlgn="base" hangingPunct="0">
              <a:spcBef>
                <a:spcPct val="0"/>
              </a:spcBef>
              <a:spcAft>
                <a:spcPct val="0"/>
              </a:spcAft>
              <a:defRPr sz="2400">
                <a:solidFill>
                  <a:schemeClr val="tx1"/>
                </a:solidFill>
                <a:latin typeface="Arial" charset="0"/>
                <a:ea typeface="MS PGothic" charset="0"/>
                <a:cs typeface="MS PGothic" charset="0"/>
              </a:defRPr>
            </a:lvl8pPr>
            <a:lvl9pPr marL="3886200" indent="-228600" defTabSz="455613" eaLnBrk="0" fontAlgn="base" hangingPunct="0">
              <a:spcBef>
                <a:spcPct val="0"/>
              </a:spcBef>
              <a:spcAft>
                <a:spcPct val="0"/>
              </a:spcAft>
              <a:defRPr sz="2400">
                <a:solidFill>
                  <a:schemeClr val="tx1"/>
                </a:solidFill>
                <a:latin typeface="Arial" charset="0"/>
                <a:ea typeface="MS PGothic" charset="0"/>
                <a:cs typeface="MS PGothic" charset="0"/>
              </a:defRPr>
            </a:lvl9pPr>
          </a:lstStyle>
          <a:p>
            <a:pPr algn="r" eaLnBrk="1" hangingPunct="1"/>
            <a:r>
              <a:rPr lang="fr-CA" sz="2000" b="1">
                <a:solidFill>
                  <a:srgbClr val="FF0000"/>
                </a:solidFill>
              </a:rPr>
              <a:t>Intervention de crise</a:t>
            </a:r>
            <a:endParaRPr lang="fr-FR" sz="2000" b="1">
              <a:solidFill>
                <a:srgbClr val="FF0000"/>
              </a:solidFill>
            </a:endParaRPr>
          </a:p>
        </p:txBody>
      </p:sp>
      <p:cxnSp>
        <p:nvCxnSpPr>
          <p:cNvPr id="3" name="Connecteur droit avec flèche 2"/>
          <p:cNvCxnSpPr>
            <a:cxnSpLocks noChangeShapeType="1"/>
            <a:stCxn id="21516" idx="2"/>
            <a:endCxn id="21517" idx="7"/>
          </p:cNvCxnSpPr>
          <p:nvPr/>
        </p:nvCxnSpPr>
        <p:spPr bwMode="auto">
          <a:xfrm flipH="1">
            <a:off x="3840163" y="2995613"/>
            <a:ext cx="612775" cy="363537"/>
          </a:xfrm>
          <a:prstGeom prst="straightConnector1">
            <a:avLst/>
          </a:prstGeom>
          <a:noFill/>
          <a:ln w="25400">
            <a:solidFill>
              <a:srgbClr val="000000"/>
            </a:solidFill>
            <a:round/>
            <a:headEnd/>
            <a:tailEnd type="arrow" w="med" len="med"/>
          </a:ln>
          <a:effectLst>
            <a:outerShdw blurRad="40000" dist="20000" dir="5400000" rotWithShape="0">
              <a:srgbClr val="000000">
                <a:alpha val="37999"/>
              </a:srgbClr>
            </a:outerShdw>
          </a:effectLst>
          <a:extLst>
            <a:ext uri="{909E8E84-426E-40dd-AFC4-6F175D3DCCD1}">
              <a14:hiddenFill xmlns:a14="http://schemas.microsoft.com/office/drawing/2010/main">
                <a:noFill/>
              </a14:hiddenFill>
            </a:ext>
          </a:extLst>
        </p:spPr>
      </p:cxnSp>
      <p:cxnSp>
        <p:nvCxnSpPr>
          <p:cNvPr id="5" name="Connecteur droit avec flèche 4"/>
          <p:cNvCxnSpPr>
            <a:cxnSpLocks noChangeShapeType="1"/>
            <a:stCxn id="21516" idx="2"/>
            <a:endCxn id="21518" idx="0"/>
          </p:cNvCxnSpPr>
          <p:nvPr/>
        </p:nvCxnSpPr>
        <p:spPr bwMode="auto">
          <a:xfrm flipH="1">
            <a:off x="3949700" y="2995613"/>
            <a:ext cx="503238" cy="865187"/>
          </a:xfrm>
          <a:prstGeom prst="straightConnector1">
            <a:avLst/>
          </a:prstGeom>
          <a:noFill/>
          <a:ln w="25400">
            <a:solidFill>
              <a:srgbClr val="000000"/>
            </a:solidFill>
            <a:round/>
            <a:headEnd/>
            <a:tailEnd type="arrow" w="med" len="med"/>
          </a:ln>
          <a:effectLst>
            <a:outerShdw blurRad="40000" dist="20000" dir="5400000" rotWithShape="0">
              <a:srgbClr val="000000">
                <a:alpha val="37999"/>
              </a:srgbClr>
            </a:outerShdw>
          </a:effectLst>
          <a:extLst>
            <a:ext uri="{909E8E84-426E-40dd-AFC4-6F175D3DCCD1}">
              <a14:hiddenFill xmlns:a14="http://schemas.microsoft.com/office/drawing/2010/main">
                <a:noFill/>
              </a14:hiddenFill>
            </a:ext>
          </a:extLst>
        </p:spPr>
      </p:cxnSp>
      <p:cxnSp>
        <p:nvCxnSpPr>
          <p:cNvPr id="7" name="Connecteur droit avec flèche 6"/>
          <p:cNvCxnSpPr>
            <a:cxnSpLocks noChangeShapeType="1"/>
            <a:stCxn id="21516" idx="2"/>
            <a:endCxn id="21519" idx="1"/>
          </p:cNvCxnSpPr>
          <p:nvPr/>
        </p:nvCxnSpPr>
        <p:spPr bwMode="auto">
          <a:xfrm>
            <a:off x="4452938" y="2995613"/>
            <a:ext cx="511175" cy="363537"/>
          </a:xfrm>
          <a:prstGeom prst="straightConnector1">
            <a:avLst/>
          </a:prstGeom>
          <a:noFill/>
          <a:ln w="25400">
            <a:solidFill>
              <a:srgbClr val="000000"/>
            </a:solidFill>
            <a:round/>
            <a:headEnd/>
            <a:tailEnd type="arrow" w="med" len="med"/>
          </a:ln>
          <a:effectLst>
            <a:outerShdw blurRad="40000" dist="20000" dir="5400000" rotWithShape="0">
              <a:srgbClr val="000000">
                <a:alpha val="37999"/>
              </a:srgbClr>
            </a:outerShdw>
          </a:effectLst>
          <a:extLst>
            <a:ext uri="{909E8E84-426E-40dd-AFC4-6F175D3DCCD1}">
              <a14:hiddenFill xmlns:a14="http://schemas.microsoft.com/office/drawing/2010/main">
                <a:noFill/>
              </a14:hiddenFill>
            </a:ext>
          </a:extLst>
        </p:spPr>
      </p:cxnSp>
      <p:cxnSp>
        <p:nvCxnSpPr>
          <p:cNvPr id="11" name="Connecteur droit avec flèche 10"/>
          <p:cNvCxnSpPr>
            <a:cxnSpLocks noChangeShapeType="1"/>
            <a:stCxn id="21522" idx="1"/>
            <a:endCxn id="21527" idx="5"/>
          </p:cNvCxnSpPr>
          <p:nvPr/>
        </p:nvCxnSpPr>
        <p:spPr bwMode="auto">
          <a:xfrm flipH="1">
            <a:off x="906463" y="4437063"/>
            <a:ext cx="496887" cy="141287"/>
          </a:xfrm>
          <a:prstGeom prst="straightConnector1">
            <a:avLst/>
          </a:prstGeom>
          <a:noFill/>
          <a:ln w="25400">
            <a:solidFill>
              <a:schemeClr val="tx1"/>
            </a:solidFill>
            <a:round/>
            <a:headEnd/>
            <a:tailEnd type="arrow" w="med" len="med"/>
          </a:ln>
          <a:effectLst>
            <a:outerShdw blurRad="40000" dist="20000" dir="5400000" rotWithShape="0">
              <a:srgbClr val="000000">
                <a:alpha val="37999"/>
              </a:srgbClr>
            </a:outerShdw>
          </a:effectLst>
          <a:extLst>
            <a:ext uri="{909E8E84-426E-40dd-AFC4-6F175D3DCCD1}">
              <a14:hiddenFill xmlns:a14="http://schemas.microsoft.com/office/drawing/2010/main">
                <a:noFill/>
              </a14:hiddenFill>
            </a:ext>
          </a:extLst>
        </p:spPr>
      </p:cxnSp>
      <p:cxnSp>
        <p:nvCxnSpPr>
          <p:cNvPr id="13" name="Connecteur droit avec flèche 12"/>
          <p:cNvCxnSpPr>
            <a:cxnSpLocks noChangeShapeType="1"/>
            <a:stCxn id="21522" idx="1"/>
            <a:endCxn id="21525" idx="7"/>
          </p:cNvCxnSpPr>
          <p:nvPr/>
        </p:nvCxnSpPr>
        <p:spPr bwMode="auto">
          <a:xfrm flipH="1">
            <a:off x="1122363" y="4437063"/>
            <a:ext cx="280987" cy="495300"/>
          </a:xfrm>
          <a:prstGeom prst="straightConnector1">
            <a:avLst/>
          </a:prstGeom>
          <a:noFill/>
          <a:ln w="25400">
            <a:solidFill>
              <a:srgbClr val="000000"/>
            </a:solidFill>
            <a:round/>
            <a:headEnd/>
            <a:tailEnd type="arrow" w="med" len="med"/>
          </a:ln>
          <a:effectLst>
            <a:outerShdw blurRad="40000" dist="20000" dir="5400000" rotWithShape="0">
              <a:srgbClr val="000000">
                <a:alpha val="37999"/>
              </a:srgbClr>
            </a:outerShdw>
          </a:effectLst>
          <a:extLst>
            <a:ext uri="{909E8E84-426E-40dd-AFC4-6F175D3DCCD1}">
              <a14:hiddenFill xmlns:a14="http://schemas.microsoft.com/office/drawing/2010/main">
                <a:noFill/>
              </a14:hiddenFill>
            </a:ext>
          </a:extLst>
        </p:spPr>
      </p:cxnSp>
      <p:cxnSp>
        <p:nvCxnSpPr>
          <p:cNvPr id="15" name="Connecteur droit avec flèche 14"/>
          <p:cNvCxnSpPr>
            <a:cxnSpLocks noChangeShapeType="1"/>
            <a:stCxn id="21522" idx="2"/>
            <a:endCxn id="21524" idx="0"/>
          </p:cNvCxnSpPr>
          <p:nvPr/>
        </p:nvCxnSpPr>
        <p:spPr bwMode="auto">
          <a:xfrm flipH="1">
            <a:off x="1362075" y="4725988"/>
            <a:ext cx="534988" cy="574675"/>
          </a:xfrm>
          <a:prstGeom prst="straightConnector1">
            <a:avLst/>
          </a:prstGeom>
          <a:noFill/>
          <a:ln w="25400">
            <a:solidFill>
              <a:srgbClr val="000000"/>
            </a:solidFill>
            <a:round/>
            <a:headEnd/>
            <a:tailEnd type="arrow" w="med" len="med"/>
          </a:ln>
          <a:effectLst>
            <a:outerShdw blurRad="40000" dist="20000" dir="5400000" rotWithShape="0">
              <a:srgbClr val="000000">
                <a:alpha val="37999"/>
              </a:srgbClr>
            </a:outerShdw>
          </a:effectLst>
          <a:extLst>
            <a:ext uri="{909E8E84-426E-40dd-AFC4-6F175D3DCCD1}">
              <a14:hiddenFill xmlns:a14="http://schemas.microsoft.com/office/drawing/2010/main">
                <a:noFill/>
              </a14:hiddenFill>
            </a:ext>
          </a:extLst>
        </p:spPr>
      </p:cxnSp>
      <p:cxnSp>
        <p:nvCxnSpPr>
          <p:cNvPr id="17" name="Connecteur droit avec flèche 16"/>
          <p:cNvCxnSpPr>
            <a:cxnSpLocks noChangeShapeType="1"/>
            <a:stCxn id="21522" idx="2"/>
            <a:endCxn id="21526" idx="1"/>
          </p:cNvCxnSpPr>
          <p:nvPr/>
        </p:nvCxnSpPr>
        <p:spPr bwMode="auto">
          <a:xfrm>
            <a:off x="1897063" y="4725988"/>
            <a:ext cx="219075" cy="638175"/>
          </a:xfrm>
          <a:prstGeom prst="straightConnector1">
            <a:avLst/>
          </a:prstGeom>
          <a:noFill/>
          <a:ln w="25400">
            <a:solidFill>
              <a:srgbClr val="000000"/>
            </a:solidFill>
            <a:round/>
            <a:headEnd/>
            <a:tailEnd type="arrow" w="med" len="med"/>
          </a:ln>
          <a:effectLst>
            <a:outerShdw blurRad="40000" dist="20000" dir="5400000" rotWithShape="0">
              <a:srgbClr val="000000">
                <a:alpha val="37999"/>
              </a:srgbClr>
            </a:outerShdw>
          </a:effectLst>
          <a:extLst>
            <a:ext uri="{909E8E84-426E-40dd-AFC4-6F175D3DCCD1}">
              <a14:hiddenFill xmlns:a14="http://schemas.microsoft.com/office/drawing/2010/main">
                <a:noFill/>
              </a14:hiddenFill>
            </a:ext>
          </a:extLst>
        </p:spPr>
      </p:cxnSp>
      <p:cxnSp>
        <p:nvCxnSpPr>
          <p:cNvPr id="19" name="Connecteur droit avec flèche 18"/>
          <p:cNvCxnSpPr>
            <a:cxnSpLocks noChangeShapeType="1"/>
            <a:stCxn id="21522" idx="3"/>
            <a:endCxn id="21523" idx="1"/>
          </p:cNvCxnSpPr>
          <p:nvPr/>
        </p:nvCxnSpPr>
        <p:spPr bwMode="auto">
          <a:xfrm>
            <a:off x="2390775" y="4437063"/>
            <a:ext cx="209550" cy="350837"/>
          </a:xfrm>
          <a:prstGeom prst="straightConnector1">
            <a:avLst/>
          </a:prstGeom>
          <a:noFill/>
          <a:ln w="25400">
            <a:solidFill>
              <a:srgbClr val="000000"/>
            </a:solidFill>
            <a:round/>
            <a:headEnd/>
            <a:tailEnd type="arrow" w="med" len="med"/>
          </a:ln>
          <a:effectLst>
            <a:outerShdw blurRad="40000" dist="20000" dir="5400000" rotWithShape="0">
              <a:srgbClr val="000000">
                <a:alpha val="37999"/>
              </a:srgbClr>
            </a:outerShdw>
          </a:effectLst>
          <a:extLst>
            <a:ext uri="{909E8E84-426E-40dd-AFC4-6F175D3DCCD1}">
              <a14:hiddenFill xmlns:a14="http://schemas.microsoft.com/office/drawing/2010/main">
                <a:noFill/>
              </a14:hiddenFill>
            </a:ext>
          </a:extLst>
        </p:spPr>
      </p:cxnSp>
      <p:cxnSp>
        <p:nvCxnSpPr>
          <p:cNvPr id="29" name="Connecteur droit avec flèche 28"/>
          <p:cNvCxnSpPr>
            <a:cxnSpLocks noChangeShapeType="1"/>
            <a:stCxn id="21522" idx="3"/>
            <a:endCxn id="21515" idx="1"/>
          </p:cNvCxnSpPr>
          <p:nvPr/>
        </p:nvCxnSpPr>
        <p:spPr bwMode="auto">
          <a:xfrm>
            <a:off x="2390775" y="4437063"/>
            <a:ext cx="3765550" cy="36512"/>
          </a:xfrm>
          <a:prstGeom prst="straightConnector1">
            <a:avLst/>
          </a:prstGeom>
          <a:noFill/>
          <a:ln w="38100" cmpd="sng">
            <a:solidFill>
              <a:srgbClr val="FF0000"/>
            </a:solidFill>
            <a:round/>
            <a:headEnd type="arrow" w="med" len="med"/>
            <a:tailEnd type="arrow" w="med" len="med"/>
          </a:ln>
          <a:effectLst>
            <a:outerShdw blurRad="40000" dist="20000" dir="5400000" rotWithShape="0">
              <a:srgbClr val="000000">
                <a:alpha val="37999"/>
              </a:srgbClr>
            </a:outerShdw>
          </a:effectLst>
          <a:extLst>
            <a:ext uri="{909E8E84-426E-40dd-AFC4-6F175D3DCCD1}">
              <a14:hiddenFill xmlns:a14="http://schemas.microsoft.com/office/drawing/2010/main">
                <a:noFill/>
              </a14:hiddenFill>
            </a:ext>
          </a:extLst>
        </p:spPr>
      </p:cxnSp>
      <p:sp>
        <p:nvSpPr>
          <p:cNvPr id="21542" name="Line 52"/>
          <p:cNvSpPr>
            <a:spLocks noChangeShapeType="1"/>
          </p:cNvSpPr>
          <p:nvPr/>
        </p:nvSpPr>
        <p:spPr bwMode="auto">
          <a:xfrm flipH="1" flipV="1">
            <a:off x="4445000" y="742950"/>
            <a:ext cx="0" cy="287338"/>
          </a:xfrm>
          <a:prstGeom prst="line">
            <a:avLst/>
          </a:prstGeom>
          <a:noFill/>
          <a:ln w="57150">
            <a:solidFill>
              <a:srgbClr val="CC0000"/>
            </a:solidFill>
            <a:round/>
            <a:headEnd type="none" w="sm" len="sm"/>
            <a:tailEnd type="triangle" w="sm" len="sm"/>
          </a:ln>
          <a:extLst>
            <a:ext uri="{909E8E84-426E-40dd-AFC4-6F175D3DCCD1}">
              <a14:hiddenFill xmlns:a14="http://schemas.microsoft.com/office/drawing/2010/main">
                <a:noFill/>
              </a14:hiddenFill>
            </a:ext>
          </a:extLst>
        </p:spPr>
        <p:txBody>
          <a:bodyPr wrap="none" lIns="91336" tIns="45670" rIns="91336" bIns="45670"/>
          <a:lstStyle/>
          <a:p>
            <a:endParaRPr lang="fr-FR">
              <a:solidFill>
                <a:srgbClr val="000000"/>
              </a:solidFill>
            </a:endParaRPr>
          </a:p>
        </p:txBody>
      </p:sp>
      <p:sp>
        <p:nvSpPr>
          <p:cNvPr id="21543" name="Oval 9"/>
          <p:cNvSpPr>
            <a:spLocks noChangeArrowheads="1"/>
          </p:cNvSpPr>
          <p:nvPr/>
        </p:nvSpPr>
        <p:spPr bwMode="auto">
          <a:xfrm>
            <a:off x="8101013" y="2060575"/>
            <a:ext cx="914400" cy="576263"/>
          </a:xfrm>
          <a:prstGeom prst="ellipse">
            <a:avLst/>
          </a:prstGeom>
          <a:solidFill>
            <a:srgbClr val="FF9900"/>
          </a:solidFill>
          <a:ln w="12700">
            <a:solidFill>
              <a:schemeClr val="tx1"/>
            </a:solidFill>
            <a:round/>
            <a:headEnd type="none" w="sm" len="sm"/>
            <a:tailEnd type="none" w="sm" len="sm"/>
          </a:ln>
        </p:spPr>
        <p:txBody>
          <a:bodyPr wrap="none" lIns="91336" tIns="45670" rIns="91336" bIns="45670" anchor="ctr"/>
          <a:lstStyle/>
          <a:p>
            <a:pPr algn="ctr" defTabSz="455613" eaLnBrk="1" hangingPunct="1"/>
            <a:r>
              <a:rPr lang="fr-CA" sz="1000">
                <a:solidFill>
                  <a:srgbClr val="000000"/>
                </a:solidFill>
              </a:rPr>
              <a:t> Économique</a:t>
            </a:r>
            <a:endParaRPr lang="fr-FR" sz="1000">
              <a:solidFill>
                <a:srgbClr val="000000"/>
              </a:solidFill>
            </a:endParaRPr>
          </a:p>
        </p:txBody>
      </p:sp>
      <p:cxnSp>
        <p:nvCxnSpPr>
          <p:cNvPr id="211020" name="Connecteur droit avec flèche 211019"/>
          <p:cNvCxnSpPr>
            <a:cxnSpLocks noChangeShapeType="1"/>
            <a:stCxn id="21567" idx="3"/>
            <a:endCxn id="21543" idx="3"/>
          </p:cNvCxnSpPr>
          <p:nvPr/>
        </p:nvCxnSpPr>
        <p:spPr bwMode="auto">
          <a:xfrm flipV="1">
            <a:off x="8029575" y="2552700"/>
            <a:ext cx="204788" cy="300038"/>
          </a:xfrm>
          <a:prstGeom prst="straightConnector1">
            <a:avLst/>
          </a:prstGeom>
          <a:noFill/>
          <a:ln w="25400">
            <a:solidFill>
              <a:srgbClr val="000000"/>
            </a:solidFill>
            <a:round/>
            <a:headEnd/>
            <a:tailEnd type="arrow" w="med" len="med"/>
          </a:ln>
          <a:effectLst>
            <a:outerShdw blurRad="40000" dist="20000" dir="5400000" rotWithShape="0">
              <a:srgbClr val="000000">
                <a:alpha val="37999"/>
              </a:srgbClr>
            </a:outerShdw>
          </a:effectLst>
          <a:extLst>
            <a:ext uri="{909E8E84-426E-40dd-AFC4-6F175D3DCCD1}">
              <a14:hiddenFill xmlns:a14="http://schemas.microsoft.com/office/drawing/2010/main">
                <a:noFill/>
              </a14:hiddenFill>
            </a:ext>
          </a:extLst>
        </p:spPr>
      </p:cxnSp>
      <p:cxnSp>
        <p:nvCxnSpPr>
          <p:cNvPr id="211022" name="Connecteur droit avec flèche 211021"/>
          <p:cNvCxnSpPr>
            <a:cxnSpLocks noChangeShapeType="1"/>
            <a:stCxn id="21567" idx="3"/>
            <a:endCxn id="21568" idx="1"/>
          </p:cNvCxnSpPr>
          <p:nvPr/>
        </p:nvCxnSpPr>
        <p:spPr bwMode="auto">
          <a:xfrm>
            <a:off x="8029575" y="2852738"/>
            <a:ext cx="204788" cy="157162"/>
          </a:xfrm>
          <a:prstGeom prst="straightConnector1">
            <a:avLst/>
          </a:prstGeom>
          <a:noFill/>
          <a:ln w="25400">
            <a:solidFill>
              <a:srgbClr val="000000"/>
            </a:solidFill>
            <a:round/>
            <a:headEnd/>
            <a:tailEnd type="arrow" w="med" len="med"/>
          </a:ln>
          <a:effectLst>
            <a:outerShdw blurRad="40000" dist="20000" dir="5400000" rotWithShape="0">
              <a:srgbClr val="000000">
                <a:alpha val="37999"/>
              </a:srgbClr>
            </a:outerShdw>
          </a:effectLst>
          <a:extLst>
            <a:ext uri="{909E8E84-426E-40dd-AFC4-6F175D3DCCD1}">
              <a14:hiddenFill xmlns:a14="http://schemas.microsoft.com/office/drawing/2010/main">
                <a:noFill/>
              </a14:hiddenFill>
            </a:ext>
          </a:extLst>
        </p:spPr>
      </p:cxnSp>
      <p:cxnSp>
        <p:nvCxnSpPr>
          <p:cNvPr id="211024" name="Connecteur droit avec flèche 211023"/>
          <p:cNvCxnSpPr>
            <a:cxnSpLocks noChangeShapeType="1"/>
            <a:stCxn id="21511" idx="2"/>
            <a:endCxn id="21513" idx="0"/>
          </p:cNvCxnSpPr>
          <p:nvPr/>
        </p:nvCxnSpPr>
        <p:spPr bwMode="auto">
          <a:xfrm flipH="1">
            <a:off x="6684963" y="4795838"/>
            <a:ext cx="11112" cy="361950"/>
          </a:xfrm>
          <a:prstGeom prst="straightConnector1">
            <a:avLst/>
          </a:prstGeom>
          <a:noFill/>
          <a:ln w="25400">
            <a:solidFill>
              <a:schemeClr val="tx1"/>
            </a:solidFill>
            <a:round/>
            <a:headEnd/>
            <a:tailEnd type="arrow" w="med" len="med"/>
          </a:ln>
          <a:effectLst>
            <a:outerShdw blurRad="40000" dist="20000" dir="5400000" rotWithShape="0">
              <a:srgbClr val="000000">
                <a:alpha val="37999"/>
              </a:srgbClr>
            </a:outerShdw>
          </a:effectLst>
          <a:extLst>
            <a:ext uri="{909E8E84-426E-40dd-AFC4-6F175D3DCCD1}">
              <a14:hiddenFill xmlns:a14="http://schemas.microsoft.com/office/drawing/2010/main">
                <a:noFill/>
              </a14:hiddenFill>
            </a:ext>
          </a:extLst>
        </p:spPr>
      </p:cxnSp>
      <p:cxnSp>
        <p:nvCxnSpPr>
          <p:cNvPr id="211027" name="Connecteur droit avec flèche 211026"/>
          <p:cNvCxnSpPr>
            <a:cxnSpLocks noChangeShapeType="1"/>
            <a:stCxn id="21512" idx="2"/>
            <a:endCxn id="21514" idx="0"/>
          </p:cNvCxnSpPr>
          <p:nvPr/>
        </p:nvCxnSpPr>
        <p:spPr bwMode="auto">
          <a:xfrm>
            <a:off x="7802563" y="4795838"/>
            <a:ext cx="34925" cy="361950"/>
          </a:xfrm>
          <a:prstGeom prst="straightConnector1">
            <a:avLst/>
          </a:prstGeom>
          <a:noFill/>
          <a:ln w="25400">
            <a:solidFill>
              <a:srgbClr val="000000"/>
            </a:solidFill>
            <a:round/>
            <a:headEnd/>
            <a:tailEnd type="arrow" w="med" len="med"/>
          </a:ln>
          <a:effectLst>
            <a:outerShdw blurRad="40000" dist="20000" dir="5400000" rotWithShape="0">
              <a:srgbClr val="000000">
                <a:alpha val="37999"/>
              </a:srgbClr>
            </a:outerShdw>
          </a:effectLst>
          <a:extLst>
            <a:ext uri="{909E8E84-426E-40dd-AFC4-6F175D3DCCD1}">
              <a14:hiddenFill xmlns:a14="http://schemas.microsoft.com/office/drawing/2010/main">
                <a:noFill/>
              </a14:hiddenFill>
            </a:ext>
          </a:extLst>
        </p:spPr>
      </p:cxnSp>
      <p:sp>
        <p:nvSpPr>
          <p:cNvPr id="21548" name="Oval 12"/>
          <p:cNvSpPr>
            <a:spLocks noChangeArrowheads="1"/>
          </p:cNvSpPr>
          <p:nvPr/>
        </p:nvSpPr>
        <p:spPr bwMode="auto">
          <a:xfrm>
            <a:off x="4572000" y="3860800"/>
            <a:ext cx="914400" cy="504825"/>
          </a:xfrm>
          <a:prstGeom prst="ellipse">
            <a:avLst/>
          </a:prstGeom>
          <a:solidFill>
            <a:schemeClr val="accent1"/>
          </a:solidFill>
          <a:ln w="12700">
            <a:solidFill>
              <a:schemeClr val="tx1"/>
            </a:solidFill>
            <a:round/>
            <a:headEnd type="none" w="sm" len="sm"/>
            <a:tailEnd type="none" w="sm" len="sm"/>
          </a:ln>
        </p:spPr>
        <p:txBody>
          <a:bodyPr wrap="none" lIns="91336" tIns="45670" rIns="91336" bIns="45670" anchor="ctr"/>
          <a:lstStyle/>
          <a:p>
            <a:pPr algn="ctr" defTabSz="455613" eaLnBrk="1" hangingPunct="1"/>
            <a:r>
              <a:rPr lang="fr-FR" sz="1000" dirty="0">
                <a:solidFill>
                  <a:srgbClr val="FFFFFF"/>
                </a:solidFill>
              </a:rPr>
              <a:t>Résolution</a:t>
            </a:r>
          </a:p>
          <a:p>
            <a:pPr algn="ctr" defTabSz="455613" eaLnBrk="1" hangingPunct="1"/>
            <a:r>
              <a:rPr lang="fr-FR" sz="1000" dirty="0">
                <a:solidFill>
                  <a:srgbClr val="FFFFFF"/>
                </a:solidFill>
              </a:rPr>
              <a:t>problèmes</a:t>
            </a:r>
          </a:p>
        </p:txBody>
      </p:sp>
      <p:cxnSp>
        <p:nvCxnSpPr>
          <p:cNvPr id="211036" name="Connecteur droit avec flèche 211035"/>
          <p:cNvCxnSpPr>
            <a:cxnSpLocks noChangeShapeType="1"/>
            <a:endCxn id="21548" idx="1"/>
          </p:cNvCxnSpPr>
          <p:nvPr/>
        </p:nvCxnSpPr>
        <p:spPr bwMode="auto">
          <a:xfrm>
            <a:off x="4427538" y="2997200"/>
            <a:ext cx="277812" cy="938213"/>
          </a:xfrm>
          <a:prstGeom prst="straightConnector1">
            <a:avLst/>
          </a:prstGeom>
          <a:noFill/>
          <a:ln w="25400">
            <a:solidFill>
              <a:srgbClr val="000000"/>
            </a:solidFill>
            <a:round/>
            <a:headEnd/>
            <a:tailEnd type="arrow" w="med" len="med"/>
          </a:ln>
          <a:effectLst>
            <a:outerShdw blurRad="40000" dist="20000" dir="5400000" rotWithShape="0">
              <a:srgbClr val="000000">
                <a:alpha val="37999"/>
              </a:srgbClr>
            </a:outerShdw>
          </a:effectLst>
          <a:extLst>
            <a:ext uri="{909E8E84-426E-40dd-AFC4-6F175D3DCCD1}">
              <a14:hiddenFill xmlns:a14="http://schemas.microsoft.com/office/drawing/2010/main">
                <a:noFill/>
              </a14:hiddenFill>
            </a:ext>
          </a:extLst>
        </p:spPr>
      </p:cxnSp>
      <p:sp>
        <p:nvSpPr>
          <p:cNvPr id="21550" name="Rectangle 2"/>
          <p:cNvSpPr>
            <a:spLocks noChangeArrowheads="1"/>
          </p:cNvSpPr>
          <p:nvPr/>
        </p:nvSpPr>
        <p:spPr bwMode="auto">
          <a:xfrm>
            <a:off x="107950" y="688975"/>
            <a:ext cx="1368425" cy="647700"/>
          </a:xfrm>
          <a:prstGeom prst="rect">
            <a:avLst/>
          </a:prstGeom>
          <a:solidFill>
            <a:srgbClr val="CC3300"/>
          </a:solidFill>
          <a:ln w="12700">
            <a:solidFill>
              <a:schemeClr val="tx1"/>
            </a:solidFill>
            <a:miter lim="800000"/>
            <a:headEnd type="none" w="sm" len="sm"/>
            <a:tailEnd type="none" w="sm" len="sm"/>
          </a:ln>
        </p:spPr>
        <p:txBody>
          <a:bodyPr wrap="none" lIns="91336" tIns="45670" rIns="91336" bIns="45670" anchor="ctr"/>
          <a:lstStyle/>
          <a:p>
            <a:pPr algn="ctr" defTabSz="455613" eaLnBrk="1" hangingPunct="1"/>
            <a:r>
              <a:rPr lang="fr-CA" sz="1200" b="1">
                <a:solidFill>
                  <a:srgbClr val="FFFFFF"/>
                </a:solidFill>
              </a:rPr>
              <a:t> Perturbation</a:t>
            </a:r>
            <a:endParaRPr lang="fr-FR" sz="1200" b="1">
              <a:solidFill>
                <a:srgbClr val="FFFFFF"/>
              </a:solidFill>
            </a:endParaRPr>
          </a:p>
        </p:txBody>
      </p:sp>
      <p:cxnSp>
        <p:nvCxnSpPr>
          <p:cNvPr id="4" name="Connecteur droit avec flèche 3"/>
          <p:cNvCxnSpPr>
            <a:cxnSpLocks noChangeShapeType="1"/>
            <a:stCxn id="21550" idx="3"/>
          </p:cNvCxnSpPr>
          <p:nvPr/>
        </p:nvCxnSpPr>
        <p:spPr bwMode="auto">
          <a:xfrm>
            <a:off x="1476375" y="1012825"/>
            <a:ext cx="457200" cy="0"/>
          </a:xfrm>
          <a:prstGeom prst="straightConnector1">
            <a:avLst/>
          </a:prstGeom>
          <a:noFill/>
          <a:ln w="28575" cmpd="sng">
            <a:solidFill>
              <a:srgbClr val="FF0000"/>
            </a:solidFill>
            <a:round/>
            <a:headEnd/>
            <a:tailEnd type="arrow" w="med" len="med"/>
          </a:ln>
          <a:effectLst>
            <a:outerShdw blurRad="40000" dist="20000" dir="5400000" rotWithShape="0">
              <a:srgbClr val="000000">
                <a:alpha val="37999"/>
              </a:srgbClr>
            </a:outerShdw>
          </a:effectLst>
          <a:extLst>
            <a:ext uri="{909E8E84-426E-40dd-AFC4-6F175D3DCCD1}">
              <a14:hiddenFill xmlns:a14="http://schemas.microsoft.com/office/drawing/2010/main">
                <a:noFill/>
              </a14:hiddenFill>
            </a:ext>
          </a:extLst>
        </p:spPr>
      </p:cxnSp>
      <p:sp>
        <p:nvSpPr>
          <p:cNvPr id="21552" name="Rectangle 20"/>
          <p:cNvSpPr>
            <a:spLocks noChangeArrowheads="1"/>
          </p:cNvSpPr>
          <p:nvPr/>
        </p:nvSpPr>
        <p:spPr bwMode="auto">
          <a:xfrm>
            <a:off x="3419475" y="5661025"/>
            <a:ext cx="2016125" cy="504825"/>
          </a:xfrm>
          <a:prstGeom prst="rect">
            <a:avLst/>
          </a:prstGeom>
          <a:solidFill>
            <a:srgbClr val="FFFFFF"/>
          </a:solidFill>
          <a:ln w="12700">
            <a:solidFill>
              <a:schemeClr val="tx1"/>
            </a:solidFill>
            <a:miter lim="800000"/>
            <a:headEnd type="none" w="sm" len="sm"/>
            <a:tailEnd type="none" w="sm" len="sm"/>
          </a:ln>
        </p:spPr>
        <p:txBody>
          <a:bodyPr wrap="none" lIns="91336" tIns="45670" rIns="91336" bIns="45670" anchor="ctr"/>
          <a:lstStyle/>
          <a:p>
            <a:pPr algn="ctr" defTabSz="455613" eaLnBrk="1" hangingPunct="1"/>
            <a:r>
              <a:rPr lang="fr-CA" sz="1200">
                <a:solidFill>
                  <a:srgbClr val="000000"/>
                </a:solidFill>
              </a:rPr>
              <a:t> </a:t>
            </a:r>
            <a:r>
              <a:rPr lang="fr-CA" sz="1100" b="1">
                <a:solidFill>
                  <a:srgbClr val="000000"/>
                </a:solidFill>
              </a:rPr>
              <a:t>Stress récents</a:t>
            </a:r>
          </a:p>
          <a:p>
            <a:pPr algn="ctr" defTabSz="455613" eaLnBrk="1" hangingPunct="1"/>
            <a:r>
              <a:rPr lang="fr-CA" sz="1100" b="1">
                <a:solidFill>
                  <a:srgbClr val="000000"/>
                </a:solidFill>
              </a:rPr>
              <a:t>vécus par la famille</a:t>
            </a:r>
            <a:endParaRPr lang="fr-FR" sz="1100" b="1">
              <a:solidFill>
                <a:srgbClr val="000000"/>
              </a:solidFill>
            </a:endParaRPr>
          </a:p>
        </p:txBody>
      </p:sp>
      <p:sp>
        <p:nvSpPr>
          <p:cNvPr id="21553" name="Rectangle 4"/>
          <p:cNvSpPr>
            <a:spLocks noChangeArrowheads="1"/>
          </p:cNvSpPr>
          <p:nvPr/>
        </p:nvSpPr>
        <p:spPr bwMode="auto">
          <a:xfrm>
            <a:off x="2616200" y="1123950"/>
            <a:ext cx="1225550" cy="574675"/>
          </a:xfrm>
          <a:prstGeom prst="rect">
            <a:avLst/>
          </a:prstGeom>
          <a:solidFill>
            <a:srgbClr val="FFFFFF"/>
          </a:solidFill>
          <a:ln w="12700">
            <a:solidFill>
              <a:schemeClr val="tx1"/>
            </a:solidFill>
            <a:miter lim="800000"/>
            <a:headEnd type="none" w="sm" len="sm"/>
            <a:tailEnd type="none" w="sm" len="sm"/>
          </a:ln>
        </p:spPr>
        <p:txBody>
          <a:bodyPr wrap="none" lIns="91336" tIns="45670" rIns="91336" bIns="45670" anchor="ctr"/>
          <a:lstStyle/>
          <a:p>
            <a:pPr algn="ctr" defTabSz="455613" eaLnBrk="1" hangingPunct="1"/>
            <a:r>
              <a:rPr lang="fr-CA" sz="1100">
                <a:solidFill>
                  <a:srgbClr val="000000"/>
                </a:solidFill>
              </a:rPr>
              <a:t> Détresse </a:t>
            </a:r>
          </a:p>
          <a:p>
            <a:pPr algn="ctr" defTabSz="455613" eaLnBrk="1" hangingPunct="1"/>
            <a:r>
              <a:rPr lang="fr-CA" sz="1100">
                <a:solidFill>
                  <a:srgbClr val="000000"/>
                </a:solidFill>
              </a:rPr>
              <a:t>psychologique</a:t>
            </a:r>
          </a:p>
          <a:p>
            <a:pPr algn="ctr" defTabSz="455613" eaLnBrk="1" hangingPunct="1"/>
            <a:r>
              <a:rPr lang="fr-CA" sz="1100">
                <a:solidFill>
                  <a:srgbClr val="000000"/>
                </a:solidFill>
              </a:rPr>
              <a:t>du jeune</a:t>
            </a:r>
            <a:endParaRPr lang="fr-FR" sz="1100">
              <a:solidFill>
                <a:srgbClr val="000000"/>
              </a:solidFill>
            </a:endParaRPr>
          </a:p>
        </p:txBody>
      </p:sp>
      <p:sp>
        <p:nvSpPr>
          <p:cNvPr id="24" name="Rectangle 23"/>
          <p:cNvSpPr>
            <a:spLocks noChangeArrowheads="1"/>
          </p:cNvSpPr>
          <p:nvPr/>
        </p:nvSpPr>
        <p:spPr bwMode="auto">
          <a:xfrm>
            <a:off x="2544763" y="1030288"/>
            <a:ext cx="3836987" cy="742950"/>
          </a:xfrm>
          <a:prstGeom prst="rect">
            <a:avLst/>
          </a:prstGeom>
          <a:noFill/>
          <a:ln w="9525">
            <a:solidFill>
              <a:srgbClr val="B6DCDF"/>
            </a:solidFill>
            <a:miter lim="800000"/>
            <a:headEnd/>
            <a:tailEnd/>
          </a:ln>
          <a:effectLst>
            <a:outerShdw blurRad="40000" dist="23000" dir="5400000" rotWithShape="0">
              <a:srgbClr val="000000">
                <a:alpha val="34998"/>
              </a:srgbClr>
            </a:outerShdw>
          </a:effectLst>
          <a:extLst>
            <a:ext uri="{909E8E84-426E-40dd-AFC4-6F175D3DCCD1}">
              <a14:hiddenFill xmlns:a14="http://schemas.microsoft.com/office/drawing/2010/main">
                <a:solidFill>
                  <a:srgbClr val="FFFFFF"/>
                </a:solidFill>
              </a14:hiddenFill>
            </a:ext>
          </a:extLst>
        </p:spPr>
        <p:txBody>
          <a:bodyPr lIns="68644" tIns="34322" rIns="68644" bIns="34322" anchor="ctr"/>
          <a:lstStyle/>
          <a:p>
            <a:pPr algn="ctr" defTabSz="456156" eaLnBrk="1" hangingPunct="1">
              <a:defRPr/>
            </a:pPr>
            <a:endParaRPr lang="fr-FR">
              <a:solidFill>
                <a:srgbClr val="000000"/>
              </a:solidFill>
              <a:latin typeface="+mn-lt"/>
              <a:ea typeface="+mn-ea"/>
              <a:cs typeface="+mn-cs"/>
            </a:endParaRPr>
          </a:p>
        </p:txBody>
      </p:sp>
      <p:sp>
        <p:nvSpPr>
          <p:cNvPr id="21555" name="Rectangle 1"/>
          <p:cNvSpPr>
            <a:spLocks noChangeArrowheads="1"/>
          </p:cNvSpPr>
          <p:nvPr/>
        </p:nvSpPr>
        <p:spPr bwMode="auto">
          <a:xfrm>
            <a:off x="3348038" y="4797425"/>
            <a:ext cx="2160587" cy="143986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eaLnBrk="1" hangingPunct="1"/>
            <a:endParaRPr lang="fr-FR"/>
          </a:p>
        </p:txBody>
      </p:sp>
      <p:cxnSp>
        <p:nvCxnSpPr>
          <p:cNvPr id="21556" name="Connecteur droit avec flèche 8"/>
          <p:cNvCxnSpPr>
            <a:cxnSpLocks noChangeShapeType="1"/>
            <a:stCxn id="21566" idx="3"/>
          </p:cNvCxnSpPr>
          <p:nvPr/>
        </p:nvCxnSpPr>
        <p:spPr bwMode="auto">
          <a:xfrm flipV="1">
            <a:off x="1979613" y="1989138"/>
            <a:ext cx="720725" cy="755650"/>
          </a:xfrm>
          <a:prstGeom prst="straightConnector1">
            <a:avLst/>
          </a:prstGeom>
          <a:noFill/>
          <a:ln w="38100" cmpd="sng">
            <a:solidFill>
              <a:srgbClr val="FF0000"/>
            </a:solidFill>
            <a:miter lim="800000"/>
            <a:headEnd/>
            <a:tailEnd type="arrow" w="med" len="med"/>
          </a:ln>
          <a:extLst>
            <a:ext uri="{909E8E84-426E-40dd-AFC4-6F175D3DCCD1}">
              <a14:hiddenFill xmlns:a14="http://schemas.microsoft.com/office/drawing/2010/main">
                <a:noFill/>
              </a14:hiddenFill>
            </a:ext>
          </a:extLst>
        </p:spPr>
      </p:cxnSp>
      <p:cxnSp>
        <p:nvCxnSpPr>
          <p:cNvPr id="21557" name="Connecteur droit avec flèche 73"/>
          <p:cNvCxnSpPr>
            <a:cxnSpLocks noChangeShapeType="1"/>
            <a:endCxn id="21566" idx="2"/>
          </p:cNvCxnSpPr>
          <p:nvPr/>
        </p:nvCxnSpPr>
        <p:spPr bwMode="auto">
          <a:xfrm flipH="1" flipV="1">
            <a:off x="1439863" y="3068638"/>
            <a:ext cx="107950" cy="1008062"/>
          </a:xfrm>
          <a:prstGeom prst="straightConnector1">
            <a:avLst/>
          </a:prstGeom>
          <a:noFill/>
          <a:ln w="38100" cmpd="sng">
            <a:solidFill>
              <a:srgbClr val="FF0000"/>
            </a:solidFill>
            <a:miter lim="800000"/>
            <a:headEnd/>
            <a:tailEnd type="arrow" w="med" len="med"/>
          </a:ln>
          <a:extLst>
            <a:ext uri="{909E8E84-426E-40dd-AFC4-6F175D3DCCD1}">
              <a14:hiddenFill xmlns:a14="http://schemas.microsoft.com/office/drawing/2010/main">
                <a:noFill/>
              </a14:hiddenFill>
            </a:ext>
          </a:extLst>
        </p:spPr>
      </p:cxnSp>
      <p:cxnSp>
        <p:nvCxnSpPr>
          <p:cNvPr id="21558" name="Connecteur droit avec flèche 76"/>
          <p:cNvCxnSpPr>
            <a:cxnSpLocks noChangeShapeType="1"/>
          </p:cNvCxnSpPr>
          <p:nvPr/>
        </p:nvCxnSpPr>
        <p:spPr bwMode="auto">
          <a:xfrm flipV="1">
            <a:off x="1763713" y="2060575"/>
            <a:ext cx="1439862" cy="1944688"/>
          </a:xfrm>
          <a:prstGeom prst="straightConnector1">
            <a:avLst/>
          </a:prstGeom>
          <a:noFill/>
          <a:ln w="38100" cmpd="sng">
            <a:solidFill>
              <a:srgbClr val="FF0000"/>
            </a:solidFill>
            <a:miter lim="800000"/>
            <a:headEnd/>
            <a:tailEnd type="arrow" w="med" len="med"/>
          </a:ln>
          <a:extLst>
            <a:ext uri="{909E8E84-426E-40dd-AFC4-6F175D3DCCD1}">
              <a14:hiddenFill xmlns:a14="http://schemas.microsoft.com/office/drawing/2010/main">
                <a:noFill/>
              </a14:hiddenFill>
            </a:ext>
          </a:extLst>
        </p:spPr>
      </p:cxnSp>
      <p:cxnSp>
        <p:nvCxnSpPr>
          <p:cNvPr id="21559" name="Connecteur droit avec flèche 79"/>
          <p:cNvCxnSpPr>
            <a:cxnSpLocks noChangeShapeType="1"/>
            <a:stCxn id="21516" idx="1"/>
          </p:cNvCxnSpPr>
          <p:nvPr/>
        </p:nvCxnSpPr>
        <p:spPr bwMode="auto">
          <a:xfrm flipH="1">
            <a:off x="2051050" y="2744788"/>
            <a:ext cx="1441450" cy="1331912"/>
          </a:xfrm>
          <a:prstGeom prst="straightConnector1">
            <a:avLst/>
          </a:prstGeom>
          <a:noFill/>
          <a:ln w="38100" cmpd="sng">
            <a:solidFill>
              <a:srgbClr val="FF0000"/>
            </a:solidFill>
            <a:miter lim="800000"/>
            <a:headEnd/>
            <a:tailEnd type="arrow" w="med" len="med"/>
          </a:ln>
          <a:extLst>
            <a:ext uri="{909E8E84-426E-40dd-AFC4-6F175D3DCCD1}">
              <a14:hiddenFill xmlns:a14="http://schemas.microsoft.com/office/drawing/2010/main">
                <a:noFill/>
              </a14:hiddenFill>
            </a:ext>
          </a:extLst>
        </p:spPr>
      </p:cxnSp>
      <p:cxnSp>
        <p:nvCxnSpPr>
          <p:cNvPr id="21560" name="Connecteur droit avec flèche 88"/>
          <p:cNvCxnSpPr>
            <a:cxnSpLocks noChangeShapeType="1"/>
          </p:cNvCxnSpPr>
          <p:nvPr/>
        </p:nvCxnSpPr>
        <p:spPr bwMode="auto">
          <a:xfrm flipV="1">
            <a:off x="4427538" y="2060575"/>
            <a:ext cx="0" cy="360363"/>
          </a:xfrm>
          <a:prstGeom prst="straightConnector1">
            <a:avLst/>
          </a:prstGeom>
          <a:noFill/>
          <a:ln w="38100" cmpd="sng">
            <a:solidFill>
              <a:srgbClr val="FF0000"/>
            </a:solidFill>
            <a:miter lim="800000"/>
            <a:headEnd/>
            <a:tailEnd type="arrow" w="med" len="med"/>
          </a:ln>
          <a:extLst>
            <a:ext uri="{909E8E84-426E-40dd-AFC4-6F175D3DCCD1}">
              <a14:hiddenFill xmlns:a14="http://schemas.microsoft.com/office/drawing/2010/main">
                <a:noFill/>
              </a14:hiddenFill>
            </a:ext>
          </a:extLst>
        </p:spPr>
      </p:cxnSp>
      <p:cxnSp>
        <p:nvCxnSpPr>
          <p:cNvPr id="21561" name="Connecteur droit avec flèche 94"/>
          <p:cNvCxnSpPr>
            <a:cxnSpLocks noChangeShapeType="1"/>
            <a:stCxn id="21516" idx="3"/>
          </p:cNvCxnSpPr>
          <p:nvPr/>
        </p:nvCxnSpPr>
        <p:spPr bwMode="auto">
          <a:xfrm>
            <a:off x="5414963" y="2744788"/>
            <a:ext cx="1389062" cy="1331912"/>
          </a:xfrm>
          <a:prstGeom prst="straightConnector1">
            <a:avLst/>
          </a:prstGeom>
          <a:noFill/>
          <a:ln w="38100" cmpd="sng">
            <a:solidFill>
              <a:srgbClr val="FF0000"/>
            </a:solidFill>
            <a:miter lim="800000"/>
            <a:headEnd/>
            <a:tailEnd type="arrow" w="med" len="med"/>
          </a:ln>
          <a:extLst>
            <a:ext uri="{909E8E84-426E-40dd-AFC4-6F175D3DCCD1}">
              <a14:hiddenFill xmlns:a14="http://schemas.microsoft.com/office/drawing/2010/main">
                <a:noFill/>
              </a14:hiddenFill>
            </a:ext>
          </a:extLst>
        </p:spPr>
      </p:cxnSp>
      <p:cxnSp>
        <p:nvCxnSpPr>
          <p:cNvPr id="21562" name="Connecteur droit avec flèche 97"/>
          <p:cNvCxnSpPr>
            <a:cxnSpLocks noChangeShapeType="1"/>
          </p:cNvCxnSpPr>
          <p:nvPr/>
        </p:nvCxnSpPr>
        <p:spPr bwMode="auto">
          <a:xfrm flipH="1" flipV="1">
            <a:off x="5651500" y="2060575"/>
            <a:ext cx="1368425" cy="1944688"/>
          </a:xfrm>
          <a:prstGeom prst="straightConnector1">
            <a:avLst/>
          </a:prstGeom>
          <a:noFill/>
          <a:ln w="38100" cmpd="sng">
            <a:solidFill>
              <a:srgbClr val="FF0000"/>
            </a:solidFill>
            <a:miter lim="800000"/>
            <a:headEnd/>
            <a:tailEnd type="arrow" w="med" len="med"/>
          </a:ln>
          <a:extLst>
            <a:ext uri="{909E8E84-426E-40dd-AFC4-6F175D3DCCD1}">
              <a14:hiddenFill xmlns:a14="http://schemas.microsoft.com/office/drawing/2010/main">
                <a:noFill/>
              </a14:hiddenFill>
            </a:ext>
          </a:extLst>
        </p:spPr>
      </p:cxnSp>
      <p:cxnSp>
        <p:nvCxnSpPr>
          <p:cNvPr id="21563" name="Connecteur droit avec flèche 100"/>
          <p:cNvCxnSpPr>
            <a:cxnSpLocks noChangeShapeType="1"/>
            <a:stCxn id="21567" idx="1"/>
          </p:cNvCxnSpPr>
          <p:nvPr/>
        </p:nvCxnSpPr>
        <p:spPr bwMode="auto">
          <a:xfrm flipH="1" flipV="1">
            <a:off x="6156325" y="1844675"/>
            <a:ext cx="1008063" cy="1008063"/>
          </a:xfrm>
          <a:prstGeom prst="straightConnector1">
            <a:avLst/>
          </a:prstGeom>
          <a:noFill/>
          <a:ln w="38100" cmpd="sng">
            <a:solidFill>
              <a:srgbClr val="FF0000"/>
            </a:solidFill>
            <a:miter lim="800000"/>
            <a:headEnd/>
            <a:tailEnd type="arrow" w="med" len="med"/>
          </a:ln>
          <a:extLst>
            <a:ext uri="{909E8E84-426E-40dd-AFC4-6F175D3DCCD1}">
              <a14:hiddenFill xmlns:a14="http://schemas.microsoft.com/office/drawing/2010/main">
                <a:noFill/>
              </a14:hiddenFill>
            </a:ext>
          </a:extLst>
        </p:spPr>
      </p:cxnSp>
      <p:cxnSp>
        <p:nvCxnSpPr>
          <p:cNvPr id="21564" name="Connecteur droit avec flèche 104"/>
          <p:cNvCxnSpPr>
            <a:cxnSpLocks noChangeShapeType="1"/>
            <a:stCxn id="21567" idx="2"/>
            <a:endCxn id="21515" idx="0"/>
          </p:cNvCxnSpPr>
          <p:nvPr/>
        </p:nvCxnSpPr>
        <p:spPr bwMode="auto">
          <a:xfrm flipH="1">
            <a:off x="7300913" y="3140075"/>
            <a:ext cx="296862" cy="936625"/>
          </a:xfrm>
          <a:prstGeom prst="straightConnector1">
            <a:avLst/>
          </a:prstGeom>
          <a:noFill/>
          <a:ln w="38100" cmpd="sng">
            <a:solidFill>
              <a:srgbClr val="FF0000"/>
            </a:solidFill>
            <a:miter lim="800000"/>
            <a:headEnd/>
            <a:tailEnd type="arrow" w="med" len="med"/>
          </a:ln>
          <a:extLst>
            <a:ext uri="{909E8E84-426E-40dd-AFC4-6F175D3DCCD1}">
              <a14:hiddenFill xmlns:a14="http://schemas.microsoft.com/office/drawing/2010/main">
                <a:noFill/>
              </a14:hiddenFill>
            </a:ext>
          </a:extLst>
        </p:spPr>
      </p:cxnSp>
      <p:cxnSp>
        <p:nvCxnSpPr>
          <p:cNvPr id="21565" name="Connecteur droit avec flèche 111"/>
          <p:cNvCxnSpPr>
            <a:cxnSpLocks noChangeShapeType="1"/>
            <a:stCxn id="21520" idx="0"/>
          </p:cNvCxnSpPr>
          <p:nvPr/>
        </p:nvCxnSpPr>
        <p:spPr bwMode="auto">
          <a:xfrm flipV="1">
            <a:off x="4427538" y="3068638"/>
            <a:ext cx="0" cy="1800225"/>
          </a:xfrm>
          <a:prstGeom prst="straightConnector1">
            <a:avLst/>
          </a:prstGeom>
          <a:noFill/>
          <a:ln w="38100" cmpd="sng">
            <a:solidFill>
              <a:srgbClr val="FF0000"/>
            </a:solidFill>
            <a:miter lim="800000"/>
            <a:headEnd/>
            <a:tailEnd type="arrow" w="med" len="med"/>
          </a:ln>
          <a:extLst>
            <a:ext uri="{909E8E84-426E-40dd-AFC4-6F175D3DCCD1}">
              <a14:hiddenFill xmlns:a14="http://schemas.microsoft.com/office/drawing/2010/main">
                <a:noFill/>
              </a14:hiddenFill>
            </a:ext>
          </a:extLst>
        </p:spPr>
      </p:cxnSp>
      <p:sp>
        <p:nvSpPr>
          <p:cNvPr id="21566" name="Rectangle 41"/>
          <p:cNvSpPr>
            <a:spLocks noChangeArrowheads="1"/>
          </p:cNvSpPr>
          <p:nvPr/>
        </p:nvSpPr>
        <p:spPr bwMode="auto">
          <a:xfrm>
            <a:off x="900113" y="2420938"/>
            <a:ext cx="1079500" cy="647700"/>
          </a:xfrm>
          <a:prstGeom prst="rect">
            <a:avLst/>
          </a:prstGeom>
          <a:solidFill>
            <a:schemeClr val="accent1"/>
          </a:solidFill>
          <a:ln w="12700">
            <a:solidFill>
              <a:schemeClr val="tx1"/>
            </a:solidFill>
            <a:miter lim="800000"/>
            <a:headEnd type="none" w="sm" len="sm"/>
            <a:tailEnd type="none" w="sm" len="sm"/>
          </a:ln>
        </p:spPr>
        <p:txBody>
          <a:bodyPr wrap="none" lIns="91336" tIns="45670" rIns="91336" bIns="45670" anchor="ctr"/>
          <a:lstStyle/>
          <a:p>
            <a:pPr algn="ctr" defTabSz="455613" eaLnBrk="1" hangingPunct="1"/>
            <a:r>
              <a:rPr lang="fr-CA" sz="1200" dirty="0">
                <a:solidFill>
                  <a:srgbClr val="000000"/>
                </a:solidFill>
              </a:rPr>
              <a:t>  </a:t>
            </a:r>
            <a:r>
              <a:rPr lang="fr-CA" sz="1100" dirty="0">
                <a:solidFill>
                  <a:schemeClr val="bg1"/>
                </a:solidFill>
                <a:cs typeface="Arial" charset="0"/>
              </a:rPr>
              <a:t>Insertion dans</a:t>
            </a:r>
          </a:p>
          <a:p>
            <a:pPr algn="ctr" defTabSz="455613" eaLnBrk="1" hangingPunct="1"/>
            <a:r>
              <a:rPr lang="fr-CA" sz="1100" dirty="0">
                <a:solidFill>
                  <a:schemeClr val="bg1"/>
                </a:solidFill>
                <a:cs typeface="Arial" charset="0"/>
              </a:rPr>
              <a:t>groupe de</a:t>
            </a:r>
          </a:p>
          <a:p>
            <a:pPr algn="ctr" defTabSz="455613" eaLnBrk="1" hangingPunct="1"/>
            <a:r>
              <a:rPr lang="fr-CA" sz="1100" dirty="0">
                <a:solidFill>
                  <a:schemeClr val="bg1"/>
                </a:solidFill>
                <a:cs typeface="Arial" charset="0"/>
              </a:rPr>
              <a:t>pairs marginaux</a:t>
            </a:r>
            <a:endParaRPr lang="fr-FR" sz="1100" dirty="0">
              <a:solidFill>
                <a:schemeClr val="bg1"/>
              </a:solidFill>
              <a:cs typeface="Arial" charset="0"/>
            </a:endParaRPr>
          </a:p>
        </p:txBody>
      </p:sp>
      <p:sp>
        <p:nvSpPr>
          <p:cNvPr id="21567" name="Rectangle 59"/>
          <p:cNvSpPr>
            <a:spLocks noChangeArrowheads="1"/>
          </p:cNvSpPr>
          <p:nvPr/>
        </p:nvSpPr>
        <p:spPr bwMode="auto">
          <a:xfrm>
            <a:off x="7164388" y="2565400"/>
            <a:ext cx="865187" cy="574675"/>
          </a:xfrm>
          <a:prstGeom prst="rect">
            <a:avLst/>
          </a:prstGeom>
          <a:solidFill>
            <a:srgbClr val="FF9900"/>
          </a:solidFill>
          <a:ln w="12700">
            <a:solidFill>
              <a:schemeClr val="tx1"/>
            </a:solidFill>
            <a:miter lim="800000"/>
            <a:headEnd type="none" w="sm" len="sm"/>
            <a:tailEnd type="none" w="sm" len="sm"/>
          </a:ln>
        </p:spPr>
        <p:txBody>
          <a:bodyPr wrap="none" lIns="91336" tIns="45670" rIns="91336" bIns="45670" anchor="ctr"/>
          <a:lstStyle/>
          <a:p>
            <a:pPr algn="ctr" defTabSz="455613" eaLnBrk="1" hangingPunct="1"/>
            <a:r>
              <a:rPr lang="fr-CA" sz="1100" b="1">
                <a:solidFill>
                  <a:srgbClr val="000000"/>
                </a:solidFill>
              </a:rPr>
              <a:t>Ressources</a:t>
            </a:r>
          </a:p>
          <a:p>
            <a:pPr algn="ctr" defTabSz="455613" eaLnBrk="1" hangingPunct="1"/>
            <a:r>
              <a:rPr lang="fr-CA" sz="1100" b="1">
                <a:solidFill>
                  <a:srgbClr val="000000"/>
                </a:solidFill>
              </a:rPr>
              <a:t>lacunaires</a:t>
            </a:r>
            <a:endParaRPr lang="fr-FR" sz="1100" b="1">
              <a:solidFill>
                <a:srgbClr val="000000"/>
              </a:solidFill>
            </a:endParaRPr>
          </a:p>
        </p:txBody>
      </p:sp>
      <p:sp>
        <p:nvSpPr>
          <p:cNvPr id="21568" name="Oval 9"/>
          <p:cNvSpPr>
            <a:spLocks noChangeArrowheads="1"/>
          </p:cNvSpPr>
          <p:nvPr/>
        </p:nvSpPr>
        <p:spPr bwMode="auto">
          <a:xfrm>
            <a:off x="8101013" y="2924175"/>
            <a:ext cx="914400" cy="576263"/>
          </a:xfrm>
          <a:prstGeom prst="ellipse">
            <a:avLst/>
          </a:prstGeom>
          <a:solidFill>
            <a:srgbClr val="FFFFFF"/>
          </a:solidFill>
          <a:ln w="12700">
            <a:solidFill>
              <a:schemeClr val="tx1"/>
            </a:solidFill>
            <a:round/>
            <a:headEnd type="none" w="sm" len="sm"/>
            <a:tailEnd type="none" w="sm" len="sm"/>
          </a:ln>
        </p:spPr>
        <p:txBody>
          <a:bodyPr wrap="none" lIns="91336" tIns="45670" rIns="91336" bIns="45670" anchor="ctr"/>
          <a:lstStyle/>
          <a:p>
            <a:pPr algn="ctr" defTabSz="455613" eaLnBrk="1" hangingPunct="1"/>
            <a:r>
              <a:rPr lang="fr-CA" sz="1000">
                <a:solidFill>
                  <a:srgbClr val="000000"/>
                </a:solidFill>
              </a:rPr>
              <a:t> Sociale</a:t>
            </a:r>
            <a:endParaRPr lang="fr-FR" sz="1000">
              <a:solidFill>
                <a:srgbClr val="000000"/>
              </a:solidFill>
            </a:endParaRPr>
          </a:p>
        </p:txBody>
      </p:sp>
      <p:sp>
        <p:nvSpPr>
          <p:cNvPr id="21569" name="Rectangle 20"/>
          <p:cNvSpPr>
            <a:spLocks noChangeArrowheads="1"/>
          </p:cNvSpPr>
          <p:nvPr/>
        </p:nvSpPr>
        <p:spPr bwMode="auto">
          <a:xfrm>
            <a:off x="184150" y="5876925"/>
            <a:ext cx="1368425" cy="358775"/>
          </a:xfrm>
          <a:prstGeom prst="rect">
            <a:avLst/>
          </a:prstGeom>
          <a:solidFill>
            <a:srgbClr val="FFFFFF"/>
          </a:solidFill>
          <a:ln w="12700">
            <a:solidFill>
              <a:schemeClr val="tx1"/>
            </a:solidFill>
            <a:miter lim="800000"/>
            <a:headEnd type="none" w="sm" len="sm"/>
            <a:tailEnd type="none" w="sm" len="sm"/>
          </a:ln>
        </p:spPr>
        <p:txBody>
          <a:bodyPr wrap="none" lIns="91336" tIns="45670" rIns="91336" bIns="45670" anchor="ctr"/>
          <a:lstStyle/>
          <a:p>
            <a:pPr algn="ctr" defTabSz="455613" eaLnBrk="1" hangingPunct="1"/>
            <a:r>
              <a:rPr lang="fr-CA" sz="1200">
                <a:solidFill>
                  <a:srgbClr val="000000"/>
                </a:solidFill>
              </a:rPr>
              <a:t> </a:t>
            </a:r>
            <a:r>
              <a:rPr lang="fr-CA" sz="1100" b="1">
                <a:solidFill>
                  <a:srgbClr val="000000"/>
                </a:solidFill>
              </a:rPr>
              <a:t>Stress récents</a:t>
            </a:r>
          </a:p>
          <a:p>
            <a:pPr algn="ctr" defTabSz="455613" eaLnBrk="1" hangingPunct="1"/>
            <a:r>
              <a:rPr lang="fr-CA" sz="1100" b="1">
                <a:solidFill>
                  <a:srgbClr val="000000"/>
                </a:solidFill>
              </a:rPr>
              <a:t>vécus par le jeune</a:t>
            </a:r>
            <a:endParaRPr lang="fr-FR" sz="1100" b="1">
              <a:solidFill>
                <a:srgbClr val="000000"/>
              </a:solidFill>
            </a:endParaRPr>
          </a:p>
        </p:txBody>
      </p:sp>
      <p:sp>
        <p:nvSpPr>
          <p:cNvPr id="21570" name="Rectangle 57"/>
          <p:cNvSpPr>
            <a:spLocks noChangeArrowheads="1"/>
          </p:cNvSpPr>
          <p:nvPr/>
        </p:nvSpPr>
        <p:spPr bwMode="auto">
          <a:xfrm>
            <a:off x="1692275" y="6308725"/>
            <a:ext cx="1346200" cy="360363"/>
          </a:xfrm>
          <a:prstGeom prst="rect">
            <a:avLst/>
          </a:prstGeom>
          <a:solidFill>
            <a:schemeClr val="accent2"/>
          </a:solidFill>
          <a:ln w="12700">
            <a:solidFill>
              <a:schemeClr val="tx1"/>
            </a:solidFill>
            <a:miter lim="800000"/>
            <a:headEnd type="none" w="sm" len="sm"/>
            <a:tailEnd type="none" w="sm" len="sm"/>
          </a:ln>
        </p:spPr>
        <p:txBody>
          <a:bodyPr wrap="none" lIns="91336" tIns="45670" rIns="91336" bIns="45670" anchor="ctr"/>
          <a:lstStyle/>
          <a:p>
            <a:pPr algn="ctr" defTabSz="455613" eaLnBrk="1" hangingPunct="1"/>
            <a:r>
              <a:rPr lang="fr-CA" sz="1200" b="1">
                <a:solidFill>
                  <a:srgbClr val="ECEDD1"/>
                </a:solidFill>
              </a:rPr>
              <a:t>Ontosystème</a:t>
            </a:r>
            <a:endParaRPr lang="fr-FR" sz="1200" b="1">
              <a:solidFill>
                <a:srgbClr val="ECEDD1"/>
              </a:solidFill>
            </a:endParaRPr>
          </a:p>
        </p:txBody>
      </p:sp>
      <p:sp>
        <p:nvSpPr>
          <p:cNvPr id="21571" name="Rectangle 19"/>
          <p:cNvSpPr>
            <a:spLocks noChangeArrowheads="1"/>
          </p:cNvSpPr>
          <p:nvPr/>
        </p:nvSpPr>
        <p:spPr bwMode="auto">
          <a:xfrm>
            <a:off x="6084888" y="6308725"/>
            <a:ext cx="1296987" cy="361950"/>
          </a:xfrm>
          <a:prstGeom prst="rect">
            <a:avLst/>
          </a:prstGeom>
          <a:solidFill>
            <a:srgbClr val="FFCC99"/>
          </a:solidFill>
          <a:ln w="12700">
            <a:solidFill>
              <a:schemeClr val="tx1"/>
            </a:solidFill>
            <a:miter lim="800000"/>
            <a:headEnd type="none" w="sm" len="sm"/>
            <a:tailEnd type="none" w="sm" len="sm"/>
          </a:ln>
        </p:spPr>
        <p:txBody>
          <a:bodyPr wrap="none" lIns="91336" tIns="45670" rIns="91336" bIns="45670" anchor="ctr"/>
          <a:lstStyle/>
          <a:p>
            <a:pPr algn="ctr" defTabSz="455613" eaLnBrk="1" hangingPunct="1"/>
            <a:r>
              <a:rPr lang="fr-CA" sz="1200">
                <a:solidFill>
                  <a:srgbClr val="000000"/>
                </a:solidFill>
              </a:rPr>
              <a:t> </a:t>
            </a:r>
            <a:r>
              <a:rPr lang="fr-CA" sz="1200" b="1">
                <a:solidFill>
                  <a:srgbClr val="000000"/>
                </a:solidFill>
              </a:rPr>
              <a:t>Chronosystème</a:t>
            </a:r>
            <a:endParaRPr lang="fr-FR" sz="1200" b="1">
              <a:solidFill>
                <a:srgbClr val="000000"/>
              </a:solidFill>
            </a:endParaRPr>
          </a:p>
        </p:txBody>
      </p:sp>
    </p:spTree>
    <p:extLst>
      <p:ext uri="{BB962C8B-B14F-4D97-AF65-F5344CB8AC3E}">
        <p14:creationId xmlns:p14="http://schemas.microsoft.com/office/powerpoint/2010/main" val="2737777692"/>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idx="1"/>
          </p:nvPr>
        </p:nvSpPr>
        <p:spPr>
          <a:xfrm>
            <a:off x="722313" y="2049124"/>
            <a:ext cx="7772400" cy="2043422"/>
          </a:xfrm>
        </p:spPr>
        <p:txBody>
          <a:bodyPr>
            <a:normAutofit/>
          </a:bodyPr>
          <a:lstStyle/>
          <a:p>
            <a:r>
              <a:rPr lang="fr-FR" sz="3600" b="1" dirty="0" smtClean="0">
                <a:solidFill>
                  <a:srgbClr val="FF0000"/>
                </a:solidFill>
                <a:latin typeface="Arial"/>
                <a:cs typeface="Arial"/>
              </a:rPr>
              <a:t>Sixièmement : </a:t>
            </a:r>
          </a:p>
          <a:p>
            <a:r>
              <a:rPr lang="fr-FR" sz="3600" b="1" dirty="0">
                <a:solidFill>
                  <a:srgbClr val="FF0000"/>
                </a:solidFill>
                <a:latin typeface="Arial"/>
                <a:cs typeface="Arial"/>
              </a:rPr>
              <a:t>C</a:t>
            </a:r>
            <a:r>
              <a:rPr lang="fr-FR" sz="3600" b="1" dirty="0" smtClean="0">
                <a:solidFill>
                  <a:srgbClr val="FF0000"/>
                </a:solidFill>
                <a:latin typeface="Arial"/>
                <a:cs typeface="Arial"/>
              </a:rPr>
              <a:t>onstruire un protocole d’évaluation</a:t>
            </a:r>
            <a:endParaRPr lang="fr-FR" sz="3600" b="1" dirty="0">
              <a:solidFill>
                <a:srgbClr val="FF0000"/>
              </a:solidFill>
              <a:latin typeface="Arial"/>
              <a:cs typeface="Arial"/>
            </a:endParaRPr>
          </a:p>
        </p:txBody>
      </p:sp>
    </p:spTree>
    <p:extLst>
      <p:ext uri="{BB962C8B-B14F-4D97-AF65-F5344CB8AC3E}">
        <p14:creationId xmlns:p14="http://schemas.microsoft.com/office/powerpoint/2010/main" val="1620093426"/>
      </p:ext>
    </p:extLst>
  </p:cSld>
  <p:clrMapOvr>
    <a:masterClrMapping/>
  </p:clrMapOvr>
  <p:timing>
    <p:tnLst>
      <p:par>
        <p:cTn xmlns:p14="http://schemas.microsoft.com/office/powerpoint/2010/mai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6"/>
          <p:cNvSpPr>
            <a:spLocks noChangeArrowheads="1"/>
          </p:cNvSpPr>
          <p:nvPr/>
        </p:nvSpPr>
        <p:spPr bwMode="auto">
          <a:xfrm>
            <a:off x="691537" y="757238"/>
            <a:ext cx="7694916" cy="5414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Clr>
                <a:srgbClr val="00B0F0"/>
              </a:buClr>
            </a:pPr>
            <a:endParaRPr lang="fr-CA" sz="2400" b="1" dirty="0">
              <a:solidFill>
                <a:srgbClr val="00B0F0"/>
              </a:solidFill>
              <a:latin typeface="Arial"/>
              <a:cs typeface="Arial"/>
            </a:endParaRPr>
          </a:p>
          <a:p>
            <a:pPr>
              <a:buClr>
                <a:srgbClr val="00B0F0"/>
              </a:buClr>
            </a:pPr>
            <a:r>
              <a:rPr lang="fr-FR" sz="2400" b="1" dirty="0" smtClean="0">
                <a:solidFill>
                  <a:srgbClr val="000090"/>
                </a:solidFill>
                <a:latin typeface="Arial"/>
                <a:cs typeface="Arial"/>
              </a:rPr>
              <a:t>Qu’est-ce qu’un protocole d’évaluation</a:t>
            </a:r>
          </a:p>
          <a:p>
            <a:pPr marL="342900" indent="-342900">
              <a:buClr>
                <a:srgbClr val="00B0F0"/>
              </a:buClr>
              <a:buFont typeface="Arial"/>
              <a:buChar char="•"/>
            </a:pPr>
            <a:endParaRPr lang="fr-FR" sz="2400" dirty="0" smtClean="0">
              <a:solidFill>
                <a:srgbClr val="000090"/>
              </a:solidFill>
              <a:latin typeface="Arial"/>
              <a:cs typeface="Arial"/>
            </a:endParaRPr>
          </a:p>
          <a:p>
            <a:pPr marL="342900" indent="-342900">
              <a:buClr>
                <a:srgbClr val="00B0F0"/>
              </a:buClr>
              <a:buFont typeface="Arial"/>
              <a:buChar char="•"/>
            </a:pPr>
            <a:r>
              <a:rPr lang="fr-FR" sz="2400" dirty="0" smtClean="0">
                <a:solidFill>
                  <a:srgbClr val="000090"/>
                </a:solidFill>
                <a:latin typeface="Arial"/>
                <a:cs typeface="Arial"/>
              </a:rPr>
              <a:t>Un </a:t>
            </a:r>
            <a:r>
              <a:rPr lang="fr-FR" sz="2400" dirty="0">
                <a:solidFill>
                  <a:srgbClr val="000090"/>
                </a:solidFill>
                <a:latin typeface="Arial"/>
                <a:cs typeface="Arial"/>
              </a:rPr>
              <a:t>regroupement de plusieurs instruments de mesure et de questionnaires maison permettant d’évaluer plusieurs dimensions de la réalité d’un jeune et d’une famille</a:t>
            </a:r>
          </a:p>
          <a:p>
            <a:pPr>
              <a:buClr>
                <a:srgbClr val="00B0F0"/>
              </a:buClr>
              <a:buFont typeface="Arial" charset="0"/>
              <a:buChar char="•"/>
            </a:pPr>
            <a:endParaRPr lang="fr-FR" sz="2400" dirty="0">
              <a:solidFill>
                <a:srgbClr val="000090"/>
              </a:solidFill>
              <a:latin typeface="Arial"/>
              <a:cs typeface="Arial"/>
            </a:endParaRPr>
          </a:p>
          <a:p>
            <a:pPr marL="342900" indent="-342900">
              <a:buClr>
                <a:srgbClr val="00B0F0"/>
              </a:buClr>
              <a:buFont typeface="Arial"/>
              <a:buChar char="•"/>
            </a:pPr>
            <a:r>
              <a:rPr lang="fr-FR" sz="2400" dirty="0">
                <a:solidFill>
                  <a:srgbClr val="000090"/>
                </a:solidFill>
                <a:latin typeface="Arial"/>
                <a:cs typeface="Arial"/>
              </a:rPr>
              <a:t>Le choix  de ces questionnaires doit se faire sur la base des connaissances que nous avons sur la problématique ciblée</a:t>
            </a:r>
            <a:endParaRPr lang="fr-CA" sz="2400" dirty="0">
              <a:solidFill>
                <a:srgbClr val="000090"/>
              </a:solidFill>
              <a:latin typeface="Arial"/>
              <a:cs typeface="Arial"/>
            </a:endParaRPr>
          </a:p>
          <a:p>
            <a:pPr marL="1143000" lvl="3" indent="-342900">
              <a:buClr>
                <a:srgbClr val="00B0F0"/>
              </a:buClr>
              <a:buFont typeface="Wingdings" charset="0"/>
              <a:buChar char="Ø"/>
            </a:pPr>
            <a:endParaRPr lang="fr-FR" sz="2400" dirty="0">
              <a:solidFill>
                <a:srgbClr val="000090"/>
              </a:solidFill>
              <a:latin typeface="Arial"/>
              <a:cs typeface="Arial"/>
            </a:endParaRPr>
          </a:p>
          <a:p>
            <a:pPr marL="1143000" lvl="3" indent="-342900">
              <a:buClr>
                <a:srgbClr val="00B0F0"/>
              </a:buClr>
              <a:buFont typeface="Arial"/>
              <a:buChar char="•"/>
            </a:pPr>
            <a:r>
              <a:rPr lang="fr-FR" sz="2400" dirty="0">
                <a:solidFill>
                  <a:srgbClr val="000090"/>
                </a:solidFill>
                <a:latin typeface="Arial"/>
                <a:cs typeface="Arial"/>
              </a:rPr>
              <a:t>Nécessité </a:t>
            </a:r>
            <a:r>
              <a:rPr lang="fr-FR" sz="2400" dirty="0" smtClean="0">
                <a:solidFill>
                  <a:srgbClr val="000090"/>
                </a:solidFill>
                <a:latin typeface="Arial"/>
                <a:cs typeface="Arial"/>
              </a:rPr>
              <a:t>d</a:t>
            </a:r>
            <a:r>
              <a:rPr lang="fr-CA" sz="2400" dirty="0" smtClean="0">
                <a:solidFill>
                  <a:srgbClr val="000090"/>
                </a:solidFill>
                <a:latin typeface="Arial"/>
                <a:cs typeface="Arial"/>
              </a:rPr>
              <a:t>’</a:t>
            </a:r>
            <a:r>
              <a:rPr lang="fr-FR" altLang="ja-JP" sz="2400" dirty="0" smtClean="0">
                <a:solidFill>
                  <a:srgbClr val="000090"/>
                </a:solidFill>
                <a:latin typeface="Arial"/>
                <a:cs typeface="Arial"/>
              </a:rPr>
              <a:t>un </a:t>
            </a:r>
            <a:r>
              <a:rPr lang="fr-FR" altLang="ja-JP" sz="2400" dirty="0">
                <a:solidFill>
                  <a:srgbClr val="000090"/>
                </a:solidFill>
                <a:latin typeface="Arial"/>
                <a:cs typeface="Arial"/>
              </a:rPr>
              <a:t>modèle théorique qui oriente le choix des instruments</a:t>
            </a:r>
            <a:endParaRPr lang="fr-CA" altLang="ja-JP" sz="2400" dirty="0">
              <a:solidFill>
                <a:srgbClr val="000090"/>
              </a:solidFill>
              <a:latin typeface="Arial"/>
              <a:cs typeface="Arial"/>
            </a:endParaRPr>
          </a:p>
          <a:p>
            <a:pPr>
              <a:buClr>
                <a:srgbClr val="00B0F0"/>
              </a:buClr>
              <a:buFont typeface="Arial" charset="0"/>
              <a:buChar char="•"/>
            </a:pPr>
            <a:endParaRPr lang="fr-CA" sz="2200" dirty="0">
              <a:latin typeface="Cambria" charset="0"/>
            </a:endParaRPr>
          </a:p>
          <a:p>
            <a:pPr>
              <a:buClr>
                <a:srgbClr val="00B0F0"/>
              </a:buClr>
              <a:buFont typeface="Arial" charset="0"/>
              <a:buChar char="•"/>
            </a:pPr>
            <a:endParaRPr lang="fr-FR" sz="2400" dirty="0">
              <a:latin typeface="Cambria" charset="0"/>
            </a:endParaRPr>
          </a:p>
          <a:p>
            <a:pPr>
              <a:buClr>
                <a:srgbClr val="00B0F0"/>
              </a:buClr>
              <a:buFont typeface="Arial" charset="0"/>
              <a:buChar char="•"/>
            </a:pPr>
            <a:endParaRPr lang="fr-FR" sz="2400" dirty="0">
              <a:latin typeface="Cambria" charset="0"/>
            </a:endParaRPr>
          </a:p>
          <a:p>
            <a:pPr>
              <a:spcBef>
                <a:spcPct val="20000"/>
              </a:spcBef>
              <a:buClr>
                <a:srgbClr val="0099CC"/>
              </a:buClr>
              <a:buFontTx/>
              <a:buChar char="•"/>
            </a:pPr>
            <a:endParaRPr lang="fr-CA" sz="2000" dirty="0">
              <a:latin typeface="Cambrai" charset="0"/>
            </a:endParaRPr>
          </a:p>
          <a:p>
            <a:pPr>
              <a:spcBef>
                <a:spcPct val="20000"/>
              </a:spcBef>
              <a:buClr>
                <a:srgbClr val="FF9900"/>
              </a:buClr>
              <a:buFontTx/>
              <a:buChar char="•"/>
            </a:pPr>
            <a:endParaRPr lang="fr-CA" sz="2000" dirty="0">
              <a:latin typeface="Cambrai" charset="0"/>
            </a:endParaRPr>
          </a:p>
          <a:p>
            <a:pPr>
              <a:spcBef>
                <a:spcPct val="20000"/>
              </a:spcBef>
              <a:buClr>
                <a:srgbClr val="FF9900"/>
              </a:buClr>
            </a:pPr>
            <a:endParaRPr lang="fr-CA" sz="2400" b="1" dirty="0">
              <a:solidFill>
                <a:srgbClr val="FF9900"/>
              </a:solidFill>
              <a:latin typeface="Cambrai" charset="0"/>
            </a:endParaRPr>
          </a:p>
          <a:p>
            <a:pPr>
              <a:spcBef>
                <a:spcPct val="20000"/>
              </a:spcBef>
              <a:buClr>
                <a:srgbClr val="7F9430"/>
              </a:buClr>
            </a:pPr>
            <a:endParaRPr lang="fr-CA" sz="2800" b="1" dirty="0">
              <a:solidFill>
                <a:srgbClr val="FF9900"/>
              </a:solidFill>
              <a:latin typeface="Cambrai" charset="0"/>
            </a:endParaRPr>
          </a:p>
        </p:txBody>
      </p:sp>
      <p:sp>
        <p:nvSpPr>
          <p:cNvPr id="24579" name="Espace réservé du numéro de diapositive 3"/>
          <p:cNvSpPr txBox="1">
            <a:spLocks noGrp="1"/>
          </p:cNvSpPr>
          <p:nvPr/>
        </p:nvSpPr>
        <p:spPr bwMode="auto">
          <a:xfrm>
            <a:off x="8751888" y="6526213"/>
            <a:ext cx="392112" cy="312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fld id="{68B483FA-2515-EE45-A1FE-FF437608B008}" type="slidenum">
              <a:rPr lang="fr-CA" sz="1400">
                <a:solidFill>
                  <a:schemeClr val="bg1"/>
                </a:solidFill>
              </a:rPr>
              <a:pPr algn="ctr" eaLnBrk="1" hangingPunct="1"/>
              <a:t>67</a:t>
            </a:fld>
            <a:endParaRPr lang="fr-CA" sz="1400">
              <a:solidFill>
                <a:schemeClr val="bg1"/>
              </a:solidFill>
            </a:endParaRPr>
          </a:p>
        </p:txBody>
      </p:sp>
    </p:spTree>
    <p:extLst>
      <p:ext uri="{BB962C8B-B14F-4D97-AF65-F5344CB8AC3E}">
        <p14:creationId xmlns:p14="http://schemas.microsoft.com/office/powerpoint/2010/main" val="1237293982"/>
      </p:ext>
    </p:extLst>
  </p:cSld>
  <p:clrMapOvr>
    <a:masterClrMapping/>
  </p:clrMapOvr>
  <p:timing>
    <p:tnLst>
      <p:par>
        <p:cTn xmlns:p14="http://schemas.microsoft.com/office/powerpoint/2010/mai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idx="1"/>
          </p:nvPr>
        </p:nvSpPr>
        <p:spPr/>
        <p:txBody>
          <a:bodyPr>
            <a:normAutofit/>
          </a:bodyPr>
          <a:lstStyle/>
          <a:p>
            <a:r>
              <a:rPr lang="fr-FR" sz="3200" b="1" dirty="0" smtClean="0">
                <a:solidFill>
                  <a:srgbClr val="000090"/>
                </a:solidFill>
                <a:latin typeface="Arial"/>
                <a:cs typeface="Arial"/>
              </a:rPr>
              <a:t>Contenu du protocole d’évaluation</a:t>
            </a:r>
            <a:endParaRPr lang="fr-FR" sz="3200" b="1" dirty="0">
              <a:solidFill>
                <a:srgbClr val="000090"/>
              </a:solidFill>
              <a:latin typeface="Arial"/>
              <a:cs typeface="Arial"/>
            </a:endParaRPr>
          </a:p>
        </p:txBody>
      </p:sp>
    </p:spTree>
    <p:extLst>
      <p:ext uri="{BB962C8B-B14F-4D97-AF65-F5344CB8AC3E}">
        <p14:creationId xmlns:p14="http://schemas.microsoft.com/office/powerpoint/2010/main" val="3652193335"/>
      </p:ext>
    </p:extLst>
  </p:cSld>
  <p:clrMapOvr>
    <a:masterClrMapping/>
  </p:clrMapOvr>
  <p:timing>
    <p:tnLst>
      <p:par>
        <p:cTn xmlns:p14="http://schemas.microsoft.com/office/powerpoint/2010/mai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7544" y="764704"/>
            <a:ext cx="7024744" cy="385112"/>
          </a:xfrm>
        </p:spPr>
        <p:txBody>
          <a:bodyPr>
            <a:noAutofit/>
          </a:bodyPr>
          <a:lstStyle/>
          <a:p>
            <a:r>
              <a:rPr lang="fr-FR" sz="2800" b="1" dirty="0" smtClean="0"/>
              <a:t>Instruments de mesure</a:t>
            </a:r>
            <a:endParaRPr lang="fr-FR" sz="2800" b="1" dirty="0"/>
          </a:p>
        </p:txBody>
      </p:sp>
      <p:graphicFrame>
        <p:nvGraphicFramePr>
          <p:cNvPr id="4" name="Espace réservé du contenu 3"/>
          <p:cNvGraphicFramePr>
            <a:graphicFrameLocks noGrp="1"/>
          </p:cNvGraphicFramePr>
          <p:nvPr>
            <p:ph idx="1"/>
            <p:extLst>
              <p:ext uri="{D42A27DB-BD31-4B8C-83A1-F6EECF244321}">
                <p14:modId xmlns:p14="http://schemas.microsoft.com/office/powerpoint/2010/main" val="139176661"/>
              </p:ext>
            </p:extLst>
          </p:nvPr>
        </p:nvGraphicFramePr>
        <p:xfrm>
          <a:off x="539552" y="1340768"/>
          <a:ext cx="8064895" cy="4824535"/>
        </p:xfrm>
        <a:graphic>
          <a:graphicData uri="http://schemas.openxmlformats.org/drawingml/2006/table">
            <a:tbl>
              <a:tblPr firstRow="1" bandRow="1">
                <a:tableStyleId>{5C22544A-7EE6-4342-B048-85BDC9FD1C3A}</a:tableStyleId>
              </a:tblPr>
              <a:tblGrid>
                <a:gridCol w="2640718">
                  <a:extLst>
                    <a:ext uri="{9D8B030D-6E8A-4147-A177-3AD203B41FA5}">
                      <a16:colId xmlns="" xmlns:a16="http://schemas.microsoft.com/office/drawing/2014/main" val="20000"/>
                    </a:ext>
                  </a:extLst>
                </a:gridCol>
                <a:gridCol w="2640718">
                  <a:extLst>
                    <a:ext uri="{9D8B030D-6E8A-4147-A177-3AD203B41FA5}">
                      <a16:colId xmlns="" xmlns:a16="http://schemas.microsoft.com/office/drawing/2014/main" val="20001"/>
                    </a:ext>
                  </a:extLst>
                </a:gridCol>
                <a:gridCol w="2783459">
                  <a:extLst>
                    <a:ext uri="{9D8B030D-6E8A-4147-A177-3AD203B41FA5}">
                      <a16:colId xmlns="" xmlns:a16="http://schemas.microsoft.com/office/drawing/2014/main" val="20002"/>
                    </a:ext>
                  </a:extLst>
                </a:gridCol>
              </a:tblGrid>
              <a:tr h="367133">
                <a:tc>
                  <a:txBody>
                    <a:bodyPr/>
                    <a:lstStyle/>
                    <a:p>
                      <a:pPr algn="ctr"/>
                      <a:r>
                        <a:rPr lang="fr-FR" sz="1400" dirty="0" smtClean="0">
                          <a:solidFill>
                            <a:srgbClr val="000000"/>
                          </a:solidFill>
                        </a:rPr>
                        <a:t>Catégories de variables</a:t>
                      </a:r>
                      <a:endParaRPr lang="fr-FR" sz="1400" dirty="0">
                        <a:solidFill>
                          <a:srgbClr val="000000"/>
                        </a:solidFill>
                      </a:endParaRPr>
                    </a:p>
                  </a:txBody>
                  <a:tcPr>
                    <a:lnR w="12700" cap="flat" cmpd="sng" algn="ctr">
                      <a:solidFill>
                        <a:schemeClr val="bg1"/>
                      </a:solidFill>
                      <a:prstDash val="solid"/>
                      <a:round/>
                      <a:headEnd type="none" w="med" len="med"/>
                      <a:tailEnd type="none" w="med" len="med"/>
                    </a:lnR>
                  </a:tcPr>
                </a:tc>
                <a:tc>
                  <a:txBody>
                    <a:bodyPr/>
                    <a:lstStyle/>
                    <a:p>
                      <a:pPr algn="ctr"/>
                      <a:r>
                        <a:rPr lang="fr-FR" sz="1400" dirty="0" smtClean="0">
                          <a:solidFill>
                            <a:srgbClr val="000000"/>
                          </a:solidFill>
                        </a:rPr>
                        <a:t>Variables</a:t>
                      </a:r>
                      <a:endParaRPr lang="fr-FR" sz="1400" dirty="0">
                        <a:solidFill>
                          <a:srgbClr val="000000"/>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tcPr>
                </a:tc>
                <a:tc>
                  <a:txBody>
                    <a:bodyPr/>
                    <a:lstStyle/>
                    <a:p>
                      <a:pPr algn="ctr"/>
                      <a:r>
                        <a:rPr lang="fr-FR" sz="1400" dirty="0" smtClean="0">
                          <a:solidFill>
                            <a:srgbClr val="000000"/>
                          </a:solidFill>
                        </a:rPr>
                        <a:t>Instruments</a:t>
                      </a:r>
                      <a:r>
                        <a:rPr lang="fr-FR" sz="1400" baseline="0" dirty="0" smtClean="0">
                          <a:solidFill>
                            <a:srgbClr val="000000"/>
                          </a:solidFill>
                        </a:rPr>
                        <a:t> de mesure</a:t>
                      </a:r>
                      <a:endParaRPr lang="fr-FR" sz="1400" dirty="0">
                        <a:solidFill>
                          <a:srgbClr val="000000"/>
                        </a:solidFill>
                      </a:endParaRPr>
                    </a:p>
                  </a:txBody>
                  <a:tcPr>
                    <a:lnL w="12700" cap="flat" cmpd="sng" algn="ctr">
                      <a:solidFill>
                        <a:schemeClr val="bg1"/>
                      </a:solidFill>
                      <a:prstDash val="solid"/>
                      <a:round/>
                      <a:headEnd type="none" w="med" len="med"/>
                      <a:tailEnd type="none" w="med" len="med"/>
                    </a:lnL>
                  </a:tcPr>
                </a:tc>
                <a:extLst>
                  <a:ext uri="{0D108BD9-81ED-4DB2-BD59-A6C34878D82A}">
                    <a16:rowId xmlns="" xmlns:a16="http://schemas.microsoft.com/office/drawing/2014/main" val="10000"/>
                  </a:ext>
                </a:extLst>
              </a:tr>
              <a:tr h="784994">
                <a:tc>
                  <a:txBody>
                    <a:bodyPr/>
                    <a:lstStyle/>
                    <a:p>
                      <a:r>
                        <a:rPr lang="fr-FR" sz="1200" b="1" kern="1200" dirty="0" smtClean="0">
                          <a:solidFill>
                            <a:schemeClr val="dk1"/>
                          </a:solidFill>
                          <a:effectLst/>
                          <a:latin typeface="+mn-lt"/>
                          <a:ea typeface="+mn-ea"/>
                          <a:cs typeface="+mn-cs"/>
                        </a:rPr>
                        <a:t>Caractéristiques sociodémographiques</a:t>
                      </a:r>
                      <a:r>
                        <a:rPr lang="fr-CA" sz="1200" dirty="0" smtClean="0">
                          <a:effectLst/>
                        </a:rPr>
                        <a:t> </a:t>
                      </a:r>
                      <a:endParaRPr lang="fr-FR" sz="1200" dirty="0"/>
                    </a:p>
                  </a:txBody>
                  <a:tcPr>
                    <a:lnR w="12700" cap="flat" cmpd="sng" algn="ctr">
                      <a:solidFill>
                        <a:schemeClr val="bg1"/>
                      </a:solidFill>
                      <a:prstDash val="solid"/>
                      <a:round/>
                      <a:headEnd type="none" w="med" len="med"/>
                      <a:tailEnd type="none" w="med" len="med"/>
                    </a:lnR>
                  </a:tcPr>
                </a:tc>
                <a:tc>
                  <a:txBody>
                    <a:bodyPr/>
                    <a:lstStyle/>
                    <a:p>
                      <a:r>
                        <a:rPr lang="fr-FR" sz="1200" kern="1200" dirty="0" smtClean="0">
                          <a:solidFill>
                            <a:schemeClr val="dk1"/>
                          </a:solidFill>
                          <a:effectLst/>
                          <a:latin typeface="+mn-lt"/>
                          <a:ea typeface="+mn-ea"/>
                          <a:cs typeface="+mn-cs"/>
                        </a:rPr>
                        <a:t>Composition de la famille</a:t>
                      </a:r>
                      <a:endParaRPr lang="fr-CA" sz="1200" kern="1200" dirty="0" smtClean="0">
                        <a:solidFill>
                          <a:schemeClr val="dk1"/>
                        </a:solidFill>
                        <a:effectLst/>
                        <a:latin typeface="+mn-lt"/>
                        <a:ea typeface="+mn-ea"/>
                        <a:cs typeface="+mn-cs"/>
                      </a:endParaRPr>
                    </a:p>
                    <a:p>
                      <a:r>
                        <a:rPr lang="fr-FR" sz="1200" kern="1200" dirty="0" smtClean="0">
                          <a:solidFill>
                            <a:schemeClr val="dk1"/>
                          </a:solidFill>
                          <a:effectLst/>
                          <a:latin typeface="+mn-lt"/>
                          <a:ea typeface="+mn-ea"/>
                          <a:cs typeface="+mn-cs"/>
                        </a:rPr>
                        <a:t>Type de famille</a:t>
                      </a:r>
                      <a:endParaRPr lang="fr-CA" sz="1200" kern="1200" dirty="0" smtClean="0">
                        <a:solidFill>
                          <a:schemeClr val="dk1"/>
                        </a:solidFill>
                        <a:effectLst/>
                        <a:latin typeface="+mn-lt"/>
                        <a:ea typeface="+mn-ea"/>
                        <a:cs typeface="+mn-cs"/>
                      </a:endParaRPr>
                    </a:p>
                    <a:p>
                      <a:r>
                        <a:rPr lang="fr-FR" sz="1200" kern="1200" dirty="0" smtClean="0">
                          <a:solidFill>
                            <a:schemeClr val="dk1"/>
                          </a:solidFill>
                          <a:effectLst/>
                          <a:latin typeface="+mn-lt"/>
                          <a:ea typeface="+mn-ea"/>
                          <a:cs typeface="+mn-cs"/>
                        </a:rPr>
                        <a:t>Conditions socioéconomiques </a:t>
                      </a:r>
                      <a:endParaRPr lang="fr-FR" sz="12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tcPr>
                </a:tc>
                <a:tc>
                  <a:txBody>
                    <a:bodyPr/>
                    <a:lstStyle/>
                    <a:p>
                      <a:r>
                        <a:rPr lang="fr-FR" sz="1200" b="1" kern="1200" dirty="0" smtClean="0">
                          <a:solidFill>
                            <a:schemeClr val="dk1"/>
                          </a:solidFill>
                          <a:effectLst/>
                          <a:latin typeface="+mn-lt"/>
                          <a:ea typeface="+mn-ea"/>
                          <a:cs typeface="+mn-cs"/>
                        </a:rPr>
                        <a:t>Questionnaire de l’Enquête Santé Québec (1992)</a:t>
                      </a:r>
                      <a:r>
                        <a:rPr lang="fr-CA" sz="1200" b="1" dirty="0" smtClean="0">
                          <a:effectLst/>
                        </a:rPr>
                        <a:t> </a:t>
                      </a:r>
                      <a:endParaRPr lang="fr-FR" sz="1200" b="1" dirty="0"/>
                    </a:p>
                  </a:txBody>
                  <a:tcPr>
                    <a:lnL w="12700" cap="flat" cmpd="sng" algn="ctr">
                      <a:solidFill>
                        <a:schemeClr val="bg1"/>
                      </a:solidFill>
                      <a:prstDash val="solid"/>
                      <a:round/>
                      <a:headEnd type="none" w="med" len="med"/>
                      <a:tailEnd type="none" w="med" len="med"/>
                    </a:lnL>
                  </a:tcPr>
                </a:tc>
                <a:extLst>
                  <a:ext uri="{0D108BD9-81ED-4DB2-BD59-A6C34878D82A}">
                    <a16:rowId xmlns="" xmlns:a16="http://schemas.microsoft.com/office/drawing/2014/main" val="10001"/>
                  </a:ext>
                </a:extLst>
              </a:tr>
              <a:tr h="153249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200" b="1" kern="1200" dirty="0" smtClean="0">
                          <a:solidFill>
                            <a:schemeClr val="dk1"/>
                          </a:solidFill>
                          <a:effectLst/>
                          <a:latin typeface="+mn-lt"/>
                          <a:ea typeface="+mn-ea"/>
                          <a:cs typeface="+mn-cs"/>
                        </a:rPr>
                        <a:t>Stabilité du milieu de vie</a:t>
                      </a:r>
                      <a:endParaRPr lang="fr-CA" sz="1200" kern="1200" dirty="0" smtClean="0">
                        <a:solidFill>
                          <a:schemeClr val="dk1"/>
                        </a:solidFill>
                        <a:effectLst/>
                        <a:latin typeface="+mn-lt"/>
                        <a:ea typeface="+mn-ea"/>
                        <a:cs typeface="+mn-cs"/>
                      </a:endParaRPr>
                    </a:p>
                    <a:p>
                      <a:endParaRPr lang="fr-FR" sz="1200" dirty="0"/>
                    </a:p>
                  </a:txBody>
                  <a:tcPr>
                    <a:lnR w="12700" cap="flat" cmpd="sng" algn="ctr">
                      <a:solidFill>
                        <a:schemeClr val="bg1"/>
                      </a:solidFill>
                      <a:prstDash val="solid"/>
                      <a:round/>
                      <a:headEnd type="none" w="med" len="med"/>
                      <a:tailEnd type="none" w="med" len="med"/>
                    </a:lnR>
                    <a:solidFill>
                      <a:srgbClr val="EFF5E7"/>
                    </a:solidFill>
                  </a:tcPr>
                </a:tc>
                <a:tc>
                  <a:txBody>
                    <a:bodyPr/>
                    <a:lstStyle/>
                    <a:p>
                      <a:r>
                        <a:rPr lang="fr-FR" sz="1200" kern="1200" dirty="0" smtClean="0">
                          <a:solidFill>
                            <a:schemeClr val="dk1"/>
                          </a:solidFill>
                          <a:effectLst/>
                          <a:latin typeface="+mn-lt"/>
                          <a:ea typeface="+mn-ea"/>
                          <a:cs typeface="+mn-cs"/>
                        </a:rPr>
                        <a:t>Changements de configuration familiale</a:t>
                      </a:r>
                    </a:p>
                    <a:p>
                      <a:endParaRPr lang="fr-CA" sz="1200" kern="1200" dirty="0" smtClean="0">
                        <a:solidFill>
                          <a:schemeClr val="dk1"/>
                        </a:solidFill>
                        <a:effectLst/>
                        <a:latin typeface="+mn-lt"/>
                        <a:ea typeface="+mn-ea"/>
                        <a:cs typeface="+mn-cs"/>
                      </a:endParaRPr>
                    </a:p>
                    <a:p>
                      <a:r>
                        <a:rPr lang="fr-FR" sz="1200" kern="1200" dirty="0" smtClean="0">
                          <a:solidFill>
                            <a:schemeClr val="dk1"/>
                          </a:solidFill>
                          <a:effectLst/>
                          <a:latin typeface="+mn-lt"/>
                          <a:ea typeface="+mn-ea"/>
                          <a:cs typeface="+mn-cs"/>
                        </a:rPr>
                        <a:t>Changements d’école</a:t>
                      </a:r>
                    </a:p>
                    <a:p>
                      <a:endParaRPr lang="fr-CA" sz="1200" kern="1200" dirty="0" smtClean="0">
                        <a:solidFill>
                          <a:schemeClr val="dk1"/>
                        </a:solidFill>
                        <a:effectLst/>
                        <a:latin typeface="+mn-lt"/>
                        <a:ea typeface="+mn-ea"/>
                        <a:cs typeface="+mn-cs"/>
                      </a:endParaRPr>
                    </a:p>
                    <a:p>
                      <a:r>
                        <a:rPr lang="fr-FR" sz="1200" kern="1200" dirty="0" smtClean="0">
                          <a:solidFill>
                            <a:schemeClr val="dk1"/>
                          </a:solidFill>
                          <a:effectLst/>
                          <a:latin typeface="+mn-lt"/>
                          <a:ea typeface="+mn-ea"/>
                          <a:cs typeface="+mn-cs"/>
                        </a:rPr>
                        <a:t>Déménagements</a:t>
                      </a:r>
                    </a:p>
                    <a:p>
                      <a:endParaRPr lang="fr-CA" sz="1200" kern="1200" dirty="0" smtClean="0">
                        <a:solidFill>
                          <a:schemeClr val="dk1"/>
                        </a:solidFill>
                        <a:effectLst/>
                        <a:latin typeface="+mn-lt"/>
                        <a:ea typeface="+mn-ea"/>
                        <a:cs typeface="+mn-cs"/>
                      </a:endParaRPr>
                    </a:p>
                    <a:p>
                      <a:r>
                        <a:rPr lang="fr-FR" sz="1200" kern="1200" dirty="0" smtClean="0">
                          <a:solidFill>
                            <a:schemeClr val="dk1"/>
                          </a:solidFill>
                          <a:effectLst/>
                          <a:latin typeface="+mn-lt"/>
                          <a:ea typeface="+mn-ea"/>
                          <a:cs typeface="+mn-cs"/>
                        </a:rPr>
                        <a:t>Placements en milieu substitut</a:t>
                      </a:r>
                      <a:r>
                        <a:rPr lang="fr-CA" sz="1200" dirty="0" smtClean="0">
                          <a:effectLst/>
                        </a:rPr>
                        <a:t> </a:t>
                      </a:r>
                      <a:endParaRPr lang="fr-FR" sz="12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rgbClr val="EFF5E7"/>
                    </a:solidFill>
                  </a:tcPr>
                </a:tc>
                <a:tc>
                  <a:txBody>
                    <a:bodyPr/>
                    <a:lstStyle/>
                    <a:p>
                      <a:r>
                        <a:rPr lang="fr-FR" sz="1200" b="1" kern="1200" dirty="0" smtClean="0">
                          <a:solidFill>
                            <a:schemeClr val="dk1"/>
                          </a:solidFill>
                          <a:effectLst/>
                          <a:latin typeface="+mn-lt"/>
                          <a:ea typeface="+mn-ea"/>
                          <a:cs typeface="+mn-cs"/>
                        </a:rPr>
                        <a:t>Questionnaire de la recherche FASS, Groupe de recherche sur les inadaptations sociales des enfants, Université de Sherbrooke (1998)</a:t>
                      </a:r>
                      <a:r>
                        <a:rPr lang="fr-CA" sz="1200" b="1" dirty="0" smtClean="0">
                          <a:effectLst/>
                        </a:rPr>
                        <a:t> </a:t>
                      </a:r>
                      <a:endParaRPr lang="fr-FR" sz="1200" b="1" dirty="0"/>
                    </a:p>
                  </a:txBody>
                  <a:tcPr>
                    <a:lnL w="12700" cap="flat" cmpd="sng" algn="ctr">
                      <a:solidFill>
                        <a:schemeClr val="bg1"/>
                      </a:solidFill>
                      <a:prstDash val="solid"/>
                      <a:round/>
                      <a:headEnd type="none" w="med" len="med"/>
                      <a:tailEnd type="none" w="med" len="med"/>
                    </a:lnL>
                    <a:solidFill>
                      <a:srgbClr val="EFF5E7"/>
                    </a:solidFill>
                  </a:tcPr>
                </a:tc>
                <a:extLst>
                  <a:ext uri="{0D108BD9-81ED-4DB2-BD59-A6C34878D82A}">
                    <a16:rowId xmlns="" xmlns:a16="http://schemas.microsoft.com/office/drawing/2014/main" val="10002"/>
                  </a:ext>
                </a:extLst>
              </a:tr>
              <a:tr h="2117928">
                <a:tc>
                  <a:txBody>
                    <a:bodyPr/>
                    <a:lstStyle/>
                    <a:p>
                      <a:r>
                        <a:rPr lang="fr-FR" sz="1200" b="1" kern="1200" dirty="0" smtClean="0">
                          <a:solidFill>
                            <a:schemeClr val="dk1"/>
                          </a:solidFill>
                          <a:effectLst/>
                          <a:latin typeface="+mn-lt"/>
                          <a:ea typeface="+mn-ea"/>
                          <a:cs typeface="+mn-cs"/>
                        </a:rPr>
                        <a:t>Caractéristiques de la famille</a:t>
                      </a:r>
                      <a:r>
                        <a:rPr lang="fr-CA" sz="1200" dirty="0" smtClean="0">
                          <a:effectLst/>
                        </a:rPr>
                        <a:t> </a:t>
                      </a:r>
                      <a:endParaRPr lang="fr-FR" sz="1200" dirty="0"/>
                    </a:p>
                  </a:txBody>
                  <a:tcPr>
                    <a:lnR w="12700" cap="flat" cmpd="sng" algn="ctr">
                      <a:solidFill>
                        <a:schemeClr val="bg1"/>
                      </a:solidFill>
                      <a:prstDash val="solid"/>
                      <a:round/>
                      <a:headEnd type="none" w="med" len="med"/>
                      <a:tailEnd type="none" w="med" len="med"/>
                    </a:lnR>
                  </a:tcPr>
                </a:tc>
                <a:tc>
                  <a:txBody>
                    <a:bodyPr/>
                    <a:lstStyle/>
                    <a:p>
                      <a:r>
                        <a:rPr lang="fr-FR" sz="1200" b="0" kern="1200" dirty="0" smtClean="0">
                          <a:solidFill>
                            <a:schemeClr val="dk1"/>
                          </a:solidFill>
                          <a:effectLst/>
                          <a:latin typeface="+mn-lt"/>
                          <a:ea typeface="+mn-ea"/>
                          <a:cs typeface="+mn-cs"/>
                        </a:rPr>
                        <a:t>Résolution de problèmes, expression affective et fonctionnement général</a:t>
                      </a:r>
                      <a:endParaRPr lang="fr-CA" sz="1200" b="0" kern="1200" dirty="0" smtClean="0">
                        <a:solidFill>
                          <a:schemeClr val="dk1"/>
                        </a:solidFill>
                        <a:effectLst/>
                        <a:latin typeface="+mn-lt"/>
                        <a:ea typeface="+mn-ea"/>
                        <a:cs typeface="+mn-cs"/>
                      </a:endParaRPr>
                    </a:p>
                    <a:p>
                      <a:r>
                        <a:rPr lang="fr-FR" sz="1200" b="0" kern="1200" dirty="0" smtClean="0">
                          <a:solidFill>
                            <a:schemeClr val="dk1"/>
                          </a:solidFill>
                          <a:effectLst/>
                          <a:latin typeface="+mn-lt"/>
                          <a:ea typeface="+mn-ea"/>
                          <a:cs typeface="+mn-cs"/>
                        </a:rPr>
                        <a:t> </a:t>
                      </a:r>
                      <a:endParaRPr lang="fr-CA" sz="1200" b="0" kern="1200" dirty="0" smtClean="0">
                        <a:solidFill>
                          <a:schemeClr val="dk1"/>
                        </a:solidFill>
                        <a:effectLst/>
                        <a:latin typeface="+mn-lt"/>
                        <a:ea typeface="+mn-ea"/>
                        <a:cs typeface="+mn-cs"/>
                      </a:endParaRPr>
                    </a:p>
                    <a:p>
                      <a:r>
                        <a:rPr lang="fr-FR" sz="1200" b="0" kern="1200" dirty="0" smtClean="0">
                          <a:solidFill>
                            <a:schemeClr val="dk1"/>
                          </a:solidFill>
                          <a:effectLst/>
                          <a:latin typeface="+mn-lt"/>
                          <a:ea typeface="+mn-ea"/>
                          <a:cs typeface="+mn-cs"/>
                        </a:rPr>
                        <a:t>Cohésion et flexibilité familiales, communication et satisfaction</a:t>
                      </a:r>
                      <a:endParaRPr lang="fr-CA" sz="1200" b="0" kern="1200" dirty="0" smtClean="0">
                        <a:solidFill>
                          <a:schemeClr val="dk1"/>
                        </a:solidFill>
                        <a:effectLst/>
                        <a:latin typeface="+mn-lt"/>
                        <a:ea typeface="+mn-ea"/>
                        <a:cs typeface="+mn-cs"/>
                      </a:endParaRPr>
                    </a:p>
                    <a:p>
                      <a:r>
                        <a:rPr lang="fr-FR" sz="1200" b="0" kern="1200" dirty="0" smtClean="0">
                          <a:solidFill>
                            <a:schemeClr val="dk1"/>
                          </a:solidFill>
                          <a:effectLst/>
                          <a:latin typeface="+mn-lt"/>
                          <a:ea typeface="+mn-ea"/>
                          <a:cs typeface="+mn-cs"/>
                        </a:rPr>
                        <a:t> </a:t>
                      </a:r>
                      <a:endParaRPr lang="fr-CA" sz="1200" b="0" kern="1200" dirty="0" smtClean="0">
                        <a:solidFill>
                          <a:schemeClr val="dk1"/>
                        </a:solidFill>
                        <a:effectLst/>
                        <a:latin typeface="+mn-lt"/>
                        <a:ea typeface="+mn-ea"/>
                        <a:cs typeface="+mn-cs"/>
                      </a:endParaRPr>
                    </a:p>
                    <a:p>
                      <a:r>
                        <a:rPr lang="fr-FR" sz="1200" b="0" kern="1200" dirty="0" smtClean="0">
                          <a:solidFill>
                            <a:schemeClr val="dk1"/>
                          </a:solidFill>
                          <a:effectLst/>
                          <a:latin typeface="+mn-lt"/>
                          <a:ea typeface="+mn-ea"/>
                          <a:cs typeface="+mn-cs"/>
                        </a:rPr>
                        <a:t>Évènements stressants vécus par la famille au cours de la dernière année</a:t>
                      </a:r>
                      <a:endParaRPr lang="fr-CA" sz="1200" b="0" kern="1200" dirty="0" smtClean="0">
                        <a:solidFill>
                          <a:schemeClr val="dk1"/>
                        </a:solidFill>
                        <a:effectLst/>
                        <a:latin typeface="+mn-lt"/>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tcPr>
                </a:tc>
                <a:tc>
                  <a:txBody>
                    <a:bodyPr/>
                    <a:lstStyle/>
                    <a:p>
                      <a:r>
                        <a:rPr lang="fr-FR" sz="1200" b="1" kern="1200" dirty="0" smtClean="0">
                          <a:solidFill>
                            <a:schemeClr val="dk1"/>
                          </a:solidFill>
                          <a:effectLst/>
                          <a:latin typeface="+mn-lt"/>
                          <a:ea typeface="+mn-ea"/>
                          <a:cs typeface="+mn-cs"/>
                        </a:rPr>
                        <a:t>Le </a:t>
                      </a:r>
                      <a:r>
                        <a:rPr lang="fr-FR" sz="1200" b="1" kern="1200" dirty="0" err="1" smtClean="0">
                          <a:solidFill>
                            <a:schemeClr val="dk1"/>
                          </a:solidFill>
                          <a:effectLst/>
                          <a:latin typeface="+mn-lt"/>
                          <a:ea typeface="+mn-ea"/>
                          <a:cs typeface="+mn-cs"/>
                        </a:rPr>
                        <a:t>Family</a:t>
                      </a:r>
                      <a:r>
                        <a:rPr lang="fr-FR" sz="1200" b="1" kern="1200" dirty="0" smtClean="0">
                          <a:solidFill>
                            <a:schemeClr val="dk1"/>
                          </a:solidFill>
                          <a:effectLst/>
                          <a:latin typeface="+mn-lt"/>
                          <a:ea typeface="+mn-ea"/>
                          <a:cs typeface="+mn-cs"/>
                        </a:rPr>
                        <a:t> </a:t>
                      </a:r>
                      <a:r>
                        <a:rPr lang="fr-FR" sz="1200" b="1" kern="1200" dirty="0" err="1" smtClean="0">
                          <a:solidFill>
                            <a:schemeClr val="dk1"/>
                          </a:solidFill>
                          <a:effectLst/>
                          <a:latin typeface="+mn-lt"/>
                          <a:ea typeface="+mn-ea"/>
                          <a:cs typeface="+mn-cs"/>
                        </a:rPr>
                        <a:t>Assessment</a:t>
                      </a:r>
                      <a:r>
                        <a:rPr lang="fr-FR" sz="1200" b="1" kern="1200" dirty="0" smtClean="0">
                          <a:solidFill>
                            <a:schemeClr val="dk1"/>
                          </a:solidFill>
                          <a:effectLst/>
                          <a:latin typeface="+mn-lt"/>
                          <a:ea typeface="+mn-ea"/>
                          <a:cs typeface="+mn-cs"/>
                        </a:rPr>
                        <a:t> </a:t>
                      </a:r>
                      <a:r>
                        <a:rPr lang="fr-FR" sz="1200" b="1" kern="1200" dirty="0" err="1" smtClean="0">
                          <a:solidFill>
                            <a:schemeClr val="dk1"/>
                          </a:solidFill>
                          <a:effectLst/>
                          <a:latin typeface="+mn-lt"/>
                          <a:ea typeface="+mn-ea"/>
                          <a:cs typeface="+mn-cs"/>
                        </a:rPr>
                        <a:t>Device</a:t>
                      </a:r>
                      <a:r>
                        <a:rPr lang="fr-FR" sz="1200" b="1" kern="1200" dirty="0" smtClean="0">
                          <a:solidFill>
                            <a:schemeClr val="dk1"/>
                          </a:solidFill>
                          <a:effectLst/>
                          <a:latin typeface="+mn-lt"/>
                          <a:ea typeface="+mn-ea"/>
                          <a:cs typeface="+mn-cs"/>
                        </a:rPr>
                        <a:t> </a:t>
                      </a:r>
                      <a:endParaRPr lang="fr-CA" sz="1200" b="1" kern="1200" dirty="0" smtClean="0">
                        <a:solidFill>
                          <a:schemeClr val="dk1"/>
                        </a:solidFill>
                        <a:effectLst/>
                        <a:latin typeface="+mn-lt"/>
                        <a:ea typeface="+mn-ea"/>
                        <a:cs typeface="+mn-cs"/>
                      </a:endParaRPr>
                    </a:p>
                    <a:p>
                      <a:r>
                        <a:rPr lang="nl-NL" sz="1200" b="1" kern="1200" dirty="0" smtClean="0">
                          <a:solidFill>
                            <a:schemeClr val="dk1"/>
                          </a:solidFill>
                          <a:effectLst/>
                          <a:latin typeface="+mn-lt"/>
                          <a:ea typeface="+mn-ea"/>
                          <a:cs typeface="+mn-cs"/>
                        </a:rPr>
                        <a:t>(</a:t>
                      </a:r>
                      <a:r>
                        <a:rPr lang="nl-NL" sz="1200" b="1" kern="1200" dirty="0" err="1" smtClean="0">
                          <a:solidFill>
                            <a:schemeClr val="dk1"/>
                          </a:solidFill>
                          <a:effectLst/>
                          <a:latin typeface="+mn-lt"/>
                          <a:ea typeface="+mn-ea"/>
                          <a:cs typeface="+mn-cs"/>
                        </a:rPr>
                        <a:t>Epstein</a:t>
                      </a:r>
                      <a:r>
                        <a:rPr lang="nl-NL" sz="1200" b="1" kern="1200" dirty="0" smtClean="0">
                          <a:solidFill>
                            <a:schemeClr val="dk1"/>
                          </a:solidFill>
                          <a:effectLst/>
                          <a:latin typeface="+mn-lt"/>
                          <a:ea typeface="+mn-ea"/>
                          <a:cs typeface="+mn-cs"/>
                        </a:rPr>
                        <a:t> et al., 1983)*</a:t>
                      </a:r>
                      <a:endParaRPr lang="fr-CA" sz="1200" b="1" kern="1200" dirty="0" smtClean="0">
                        <a:solidFill>
                          <a:schemeClr val="dk1"/>
                        </a:solidFill>
                        <a:effectLst/>
                        <a:latin typeface="+mn-lt"/>
                        <a:ea typeface="+mn-ea"/>
                        <a:cs typeface="+mn-cs"/>
                      </a:endParaRPr>
                    </a:p>
                    <a:p>
                      <a:r>
                        <a:rPr lang="nl-NL" sz="1200" b="1" kern="1200" dirty="0" smtClean="0">
                          <a:solidFill>
                            <a:schemeClr val="dk1"/>
                          </a:solidFill>
                          <a:effectLst/>
                          <a:latin typeface="+mn-lt"/>
                          <a:ea typeface="+mn-ea"/>
                          <a:cs typeface="+mn-cs"/>
                        </a:rPr>
                        <a:t> </a:t>
                      </a:r>
                      <a:endParaRPr lang="fr-CA" sz="1200" b="1" kern="1200" dirty="0" smtClean="0">
                        <a:solidFill>
                          <a:schemeClr val="dk1"/>
                        </a:solidFill>
                        <a:effectLst/>
                        <a:latin typeface="+mn-lt"/>
                        <a:ea typeface="+mn-ea"/>
                        <a:cs typeface="+mn-cs"/>
                      </a:endParaRPr>
                    </a:p>
                    <a:p>
                      <a:r>
                        <a:rPr lang="nl-NL" sz="1200" b="1" kern="1200" dirty="0" smtClean="0">
                          <a:solidFill>
                            <a:schemeClr val="dk1"/>
                          </a:solidFill>
                          <a:effectLst/>
                          <a:latin typeface="+mn-lt"/>
                          <a:ea typeface="+mn-ea"/>
                          <a:cs typeface="+mn-cs"/>
                        </a:rPr>
                        <a:t> </a:t>
                      </a:r>
                      <a:endParaRPr lang="fr-CA" sz="1200" b="1" kern="1200" dirty="0" smtClean="0">
                        <a:solidFill>
                          <a:schemeClr val="dk1"/>
                        </a:solidFill>
                        <a:effectLst/>
                        <a:latin typeface="+mn-lt"/>
                        <a:ea typeface="+mn-ea"/>
                        <a:cs typeface="+mn-cs"/>
                      </a:endParaRPr>
                    </a:p>
                    <a:p>
                      <a:r>
                        <a:rPr lang="nl-NL" sz="1200" b="1" kern="1200" dirty="0" smtClean="0">
                          <a:solidFill>
                            <a:schemeClr val="dk1"/>
                          </a:solidFill>
                          <a:effectLst/>
                          <a:latin typeface="+mn-lt"/>
                          <a:ea typeface="+mn-ea"/>
                          <a:cs typeface="+mn-cs"/>
                        </a:rPr>
                        <a:t> FACES IV de </a:t>
                      </a:r>
                      <a:r>
                        <a:rPr lang="nl-NL" sz="1200" b="1" kern="1200" dirty="0" err="1" smtClean="0">
                          <a:solidFill>
                            <a:schemeClr val="dk1"/>
                          </a:solidFill>
                          <a:effectLst/>
                          <a:latin typeface="+mn-lt"/>
                          <a:ea typeface="+mn-ea"/>
                          <a:cs typeface="+mn-cs"/>
                        </a:rPr>
                        <a:t>Olson</a:t>
                      </a:r>
                      <a:r>
                        <a:rPr lang="nl-NL" sz="1200" b="1" kern="1200" dirty="0" smtClean="0">
                          <a:solidFill>
                            <a:schemeClr val="dk1"/>
                          </a:solidFill>
                          <a:effectLst/>
                          <a:latin typeface="+mn-lt"/>
                          <a:ea typeface="+mn-ea"/>
                          <a:cs typeface="+mn-cs"/>
                        </a:rPr>
                        <a:t> et al., (2006)</a:t>
                      </a:r>
                      <a:endParaRPr lang="fr-CA" sz="1200" b="1" kern="1200" dirty="0" smtClean="0">
                        <a:solidFill>
                          <a:schemeClr val="dk1"/>
                        </a:solidFill>
                        <a:effectLst/>
                        <a:latin typeface="+mn-lt"/>
                        <a:ea typeface="+mn-ea"/>
                        <a:cs typeface="+mn-cs"/>
                      </a:endParaRPr>
                    </a:p>
                    <a:p>
                      <a:r>
                        <a:rPr lang="nl-NL" sz="1200" b="1" kern="1200" dirty="0" smtClean="0">
                          <a:solidFill>
                            <a:schemeClr val="dk1"/>
                          </a:solidFill>
                          <a:effectLst/>
                          <a:latin typeface="+mn-lt"/>
                          <a:ea typeface="+mn-ea"/>
                          <a:cs typeface="+mn-cs"/>
                        </a:rPr>
                        <a:t> </a:t>
                      </a:r>
                      <a:endParaRPr lang="fr-CA" sz="1200" b="1" kern="1200" dirty="0" smtClean="0">
                        <a:solidFill>
                          <a:schemeClr val="dk1"/>
                        </a:solidFill>
                        <a:effectLst/>
                        <a:latin typeface="+mn-lt"/>
                        <a:ea typeface="+mn-ea"/>
                        <a:cs typeface="+mn-cs"/>
                      </a:endParaRPr>
                    </a:p>
                    <a:p>
                      <a:r>
                        <a:rPr lang="en-GB" sz="1200" b="1" kern="1200" dirty="0" smtClean="0">
                          <a:solidFill>
                            <a:schemeClr val="dk1"/>
                          </a:solidFill>
                          <a:effectLst/>
                          <a:latin typeface="+mn-lt"/>
                          <a:ea typeface="+mn-ea"/>
                          <a:cs typeface="+mn-cs"/>
                        </a:rPr>
                        <a:t> </a:t>
                      </a:r>
                      <a:endParaRPr lang="fr-CA" sz="1200" b="1" kern="1200" dirty="0" smtClean="0">
                        <a:solidFill>
                          <a:schemeClr val="dk1"/>
                        </a:solidFill>
                        <a:effectLst/>
                        <a:latin typeface="+mn-lt"/>
                        <a:ea typeface="+mn-ea"/>
                        <a:cs typeface="+mn-cs"/>
                      </a:endParaRPr>
                    </a:p>
                    <a:p>
                      <a:r>
                        <a:rPr lang="en-GB" sz="1200" b="1" kern="1200" dirty="0" smtClean="0">
                          <a:solidFill>
                            <a:schemeClr val="dk1"/>
                          </a:solidFill>
                          <a:effectLst/>
                          <a:latin typeface="+mn-lt"/>
                          <a:ea typeface="+mn-ea"/>
                          <a:cs typeface="+mn-cs"/>
                        </a:rPr>
                        <a:t>Family Inventory of Life Events and Changes (Barton et al., 1994)</a:t>
                      </a:r>
                      <a:r>
                        <a:rPr lang="fr-CA" sz="1200" b="1" dirty="0" smtClean="0">
                          <a:effectLst/>
                        </a:rPr>
                        <a:t> </a:t>
                      </a:r>
                      <a:endParaRPr lang="fr-FR" sz="1200" b="1" dirty="0"/>
                    </a:p>
                  </a:txBody>
                  <a:tcPr>
                    <a:lnL w="12700" cap="flat" cmpd="sng" algn="ctr">
                      <a:solidFill>
                        <a:schemeClr val="bg1"/>
                      </a:solidFill>
                      <a:prstDash val="solid"/>
                      <a:round/>
                      <a:headEnd type="none" w="med" len="med"/>
                      <a:tailEnd type="none" w="med" len="med"/>
                    </a:lnL>
                  </a:tcPr>
                </a:tc>
                <a:extLst>
                  <a:ext uri="{0D108BD9-81ED-4DB2-BD59-A6C34878D82A}">
                    <a16:rowId xmlns="" xmlns:a16="http://schemas.microsoft.com/office/drawing/2014/main" val="10003"/>
                  </a:ext>
                </a:extLst>
              </a:tr>
            </a:tbl>
          </a:graphicData>
        </a:graphic>
      </p:graphicFrame>
      <p:pic>
        <p:nvPicPr>
          <p:cNvPr id="5" name="Image 4" descr="CJQIU_couleur.jpg"/>
          <p:cNvPicPr/>
          <p:nvPr/>
        </p:nvPicPr>
        <p:blipFill>
          <a:blip r:embed="rId2" cstate="print"/>
          <a:srcRect l="1826"/>
          <a:stretch>
            <a:fillRect/>
          </a:stretch>
        </p:blipFill>
        <p:spPr bwMode="auto">
          <a:xfrm>
            <a:off x="8524573" y="6381328"/>
            <a:ext cx="619427" cy="476672"/>
          </a:xfrm>
          <a:prstGeom prst="rect">
            <a:avLst/>
          </a:prstGeom>
          <a:noFill/>
          <a:ln w="9525">
            <a:noFill/>
            <a:miter lim="800000"/>
            <a:headEnd/>
            <a:tailEnd/>
          </a:ln>
        </p:spPr>
      </p:pic>
    </p:spTree>
    <p:extLst>
      <p:ext uri="{BB962C8B-B14F-4D97-AF65-F5344CB8AC3E}">
        <p14:creationId xmlns:p14="http://schemas.microsoft.com/office/powerpoint/2010/main" val="946670505"/>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idx="1"/>
          </p:nvPr>
        </p:nvSpPr>
        <p:spPr>
          <a:xfrm>
            <a:off x="722313" y="2906713"/>
            <a:ext cx="7772400" cy="1265531"/>
          </a:xfrm>
        </p:spPr>
        <p:txBody>
          <a:bodyPr>
            <a:normAutofit/>
          </a:bodyPr>
          <a:lstStyle/>
          <a:p>
            <a:r>
              <a:rPr lang="fr-FR" sz="3600" b="1" dirty="0" smtClean="0">
                <a:solidFill>
                  <a:srgbClr val="000090"/>
                </a:solidFill>
                <a:latin typeface="Arial"/>
                <a:cs typeface="Arial"/>
              </a:rPr>
              <a:t>Contexte dans lequel a émergé ce programme</a:t>
            </a:r>
            <a:endParaRPr lang="fr-FR" sz="3600" b="1" dirty="0">
              <a:solidFill>
                <a:srgbClr val="000090"/>
              </a:solidFill>
              <a:latin typeface="Arial"/>
              <a:cs typeface="Arial"/>
            </a:endParaRPr>
          </a:p>
        </p:txBody>
      </p:sp>
    </p:spTree>
    <p:extLst>
      <p:ext uri="{BB962C8B-B14F-4D97-AF65-F5344CB8AC3E}">
        <p14:creationId xmlns:p14="http://schemas.microsoft.com/office/powerpoint/2010/main" val="1227175149"/>
      </p:ext>
    </p:extLst>
  </p:cSld>
  <p:clrMapOvr>
    <a:masterClrMapping/>
  </p:clrMapOvr>
  <p:timing>
    <p:tnLst>
      <p:par>
        <p:cTn xmlns:p14="http://schemas.microsoft.com/office/powerpoint/2010/mai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7544" y="0"/>
            <a:ext cx="7024744" cy="908720"/>
          </a:xfrm>
        </p:spPr>
        <p:txBody>
          <a:bodyPr>
            <a:normAutofit/>
          </a:bodyPr>
          <a:lstStyle/>
          <a:p>
            <a:r>
              <a:rPr lang="fr-FR" sz="2800" b="1" dirty="0" smtClean="0"/>
              <a:t>Instruments de mesure</a:t>
            </a:r>
            <a:endParaRPr lang="fr-FR" sz="2800" b="1" dirty="0"/>
          </a:p>
        </p:txBody>
      </p:sp>
      <p:graphicFrame>
        <p:nvGraphicFramePr>
          <p:cNvPr id="4" name="Espace réservé du contenu 3"/>
          <p:cNvGraphicFramePr>
            <a:graphicFrameLocks noGrp="1"/>
          </p:cNvGraphicFramePr>
          <p:nvPr>
            <p:ph idx="1"/>
            <p:extLst>
              <p:ext uri="{D42A27DB-BD31-4B8C-83A1-F6EECF244321}">
                <p14:modId xmlns:p14="http://schemas.microsoft.com/office/powerpoint/2010/main" val="1944978222"/>
              </p:ext>
            </p:extLst>
          </p:nvPr>
        </p:nvGraphicFramePr>
        <p:xfrm>
          <a:off x="603691" y="940057"/>
          <a:ext cx="7920882" cy="5400599"/>
        </p:xfrm>
        <a:graphic>
          <a:graphicData uri="http://schemas.openxmlformats.org/drawingml/2006/table">
            <a:tbl>
              <a:tblPr firstRow="1" bandRow="1">
                <a:tableStyleId>{5C22544A-7EE6-4342-B048-85BDC9FD1C3A}</a:tableStyleId>
              </a:tblPr>
              <a:tblGrid>
                <a:gridCol w="2640294">
                  <a:extLst>
                    <a:ext uri="{9D8B030D-6E8A-4147-A177-3AD203B41FA5}">
                      <a16:colId xmlns="" xmlns:a16="http://schemas.microsoft.com/office/drawing/2014/main" val="20000"/>
                    </a:ext>
                  </a:extLst>
                </a:gridCol>
                <a:gridCol w="2451701">
                  <a:extLst>
                    <a:ext uri="{9D8B030D-6E8A-4147-A177-3AD203B41FA5}">
                      <a16:colId xmlns="" xmlns:a16="http://schemas.microsoft.com/office/drawing/2014/main" val="20001"/>
                    </a:ext>
                  </a:extLst>
                </a:gridCol>
                <a:gridCol w="2828887">
                  <a:extLst>
                    <a:ext uri="{9D8B030D-6E8A-4147-A177-3AD203B41FA5}">
                      <a16:colId xmlns="" xmlns:a16="http://schemas.microsoft.com/office/drawing/2014/main" val="20002"/>
                    </a:ext>
                  </a:extLst>
                </a:gridCol>
              </a:tblGrid>
              <a:tr h="2429153">
                <a:tc>
                  <a:txBody>
                    <a:bodyPr/>
                    <a:lstStyle/>
                    <a:p>
                      <a:r>
                        <a:rPr lang="fr-FR" sz="1200" b="1" kern="1200" dirty="0" smtClean="0">
                          <a:solidFill>
                            <a:srgbClr val="000000"/>
                          </a:solidFill>
                          <a:effectLst/>
                          <a:latin typeface="+mn-lt"/>
                          <a:ea typeface="+mn-ea"/>
                          <a:cs typeface="+mn-cs"/>
                        </a:rPr>
                        <a:t>Caractéristiques de la relation parents-jeune</a:t>
                      </a:r>
                      <a:r>
                        <a:rPr lang="fr-CA" sz="1200" dirty="0" smtClean="0">
                          <a:solidFill>
                            <a:srgbClr val="000000"/>
                          </a:solidFill>
                          <a:effectLst/>
                        </a:rPr>
                        <a:t> </a:t>
                      </a:r>
                      <a:endParaRPr lang="fr-FR" sz="1200" dirty="0">
                        <a:solidFill>
                          <a:srgbClr val="000000"/>
                        </a:solidFill>
                      </a:endParaRPr>
                    </a:p>
                  </a:txBody>
                  <a:tcPr>
                    <a:lnR w="12700" cap="flat" cmpd="sng" algn="ctr">
                      <a:solidFill>
                        <a:schemeClr val="bg1"/>
                      </a:solidFill>
                      <a:prstDash val="solid"/>
                      <a:round/>
                      <a:headEnd type="none" w="med" len="med"/>
                      <a:tailEnd type="none" w="med" len="med"/>
                    </a:lnR>
                    <a:solidFill>
                      <a:srgbClr val="EFF5E7"/>
                    </a:solidFill>
                  </a:tcPr>
                </a:tc>
                <a:tc>
                  <a:txBody>
                    <a:bodyPr/>
                    <a:lstStyle/>
                    <a:p>
                      <a:r>
                        <a:rPr lang="fr-FR" sz="1200" b="1" kern="1200" dirty="0" smtClean="0">
                          <a:solidFill>
                            <a:srgbClr val="000000"/>
                          </a:solidFill>
                          <a:effectLst/>
                          <a:latin typeface="+mn-lt"/>
                          <a:ea typeface="+mn-ea"/>
                          <a:cs typeface="+mn-cs"/>
                        </a:rPr>
                        <a:t>Engagement des parents, attitudes positives des parents, manque de supervision, discipline inconsistante</a:t>
                      </a:r>
                      <a:endParaRPr lang="fr-CA" sz="1200" b="1" kern="1200" dirty="0" smtClean="0">
                        <a:solidFill>
                          <a:srgbClr val="000000"/>
                        </a:solidFill>
                        <a:effectLst/>
                        <a:latin typeface="+mn-lt"/>
                        <a:ea typeface="+mn-ea"/>
                        <a:cs typeface="+mn-cs"/>
                      </a:endParaRPr>
                    </a:p>
                    <a:p>
                      <a:r>
                        <a:rPr lang="fr-FR" sz="1200" b="1" kern="1200" dirty="0" smtClean="0">
                          <a:solidFill>
                            <a:srgbClr val="000000"/>
                          </a:solidFill>
                          <a:effectLst/>
                          <a:latin typeface="+mn-lt"/>
                          <a:ea typeface="+mn-ea"/>
                          <a:cs typeface="+mn-cs"/>
                        </a:rPr>
                        <a:t> </a:t>
                      </a:r>
                      <a:endParaRPr lang="fr-CA" sz="1200" b="1" kern="1200" dirty="0" smtClean="0">
                        <a:solidFill>
                          <a:srgbClr val="000000"/>
                        </a:solidFill>
                        <a:effectLst/>
                        <a:latin typeface="+mn-lt"/>
                        <a:ea typeface="+mn-ea"/>
                        <a:cs typeface="+mn-cs"/>
                      </a:endParaRPr>
                    </a:p>
                    <a:p>
                      <a:r>
                        <a:rPr lang="fr-FR" sz="1200" b="1" kern="1200" dirty="0" smtClean="0">
                          <a:solidFill>
                            <a:srgbClr val="000000"/>
                          </a:solidFill>
                          <a:effectLst/>
                          <a:latin typeface="+mn-lt"/>
                          <a:ea typeface="+mn-ea"/>
                          <a:cs typeface="+mn-cs"/>
                        </a:rPr>
                        <a:t>Qualité de la relation avec la mère</a:t>
                      </a:r>
                      <a:endParaRPr lang="fr-CA" sz="1200" b="1" kern="1200" dirty="0" smtClean="0">
                        <a:solidFill>
                          <a:srgbClr val="000000"/>
                        </a:solidFill>
                        <a:effectLst/>
                        <a:latin typeface="+mn-lt"/>
                        <a:ea typeface="+mn-ea"/>
                        <a:cs typeface="+mn-cs"/>
                      </a:endParaRPr>
                    </a:p>
                    <a:p>
                      <a:r>
                        <a:rPr lang="fr-FR" sz="1200" b="1" kern="1200" dirty="0" smtClean="0">
                          <a:solidFill>
                            <a:srgbClr val="000000"/>
                          </a:solidFill>
                          <a:effectLst/>
                          <a:latin typeface="+mn-lt"/>
                          <a:ea typeface="+mn-ea"/>
                          <a:cs typeface="+mn-cs"/>
                        </a:rPr>
                        <a:t> </a:t>
                      </a:r>
                      <a:endParaRPr lang="fr-CA" sz="1200" b="1" kern="1200" dirty="0" smtClean="0">
                        <a:solidFill>
                          <a:srgbClr val="000000"/>
                        </a:solidFill>
                        <a:effectLst/>
                        <a:latin typeface="+mn-lt"/>
                        <a:ea typeface="+mn-ea"/>
                        <a:cs typeface="+mn-cs"/>
                      </a:endParaRPr>
                    </a:p>
                    <a:p>
                      <a:r>
                        <a:rPr lang="fr-FR" sz="1200" b="1" kern="1200" dirty="0" smtClean="0">
                          <a:solidFill>
                            <a:srgbClr val="000000"/>
                          </a:solidFill>
                          <a:effectLst/>
                          <a:latin typeface="+mn-lt"/>
                          <a:ea typeface="+mn-ea"/>
                          <a:cs typeface="+mn-cs"/>
                        </a:rPr>
                        <a:t>Qualité de la relation avec le père </a:t>
                      </a:r>
                      <a:endParaRPr lang="fr-CA" sz="1200" b="1" kern="1200" dirty="0" smtClean="0">
                        <a:solidFill>
                          <a:srgbClr val="000000"/>
                        </a:solidFill>
                        <a:effectLst/>
                        <a:latin typeface="+mn-lt"/>
                        <a:ea typeface="+mn-ea"/>
                        <a:cs typeface="+mn-cs"/>
                      </a:endParaRPr>
                    </a:p>
                    <a:p>
                      <a:r>
                        <a:rPr lang="fr-FR" sz="1200" b="1" kern="1200" dirty="0" smtClean="0">
                          <a:solidFill>
                            <a:srgbClr val="000000"/>
                          </a:solidFill>
                          <a:effectLst/>
                          <a:latin typeface="+mn-lt"/>
                          <a:ea typeface="+mn-ea"/>
                          <a:cs typeface="+mn-cs"/>
                        </a:rPr>
                        <a:t> </a:t>
                      </a:r>
                      <a:endParaRPr lang="fr-CA" sz="1200" b="1" kern="1200" dirty="0" smtClean="0">
                        <a:solidFill>
                          <a:srgbClr val="000000"/>
                        </a:solidFill>
                        <a:effectLst/>
                        <a:latin typeface="+mn-lt"/>
                        <a:ea typeface="+mn-ea"/>
                        <a:cs typeface="+mn-cs"/>
                      </a:endParaRPr>
                    </a:p>
                    <a:p>
                      <a:r>
                        <a:rPr lang="fr-FR" sz="1200" b="1" kern="1200" dirty="0" smtClean="0">
                          <a:solidFill>
                            <a:srgbClr val="000000"/>
                          </a:solidFill>
                          <a:effectLst/>
                          <a:latin typeface="+mn-lt"/>
                          <a:ea typeface="+mn-ea"/>
                          <a:cs typeface="+mn-cs"/>
                        </a:rPr>
                        <a:t>Qualité de la relation envers le jeune</a:t>
                      </a:r>
                      <a:r>
                        <a:rPr lang="fr-CA" sz="1200" dirty="0" smtClean="0">
                          <a:solidFill>
                            <a:srgbClr val="000000"/>
                          </a:solidFill>
                          <a:effectLst/>
                        </a:rPr>
                        <a:t> </a:t>
                      </a:r>
                      <a:endParaRPr lang="fr-FR" sz="1200" dirty="0">
                        <a:solidFill>
                          <a:srgbClr val="000000"/>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rgbClr val="EFF5E7"/>
                    </a:solidFill>
                  </a:tcPr>
                </a:tc>
                <a:tc>
                  <a:txBody>
                    <a:bodyPr/>
                    <a:lstStyle/>
                    <a:p>
                      <a:r>
                        <a:rPr lang="fr-FR" sz="1200" b="1" kern="1200" dirty="0" smtClean="0">
                          <a:solidFill>
                            <a:srgbClr val="000000"/>
                          </a:solidFill>
                          <a:effectLst/>
                          <a:latin typeface="+mn-lt"/>
                          <a:ea typeface="+mn-ea"/>
                          <a:cs typeface="+mn-cs"/>
                        </a:rPr>
                        <a:t>Alabama </a:t>
                      </a:r>
                      <a:r>
                        <a:rPr lang="fr-FR" sz="1200" b="1" kern="1200" dirty="0" err="1" smtClean="0">
                          <a:solidFill>
                            <a:srgbClr val="000000"/>
                          </a:solidFill>
                          <a:effectLst/>
                          <a:latin typeface="+mn-lt"/>
                          <a:ea typeface="+mn-ea"/>
                          <a:cs typeface="+mn-cs"/>
                        </a:rPr>
                        <a:t>Parenting</a:t>
                      </a:r>
                      <a:r>
                        <a:rPr lang="fr-FR" sz="1200" b="1" kern="1200" dirty="0" smtClean="0">
                          <a:solidFill>
                            <a:srgbClr val="000000"/>
                          </a:solidFill>
                          <a:effectLst/>
                          <a:latin typeface="+mn-lt"/>
                          <a:ea typeface="+mn-ea"/>
                          <a:cs typeface="+mn-cs"/>
                        </a:rPr>
                        <a:t> Questionnaire  (Shelton et al., 1995)</a:t>
                      </a:r>
                      <a:endParaRPr lang="fr-CA" sz="1200" b="1" kern="1200" dirty="0" smtClean="0">
                        <a:solidFill>
                          <a:srgbClr val="000000"/>
                        </a:solidFill>
                        <a:effectLst/>
                        <a:latin typeface="+mn-lt"/>
                        <a:ea typeface="+mn-ea"/>
                        <a:cs typeface="+mn-cs"/>
                      </a:endParaRPr>
                    </a:p>
                    <a:p>
                      <a:r>
                        <a:rPr lang="fr-FR" sz="1200" b="1" kern="1200" dirty="0" smtClean="0">
                          <a:solidFill>
                            <a:srgbClr val="000000"/>
                          </a:solidFill>
                          <a:effectLst/>
                          <a:latin typeface="+mn-lt"/>
                          <a:ea typeface="+mn-ea"/>
                          <a:cs typeface="+mn-cs"/>
                        </a:rPr>
                        <a:t> </a:t>
                      </a:r>
                      <a:endParaRPr lang="fr-CA" sz="1200" b="1" kern="1200" dirty="0" smtClean="0">
                        <a:solidFill>
                          <a:srgbClr val="000000"/>
                        </a:solidFill>
                        <a:effectLst/>
                        <a:latin typeface="+mn-lt"/>
                        <a:ea typeface="+mn-ea"/>
                        <a:cs typeface="+mn-cs"/>
                      </a:endParaRPr>
                    </a:p>
                    <a:p>
                      <a:r>
                        <a:rPr lang="fr-FR" sz="1200" b="1" kern="1200" dirty="0" smtClean="0">
                          <a:solidFill>
                            <a:srgbClr val="000000"/>
                          </a:solidFill>
                          <a:effectLst/>
                          <a:latin typeface="+mn-lt"/>
                          <a:ea typeface="+mn-ea"/>
                          <a:cs typeface="+mn-cs"/>
                        </a:rPr>
                        <a:t> </a:t>
                      </a:r>
                      <a:endParaRPr lang="fr-CA" sz="1200" b="1" kern="1200" dirty="0" smtClean="0">
                        <a:solidFill>
                          <a:srgbClr val="000000"/>
                        </a:solidFill>
                        <a:effectLst/>
                        <a:latin typeface="+mn-lt"/>
                        <a:ea typeface="+mn-ea"/>
                        <a:cs typeface="+mn-cs"/>
                      </a:endParaRPr>
                    </a:p>
                    <a:p>
                      <a:endParaRPr lang="en-GB" sz="1200" b="1" kern="1200" dirty="0" smtClean="0">
                        <a:solidFill>
                          <a:srgbClr val="000000"/>
                        </a:solidFill>
                        <a:effectLst/>
                        <a:latin typeface="+mn-lt"/>
                        <a:ea typeface="+mn-ea"/>
                        <a:cs typeface="+mn-cs"/>
                      </a:endParaRPr>
                    </a:p>
                    <a:p>
                      <a:r>
                        <a:rPr lang="en-GB" sz="1200" b="1" kern="1200" dirty="0" smtClean="0">
                          <a:solidFill>
                            <a:srgbClr val="000000"/>
                          </a:solidFill>
                          <a:effectLst/>
                          <a:latin typeface="+mn-lt"/>
                          <a:ea typeface="+mn-ea"/>
                          <a:cs typeface="+mn-cs"/>
                        </a:rPr>
                        <a:t>Child Attitude toward Mother (Hudson, 1982)</a:t>
                      </a:r>
                      <a:endParaRPr lang="fr-CA" sz="1200" b="1" kern="1200" dirty="0" smtClean="0">
                        <a:solidFill>
                          <a:srgbClr val="000000"/>
                        </a:solidFill>
                        <a:effectLst/>
                        <a:latin typeface="+mn-lt"/>
                        <a:ea typeface="+mn-ea"/>
                        <a:cs typeface="+mn-cs"/>
                      </a:endParaRPr>
                    </a:p>
                    <a:p>
                      <a:r>
                        <a:rPr lang="en-GB" sz="1200" b="1" kern="1200" dirty="0" smtClean="0">
                          <a:solidFill>
                            <a:srgbClr val="000000"/>
                          </a:solidFill>
                          <a:effectLst/>
                          <a:latin typeface="+mn-lt"/>
                          <a:ea typeface="+mn-ea"/>
                          <a:cs typeface="+mn-cs"/>
                        </a:rPr>
                        <a:t> </a:t>
                      </a:r>
                      <a:endParaRPr lang="fr-CA" sz="1200" b="1" kern="1200" dirty="0" smtClean="0">
                        <a:solidFill>
                          <a:srgbClr val="000000"/>
                        </a:solidFill>
                        <a:effectLst/>
                        <a:latin typeface="+mn-lt"/>
                        <a:ea typeface="+mn-ea"/>
                        <a:cs typeface="+mn-cs"/>
                      </a:endParaRPr>
                    </a:p>
                    <a:p>
                      <a:r>
                        <a:rPr lang="en-GB" sz="1200" b="1" kern="1200" dirty="0" smtClean="0">
                          <a:solidFill>
                            <a:srgbClr val="000000"/>
                          </a:solidFill>
                          <a:effectLst/>
                          <a:latin typeface="+mn-lt"/>
                          <a:ea typeface="+mn-ea"/>
                          <a:cs typeface="+mn-cs"/>
                        </a:rPr>
                        <a:t>Child Attitude toward Father (Hudson, 1982)</a:t>
                      </a:r>
                      <a:endParaRPr lang="fr-CA" sz="1200" b="1" kern="1200" dirty="0" smtClean="0">
                        <a:solidFill>
                          <a:srgbClr val="000000"/>
                        </a:solidFill>
                        <a:effectLst/>
                        <a:latin typeface="+mn-lt"/>
                        <a:ea typeface="+mn-ea"/>
                        <a:cs typeface="+mn-cs"/>
                      </a:endParaRPr>
                    </a:p>
                    <a:p>
                      <a:r>
                        <a:rPr lang="en-GB" sz="1200" b="1" kern="1200" dirty="0" smtClean="0">
                          <a:solidFill>
                            <a:srgbClr val="000000"/>
                          </a:solidFill>
                          <a:effectLst/>
                          <a:latin typeface="+mn-lt"/>
                          <a:ea typeface="+mn-ea"/>
                          <a:cs typeface="+mn-cs"/>
                        </a:rPr>
                        <a:t> </a:t>
                      </a:r>
                      <a:endParaRPr lang="fr-CA" sz="1200" b="1" kern="1200" dirty="0" smtClean="0">
                        <a:solidFill>
                          <a:srgbClr val="000000"/>
                        </a:solidFill>
                        <a:effectLst/>
                        <a:latin typeface="+mn-lt"/>
                        <a:ea typeface="+mn-ea"/>
                        <a:cs typeface="+mn-cs"/>
                      </a:endParaRPr>
                    </a:p>
                    <a:p>
                      <a:r>
                        <a:rPr lang="en-GB" sz="1200" b="1" kern="1200" dirty="0" smtClean="0">
                          <a:solidFill>
                            <a:srgbClr val="000000"/>
                          </a:solidFill>
                          <a:effectLst/>
                          <a:latin typeface="+mn-lt"/>
                          <a:ea typeface="+mn-ea"/>
                          <a:cs typeface="+mn-cs"/>
                        </a:rPr>
                        <a:t>Index of Parental Attitude (Hudson, 1982)</a:t>
                      </a:r>
                      <a:endParaRPr lang="fr-FR" sz="1200" dirty="0">
                        <a:solidFill>
                          <a:srgbClr val="000000"/>
                        </a:solidFill>
                      </a:endParaRPr>
                    </a:p>
                  </a:txBody>
                  <a:tcPr>
                    <a:lnL w="12700" cap="flat" cmpd="sng" algn="ctr">
                      <a:solidFill>
                        <a:schemeClr val="bg1"/>
                      </a:solidFill>
                      <a:prstDash val="solid"/>
                      <a:round/>
                      <a:headEnd type="none" w="med" len="med"/>
                      <a:tailEnd type="none" w="med" len="med"/>
                    </a:lnL>
                    <a:solidFill>
                      <a:srgbClr val="EFF5E7"/>
                    </a:solidFill>
                  </a:tcPr>
                </a:tc>
                <a:extLst>
                  <a:ext uri="{0D108BD9-81ED-4DB2-BD59-A6C34878D82A}">
                    <a16:rowId xmlns="" xmlns:a16="http://schemas.microsoft.com/office/drawing/2014/main" val="10000"/>
                  </a:ext>
                </a:extLst>
              </a:tr>
              <a:tr h="1013391">
                <a:tc>
                  <a:txBody>
                    <a:bodyPr/>
                    <a:lstStyle/>
                    <a:p>
                      <a:r>
                        <a:rPr lang="fr-FR" sz="1200" b="1" kern="1200" dirty="0" smtClean="0">
                          <a:solidFill>
                            <a:schemeClr val="dk1"/>
                          </a:solidFill>
                          <a:effectLst/>
                          <a:latin typeface="+mn-lt"/>
                          <a:ea typeface="+mn-ea"/>
                          <a:cs typeface="+mn-cs"/>
                        </a:rPr>
                        <a:t>Caractéristiques personnelles des parents</a:t>
                      </a:r>
                      <a:r>
                        <a:rPr lang="fr-CA" sz="1200" dirty="0" smtClean="0">
                          <a:effectLst/>
                        </a:rPr>
                        <a:t> </a:t>
                      </a:r>
                      <a:endParaRPr lang="fr-FR" sz="1200" dirty="0"/>
                    </a:p>
                  </a:txBody>
                  <a:tcPr>
                    <a:lnR w="12700" cap="flat" cmpd="sng" algn="ctr">
                      <a:solidFill>
                        <a:schemeClr val="bg1"/>
                      </a:solidFill>
                      <a:prstDash val="solid"/>
                      <a:round/>
                      <a:headEnd type="none" w="med" len="med"/>
                      <a:tailEnd type="none" w="med" len="med"/>
                    </a:lnR>
                  </a:tcPr>
                </a:tc>
                <a:tc>
                  <a:txBody>
                    <a:bodyPr/>
                    <a:lstStyle/>
                    <a:p>
                      <a:r>
                        <a:rPr lang="fr-FR" sz="1200" kern="1200" dirty="0" smtClean="0">
                          <a:solidFill>
                            <a:schemeClr val="dk1"/>
                          </a:solidFill>
                          <a:effectLst/>
                          <a:latin typeface="+mn-lt"/>
                          <a:ea typeface="+mn-ea"/>
                          <a:cs typeface="+mn-cs"/>
                        </a:rPr>
                        <a:t>Détresse psychologique des parents</a:t>
                      </a:r>
                      <a:endParaRPr lang="fr-CA" sz="1200" kern="1200" dirty="0" smtClean="0">
                        <a:solidFill>
                          <a:schemeClr val="dk1"/>
                        </a:solidFill>
                        <a:effectLst/>
                        <a:latin typeface="+mn-lt"/>
                        <a:ea typeface="+mn-ea"/>
                        <a:cs typeface="+mn-cs"/>
                      </a:endParaRPr>
                    </a:p>
                    <a:p>
                      <a:r>
                        <a:rPr lang="fr-FR" sz="1200" kern="1200" dirty="0" smtClean="0">
                          <a:solidFill>
                            <a:schemeClr val="dk1"/>
                          </a:solidFill>
                          <a:effectLst/>
                          <a:latin typeface="+mn-lt"/>
                          <a:ea typeface="+mn-ea"/>
                          <a:cs typeface="+mn-cs"/>
                        </a:rPr>
                        <a:t> </a:t>
                      </a:r>
                      <a:endParaRPr lang="fr-CA" sz="1200" kern="1200" dirty="0" smtClean="0">
                        <a:solidFill>
                          <a:schemeClr val="dk1"/>
                        </a:solidFill>
                        <a:effectLst/>
                        <a:latin typeface="+mn-lt"/>
                        <a:ea typeface="+mn-ea"/>
                        <a:cs typeface="+mn-cs"/>
                      </a:endParaRPr>
                    </a:p>
                    <a:p>
                      <a:r>
                        <a:rPr lang="fr-FR" sz="1200" kern="1200" dirty="0" smtClean="0">
                          <a:solidFill>
                            <a:schemeClr val="dk1"/>
                          </a:solidFill>
                          <a:effectLst/>
                          <a:latin typeface="+mn-lt"/>
                          <a:ea typeface="+mn-ea"/>
                          <a:cs typeface="+mn-cs"/>
                        </a:rPr>
                        <a:t>Ressources des parents</a:t>
                      </a:r>
                      <a:r>
                        <a:rPr lang="fr-CA" sz="1200" dirty="0" smtClean="0">
                          <a:effectLst/>
                        </a:rPr>
                        <a:t> </a:t>
                      </a:r>
                      <a:endParaRPr lang="fr-FR" sz="12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tcPr>
                </a:tc>
                <a:tc>
                  <a:txBody>
                    <a:bodyPr/>
                    <a:lstStyle/>
                    <a:p>
                      <a:r>
                        <a:rPr lang="fr-FR" sz="1200" b="1" kern="1200" dirty="0" smtClean="0">
                          <a:solidFill>
                            <a:schemeClr val="dk1"/>
                          </a:solidFill>
                          <a:effectLst/>
                          <a:latin typeface="+mn-lt"/>
                          <a:ea typeface="+mn-ea"/>
                          <a:cs typeface="+mn-cs"/>
                        </a:rPr>
                        <a:t>Détresse psychologique (</a:t>
                      </a:r>
                      <a:r>
                        <a:rPr lang="fr-FR" sz="1200" b="1" kern="1200" dirty="0" err="1" smtClean="0">
                          <a:solidFill>
                            <a:schemeClr val="dk1"/>
                          </a:solidFill>
                          <a:effectLst/>
                          <a:latin typeface="+mn-lt"/>
                          <a:ea typeface="+mn-ea"/>
                          <a:cs typeface="+mn-cs"/>
                        </a:rPr>
                        <a:t>Préville</a:t>
                      </a:r>
                      <a:r>
                        <a:rPr lang="fr-FR" sz="1200" b="1" kern="1200" dirty="0" smtClean="0">
                          <a:solidFill>
                            <a:schemeClr val="dk1"/>
                          </a:solidFill>
                          <a:effectLst/>
                          <a:latin typeface="+mn-lt"/>
                          <a:ea typeface="+mn-ea"/>
                          <a:cs typeface="+mn-cs"/>
                        </a:rPr>
                        <a:t> et al., 1992)</a:t>
                      </a:r>
                      <a:endParaRPr lang="fr-CA" sz="1200" b="1" kern="1200" dirty="0" smtClean="0">
                        <a:solidFill>
                          <a:schemeClr val="dk1"/>
                        </a:solidFill>
                        <a:effectLst/>
                        <a:latin typeface="+mn-lt"/>
                        <a:ea typeface="+mn-ea"/>
                        <a:cs typeface="+mn-cs"/>
                      </a:endParaRPr>
                    </a:p>
                    <a:p>
                      <a:r>
                        <a:rPr lang="fr-CA" sz="1200" b="1" kern="1200" dirty="0" smtClean="0">
                          <a:solidFill>
                            <a:schemeClr val="dk1"/>
                          </a:solidFill>
                          <a:effectLst/>
                          <a:latin typeface="+mn-lt"/>
                          <a:ea typeface="+mn-ea"/>
                          <a:cs typeface="+mn-cs"/>
                        </a:rPr>
                        <a:t> </a:t>
                      </a:r>
                    </a:p>
                    <a:p>
                      <a:r>
                        <a:rPr lang="en-GB" sz="1200" b="1" kern="1200" dirty="0" smtClean="0">
                          <a:solidFill>
                            <a:schemeClr val="dk1"/>
                          </a:solidFill>
                          <a:effectLst/>
                          <a:latin typeface="+mn-lt"/>
                          <a:ea typeface="+mn-ea"/>
                          <a:cs typeface="+mn-cs"/>
                        </a:rPr>
                        <a:t>Perceived Adequacy of Resources (Rowland et al., 1985)</a:t>
                      </a:r>
                      <a:r>
                        <a:rPr lang="fr-CA" sz="1200" b="1" dirty="0" smtClean="0">
                          <a:effectLst/>
                        </a:rPr>
                        <a:t> </a:t>
                      </a:r>
                      <a:endParaRPr lang="fr-FR" sz="1200" b="1" dirty="0"/>
                    </a:p>
                  </a:txBody>
                  <a:tcPr>
                    <a:lnL w="12700" cap="flat" cmpd="sng" algn="ctr">
                      <a:solidFill>
                        <a:schemeClr val="bg1"/>
                      </a:solidFill>
                      <a:prstDash val="solid"/>
                      <a:round/>
                      <a:headEnd type="none" w="med" len="med"/>
                      <a:tailEnd type="none" w="med" len="med"/>
                    </a:lnL>
                  </a:tcPr>
                </a:tc>
                <a:extLst>
                  <a:ext uri="{0D108BD9-81ED-4DB2-BD59-A6C34878D82A}">
                    <a16:rowId xmlns="" xmlns:a16="http://schemas.microsoft.com/office/drawing/2014/main" val="10001"/>
                  </a:ext>
                </a:extLst>
              </a:tr>
              <a:tr h="1958055">
                <a:tc>
                  <a:txBody>
                    <a:bodyPr/>
                    <a:lstStyle/>
                    <a:p>
                      <a:r>
                        <a:rPr lang="fr-FR" sz="1200" b="1" kern="1200" dirty="0" smtClean="0">
                          <a:solidFill>
                            <a:schemeClr val="dk1"/>
                          </a:solidFill>
                          <a:effectLst/>
                          <a:latin typeface="+mn-lt"/>
                          <a:ea typeface="+mn-ea"/>
                          <a:cs typeface="+mn-cs"/>
                        </a:rPr>
                        <a:t>Caractéristiques personnelles des </a:t>
                      </a:r>
                      <a:r>
                        <a:rPr lang="fr-CA" sz="1200" b="1" kern="1200" dirty="0" smtClean="0">
                          <a:solidFill>
                            <a:schemeClr val="dk1"/>
                          </a:solidFill>
                          <a:effectLst/>
                          <a:latin typeface="+mn-lt"/>
                          <a:ea typeface="+mn-ea"/>
                          <a:cs typeface="+mn-cs"/>
                        </a:rPr>
                        <a:t>jeunes</a:t>
                      </a:r>
                      <a:endParaRPr lang="fr-FR" sz="1200" dirty="0"/>
                    </a:p>
                  </a:txBody>
                  <a:tcPr>
                    <a:lnR w="12700" cap="flat" cmpd="sng" algn="ctr">
                      <a:solidFill>
                        <a:schemeClr val="bg1"/>
                      </a:solidFill>
                      <a:prstDash val="solid"/>
                      <a:round/>
                      <a:headEnd type="none" w="med" len="med"/>
                      <a:tailEnd type="none" w="med" len="med"/>
                    </a:lnR>
                  </a:tcPr>
                </a:tc>
                <a:tc>
                  <a:txBody>
                    <a:bodyPr/>
                    <a:lstStyle/>
                    <a:p>
                      <a:r>
                        <a:rPr lang="fr-FR" sz="1200" kern="1200" dirty="0" smtClean="0">
                          <a:solidFill>
                            <a:schemeClr val="dk1"/>
                          </a:solidFill>
                          <a:effectLst/>
                          <a:latin typeface="+mn-lt"/>
                          <a:ea typeface="+mn-ea"/>
                          <a:cs typeface="+mn-cs"/>
                        </a:rPr>
                        <a:t>Scolarité du jeune</a:t>
                      </a:r>
                      <a:endParaRPr lang="fr-CA" sz="1200" kern="1200" dirty="0" smtClean="0">
                        <a:solidFill>
                          <a:schemeClr val="dk1"/>
                        </a:solidFill>
                        <a:effectLst/>
                        <a:latin typeface="+mn-lt"/>
                        <a:ea typeface="+mn-ea"/>
                        <a:cs typeface="+mn-cs"/>
                      </a:endParaRPr>
                    </a:p>
                    <a:p>
                      <a:r>
                        <a:rPr lang="fr-FR" sz="1200" kern="1200" dirty="0" smtClean="0">
                          <a:solidFill>
                            <a:schemeClr val="dk1"/>
                          </a:solidFill>
                          <a:effectLst/>
                          <a:latin typeface="+mn-lt"/>
                          <a:ea typeface="+mn-ea"/>
                          <a:cs typeface="+mn-cs"/>
                        </a:rPr>
                        <a:t> </a:t>
                      </a:r>
                      <a:endParaRPr lang="fr-CA" sz="1200" kern="1200" dirty="0" smtClean="0">
                        <a:solidFill>
                          <a:schemeClr val="dk1"/>
                        </a:solidFill>
                        <a:effectLst/>
                        <a:latin typeface="+mn-lt"/>
                        <a:ea typeface="+mn-ea"/>
                        <a:cs typeface="+mn-cs"/>
                      </a:endParaRPr>
                    </a:p>
                    <a:p>
                      <a:r>
                        <a:rPr lang="fr-FR" sz="1200" kern="1200" dirty="0" smtClean="0">
                          <a:solidFill>
                            <a:schemeClr val="dk1"/>
                          </a:solidFill>
                          <a:effectLst/>
                          <a:latin typeface="+mn-lt"/>
                          <a:ea typeface="+mn-ea"/>
                          <a:cs typeface="+mn-cs"/>
                        </a:rPr>
                        <a:t>Problèmes de comportement</a:t>
                      </a:r>
                      <a:endParaRPr lang="fr-CA" sz="1200" kern="1200" dirty="0" smtClean="0">
                        <a:solidFill>
                          <a:schemeClr val="dk1"/>
                        </a:solidFill>
                        <a:effectLst/>
                        <a:latin typeface="+mn-lt"/>
                        <a:ea typeface="+mn-ea"/>
                        <a:cs typeface="+mn-cs"/>
                      </a:endParaRPr>
                    </a:p>
                    <a:p>
                      <a:r>
                        <a:rPr lang="fr-FR" sz="1200" kern="1200" dirty="0" smtClean="0">
                          <a:solidFill>
                            <a:schemeClr val="dk1"/>
                          </a:solidFill>
                          <a:effectLst/>
                          <a:latin typeface="+mn-lt"/>
                          <a:ea typeface="+mn-ea"/>
                          <a:cs typeface="+mn-cs"/>
                        </a:rPr>
                        <a:t> </a:t>
                      </a:r>
                      <a:endParaRPr lang="fr-CA" sz="1200" kern="1200" dirty="0" smtClean="0">
                        <a:solidFill>
                          <a:schemeClr val="dk1"/>
                        </a:solidFill>
                        <a:effectLst/>
                        <a:latin typeface="+mn-lt"/>
                        <a:ea typeface="+mn-ea"/>
                        <a:cs typeface="+mn-cs"/>
                      </a:endParaRPr>
                    </a:p>
                    <a:p>
                      <a:endParaRPr lang="fr-FR" sz="800" kern="1200" dirty="0" smtClean="0">
                        <a:solidFill>
                          <a:schemeClr val="dk1"/>
                        </a:solidFill>
                        <a:effectLst/>
                        <a:latin typeface="+mn-lt"/>
                        <a:ea typeface="+mn-ea"/>
                        <a:cs typeface="+mn-cs"/>
                      </a:endParaRPr>
                    </a:p>
                    <a:p>
                      <a:r>
                        <a:rPr lang="fr-FR" sz="1200" kern="1200" dirty="0" smtClean="0">
                          <a:solidFill>
                            <a:schemeClr val="dk1"/>
                          </a:solidFill>
                          <a:effectLst/>
                          <a:latin typeface="+mn-lt"/>
                          <a:ea typeface="+mn-ea"/>
                          <a:cs typeface="+mn-cs"/>
                        </a:rPr>
                        <a:t>Stress vécus par le jeune au cours de la dernière année</a:t>
                      </a:r>
                      <a:endParaRPr lang="fr-CA" sz="1200" kern="1200" dirty="0" smtClean="0">
                        <a:solidFill>
                          <a:schemeClr val="dk1"/>
                        </a:solidFill>
                        <a:effectLst/>
                        <a:latin typeface="+mn-lt"/>
                        <a:ea typeface="+mn-ea"/>
                        <a:cs typeface="+mn-cs"/>
                      </a:endParaRPr>
                    </a:p>
                    <a:p>
                      <a:r>
                        <a:rPr lang="fr-FR" sz="1200" kern="1200" dirty="0" smtClean="0">
                          <a:solidFill>
                            <a:schemeClr val="dk1"/>
                          </a:solidFill>
                          <a:effectLst/>
                          <a:latin typeface="+mn-lt"/>
                          <a:ea typeface="+mn-ea"/>
                          <a:cs typeface="+mn-cs"/>
                        </a:rPr>
                        <a:t> </a:t>
                      </a:r>
                      <a:endParaRPr lang="fr-CA" sz="1200" kern="1200" dirty="0" smtClean="0">
                        <a:solidFill>
                          <a:schemeClr val="dk1"/>
                        </a:solidFill>
                        <a:effectLst/>
                        <a:latin typeface="+mn-lt"/>
                        <a:ea typeface="+mn-ea"/>
                        <a:cs typeface="+mn-cs"/>
                      </a:endParaRPr>
                    </a:p>
                    <a:p>
                      <a:r>
                        <a:rPr lang="fr-FR" sz="1200" kern="1200" dirty="0" smtClean="0">
                          <a:solidFill>
                            <a:schemeClr val="dk1"/>
                          </a:solidFill>
                          <a:effectLst/>
                          <a:latin typeface="+mn-lt"/>
                          <a:ea typeface="+mn-ea"/>
                          <a:cs typeface="+mn-cs"/>
                        </a:rPr>
                        <a:t>Consommation de drogues et d’alcool</a:t>
                      </a:r>
                      <a:endParaRPr lang="fr-CA" sz="1200" kern="1200" dirty="0" smtClean="0">
                        <a:solidFill>
                          <a:schemeClr val="dk1"/>
                        </a:solidFill>
                        <a:effectLst/>
                        <a:latin typeface="+mn-lt"/>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tcPr>
                </a:tc>
                <a:tc>
                  <a:txBody>
                    <a:bodyPr/>
                    <a:lstStyle/>
                    <a:p>
                      <a:endParaRPr lang="en-GB" sz="1200" kern="1200" dirty="0" smtClean="0">
                        <a:solidFill>
                          <a:schemeClr val="dk1"/>
                        </a:solidFill>
                        <a:effectLst/>
                        <a:latin typeface="+mn-lt"/>
                        <a:ea typeface="+mn-ea"/>
                        <a:cs typeface="+mn-cs"/>
                      </a:endParaRPr>
                    </a:p>
                    <a:p>
                      <a:endParaRPr lang="en-GB" sz="1200" kern="1200" dirty="0" smtClean="0">
                        <a:solidFill>
                          <a:schemeClr val="dk1"/>
                        </a:solidFill>
                        <a:effectLst/>
                        <a:latin typeface="+mn-lt"/>
                        <a:ea typeface="+mn-ea"/>
                        <a:cs typeface="+mn-cs"/>
                      </a:endParaRPr>
                    </a:p>
                    <a:p>
                      <a:r>
                        <a:rPr lang="en-GB" sz="1200" b="1" kern="1200" dirty="0" smtClean="0">
                          <a:solidFill>
                            <a:schemeClr val="dk1"/>
                          </a:solidFill>
                          <a:effectLst/>
                          <a:latin typeface="+mn-lt"/>
                          <a:ea typeface="+mn-ea"/>
                          <a:cs typeface="+mn-cs"/>
                        </a:rPr>
                        <a:t>Child </a:t>
                      </a:r>
                      <a:r>
                        <a:rPr lang="en-GB" sz="1200" b="1" kern="1200" dirty="0" err="1" smtClean="0">
                          <a:solidFill>
                            <a:schemeClr val="dk1"/>
                          </a:solidFill>
                          <a:effectLst/>
                          <a:latin typeface="+mn-lt"/>
                          <a:ea typeface="+mn-ea"/>
                          <a:cs typeface="+mn-cs"/>
                        </a:rPr>
                        <a:t>Behavior</a:t>
                      </a:r>
                      <a:r>
                        <a:rPr lang="en-GB" sz="1200" b="1" kern="1200" dirty="0" smtClean="0">
                          <a:solidFill>
                            <a:schemeClr val="dk1"/>
                          </a:solidFill>
                          <a:effectLst/>
                          <a:latin typeface="+mn-lt"/>
                          <a:ea typeface="+mn-ea"/>
                          <a:cs typeface="+mn-cs"/>
                        </a:rPr>
                        <a:t> Checklist (Achenbach, 2001)</a:t>
                      </a:r>
                      <a:endParaRPr lang="fr-CA" sz="1200" b="1" kern="1200" dirty="0" smtClean="0">
                        <a:solidFill>
                          <a:schemeClr val="dk1"/>
                        </a:solidFill>
                        <a:effectLst/>
                        <a:latin typeface="+mn-lt"/>
                        <a:ea typeface="+mn-ea"/>
                        <a:cs typeface="+mn-cs"/>
                      </a:endParaRPr>
                    </a:p>
                    <a:p>
                      <a:r>
                        <a:rPr lang="en-GB" sz="1200" b="1" kern="1200" dirty="0" smtClean="0">
                          <a:solidFill>
                            <a:schemeClr val="dk1"/>
                          </a:solidFill>
                          <a:effectLst/>
                          <a:latin typeface="+mn-lt"/>
                          <a:ea typeface="+mn-ea"/>
                          <a:cs typeface="+mn-cs"/>
                        </a:rPr>
                        <a:t> </a:t>
                      </a:r>
                      <a:endParaRPr lang="fr-CA" sz="1200" b="1" kern="1200" dirty="0" smtClean="0">
                        <a:solidFill>
                          <a:schemeClr val="dk1"/>
                        </a:solidFill>
                        <a:effectLst/>
                        <a:latin typeface="+mn-lt"/>
                        <a:ea typeface="+mn-ea"/>
                        <a:cs typeface="+mn-cs"/>
                      </a:endParaRPr>
                    </a:p>
                    <a:p>
                      <a:r>
                        <a:rPr lang="en-GB" sz="1200" b="1" kern="1200" dirty="0" smtClean="0">
                          <a:solidFill>
                            <a:schemeClr val="dk1"/>
                          </a:solidFill>
                          <a:effectLst/>
                          <a:latin typeface="+mn-lt"/>
                          <a:ea typeface="+mn-ea"/>
                          <a:cs typeface="+mn-cs"/>
                        </a:rPr>
                        <a:t>I</a:t>
                      </a:r>
                      <a:r>
                        <a:rPr lang="fr-CA" sz="1200" b="1" kern="1200" dirty="0" err="1" smtClean="0">
                          <a:solidFill>
                            <a:schemeClr val="dk1"/>
                          </a:solidFill>
                          <a:effectLst/>
                          <a:latin typeface="+mn-lt"/>
                          <a:ea typeface="+mn-ea"/>
                          <a:cs typeface="+mn-cs"/>
                        </a:rPr>
                        <a:t>nventaire</a:t>
                      </a:r>
                      <a:r>
                        <a:rPr lang="fr-CA" sz="1200" b="1" kern="1200" dirty="0" smtClean="0">
                          <a:solidFill>
                            <a:schemeClr val="dk1"/>
                          </a:solidFill>
                          <a:effectLst/>
                          <a:latin typeface="+mn-lt"/>
                          <a:ea typeface="+mn-ea"/>
                          <a:cs typeface="+mn-cs"/>
                        </a:rPr>
                        <a:t> de stress (</a:t>
                      </a:r>
                      <a:r>
                        <a:rPr lang="fr-CA" sz="1200" b="1" kern="1200" dirty="0" err="1" smtClean="0">
                          <a:solidFill>
                            <a:schemeClr val="dk1"/>
                          </a:solidFill>
                          <a:effectLst/>
                          <a:latin typeface="+mn-lt"/>
                          <a:ea typeface="+mn-ea"/>
                          <a:cs typeface="+mn-cs"/>
                        </a:rPr>
                        <a:t>Tolan</a:t>
                      </a:r>
                      <a:r>
                        <a:rPr lang="fr-CA" sz="1200" b="1" kern="1200" dirty="0" smtClean="0">
                          <a:solidFill>
                            <a:schemeClr val="dk1"/>
                          </a:solidFill>
                          <a:effectLst/>
                          <a:latin typeface="+mn-lt"/>
                          <a:ea typeface="+mn-ea"/>
                          <a:cs typeface="+mn-cs"/>
                        </a:rPr>
                        <a:t> et al., 1988)</a:t>
                      </a:r>
                    </a:p>
                    <a:p>
                      <a:r>
                        <a:rPr lang="fr-CA" sz="1200" b="1" kern="1200" dirty="0" smtClean="0">
                          <a:solidFill>
                            <a:schemeClr val="dk1"/>
                          </a:solidFill>
                          <a:effectLst/>
                          <a:latin typeface="+mn-lt"/>
                          <a:ea typeface="+mn-ea"/>
                          <a:cs typeface="+mn-cs"/>
                        </a:rPr>
                        <a:t> </a:t>
                      </a:r>
                    </a:p>
                    <a:p>
                      <a:r>
                        <a:rPr lang="fr-CA" sz="1200" b="1" kern="1200" dirty="0" smtClean="0">
                          <a:solidFill>
                            <a:schemeClr val="dk1"/>
                          </a:solidFill>
                          <a:effectLst/>
                          <a:latin typeface="+mn-lt"/>
                          <a:ea typeface="+mn-ea"/>
                          <a:cs typeface="+mn-cs"/>
                        </a:rPr>
                        <a:t>DEP-ADO </a:t>
                      </a:r>
                      <a:r>
                        <a:rPr lang="en-CA" sz="1200" b="1" kern="1200" dirty="0" smtClean="0">
                          <a:solidFill>
                            <a:schemeClr val="dk1"/>
                          </a:solidFill>
                          <a:effectLst/>
                          <a:latin typeface="+mn-lt"/>
                          <a:ea typeface="+mn-ea"/>
                          <a:cs typeface="+mn-cs"/>
                        </a:rPr>
                        <a:t>(</a:t>
                      </a:r>
                      <a:r>
                        <a:rPr lang="en-CA" sz="1200" b="1" kern="1200" dirty="0" err="1" smtClean="0">
                          <a:solidFill>
                            <a:schemeClr val="dk1"/>
                          </a:solidFill>
                          <a:effectLst/>
                          <a:latin typeface="+mn-lt"/>
                          <a:ea typeface="+mn-ea"/>
                          <a:cs typeface="+mn-cs"/>
                        </a:rPr>
                        <a:t>Guyon</a:t>
                      </a:r>
                      <a:r>
                        <a:rPr lang="en-CA" sz="1200" b="1" kern="1200" dirty="0" smtClean="0">
                          <a:solidFill>
                            <a:schemeClr val="dk1"/>
                          </a:solidFill>
                          <a:effectLst/>
                          <a:latin typeface="+mn-lt"/>
                          <a:ea typeface="+mn-ea"/>
                          <a:cs typeface="+mn-cs"/>
                        </a:rPr>
                        <a:t> et Landry, 2001).</a:t>
                      </a:r>
                      <a:r>
                        <a:rPr lang="fr-CA" sz="1200" b="1" dirty="0" smtClean="0">
                          <a:effectLst/>
                        </a:rPr>
                        <a:t>  </a:t>
                      </a:r>
                      <a:endParaRPr lang="fr-FR" sz="1200" b="1" dirty="0"/>
                    </a:p>
                  </a:txBody>
                  <a:tcPr>
                    <a:lnL w="12700" cap="flat" cmpd="sng" algn="ctr">
                      <a:solidFill>
                        <a:schemeClr val="bg1"/>
                      </a:solidFill>
                      <a:prstDash val="solid"/>
                      <a:round/>
                      <a:headEnd type="none" w="med" len="med"/>
                      <a:tailEnd type="none" w="med" len="med"/>
                    </a:lnL>
                  </a:tcPr>
                </a:tc>
                <a:extLst>
                  <a:ext uri="{0D108BD9-81ED-4DB2-BD59-A6C34878D82A}">
                    <a16:rowId xmlns="" xmlns:a16="http://schemas.microsoft.com/office/drawing/2014/main" val="10002"/>
                  </a:ext>
                </a:extLst>
              </a:tr>
            </a:tbl>
          </a:graphicData>
        </a:graphic>
      </p:graphicFrame>
      <p:pic>
        <p:nvPicPr>
          <p:cNvPr id="5" name="Image 4" descr="CJQIU_couleur.jpg"/>
          <p:cNvPicPr/>
          <p:nvPr/>
        </p:nvPicPr>
        <p:blipFill>
          <a:blip r:embed="rId2" cstate="print"/>
          <a:srcRect l="1826"/>
          <a:stretch>
            <a:fillRect/>
          </a:stretch>
        </p:blipFill>
        <p:spPr bwMode="auto">
          <a:xfrm>
            <a:off x="8524573" y="6381328"/>
            <a:ext cx="619427" cy="476672"/>
          </a:xfrm>
          <a:prstGeom prst="rect">
            <a:avLst/>
          </a:prstGeom>
          <a:noFill/>
          <a:ln w="9525">
            <a:noFill/>
            <a:miter lim="800000"/>
            <a:headEnd/>
            <a:tailEnd/>
          </a:ln>
        </p:spPr>
      </p:pic>
    </p:spTree>
    <p:extLst>
      <p:ext uri="{BB962C8B-B14F-4D97-AF65-F5344CB8AC3E}">
        <p14:creationId xmlns:p14="http://schemas.microsoft.com/office/powerpoint/2010/main" val="1578036728"/>
      </p:ext>
    </p:extLst>
  </p:cSld>
  <p:clrMapOvr>
    <a:masterClrMapping/>
  </p:clrMapOvr>
  <p:timing>
    <p:tnLst>
      <p:par>
        <p:cTn xmlns:p14="http://schemas.microsoft.com/office/powerpoint/2010/mai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idx="1"/>
          </p:nvPr>
        </p:nvSpPr>
        <p:spPr/>
        <p:txBody>
          <a:bodyPr>
            <a:normAutofit/>
          </a:bodyPr>
          <a:lstStyle/>
          <a:p>
            <a:r>
              <a:rPr lang="fr-FR" sz="3200" b="1" dirty="0" smtClean="0">
                <a:solidFill>
                  <a:srgbClr val="000090"/>
                </a:solidFill>
                <a:latin typeface="Arial"/>
                <a:cs typeface="Arial"/>
              </a:rPr>
              <a:t>Utilités d’un protocole d’évaluation</a:t>
            </a:r>
            <a:endParaRPr lang="fr-FR" sz="3200" b="1" dirty="0">
              <a:solidFill>
                <a:srgbClr val="000090"/>
              </a:solidFill>
              <a:latin typeface="Arial"/>
              <a:cs typeface="Arial"/>
            </a:endParaRPr>
          </a:p>
        </p:txBody>
      </p:sp>
    </p:spTree>
    <p:extLst>
      <p:ext uri="{BB962C8B-B14F-4D97-AF65-F5344CB8AC3E}">
        <p14:creationId xmlns:p14="http://schemas.microsoft.com/office/powerpoint/2010/main" val="755763538"/>
      </p:ext>
    </p:extLst>
  </p:cSld>
  <p:clrMapOvr>
    <a:masterClrMapping/>
  </p:clrMapOvr>
  <p:timing>
    <p:tnLst>
      <p:par>
        <p:cTn xmlns:p14="http://schemas.microsoft.com/office/powerpoint/2010/mai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idx="1"/>
          </p:nvPr>
        </p:nvSpPr>
        <p:spPr/>
        <p:txBody>
          <a:bodyPr>
            <a:normAutofit/>
          </a:bodyPr>
          <a:lstStyle/>
          <a:p>
            <a:r>
              <a:rPr lang="fr-FR" sz="3200" b="1" dirty="0" smtClean="0">
                <a:solidFill>
                  <a:srgbClr val="000090"/>
                </a:solidFill>
                <a:latin typeface="Arial"/>
                <a:cs typeface="Arial"/>
              </a:rPr>
              <a:t>1- Lors de la phase d’évaluation</a:t>
            </a:r>
            <a:endParaRPr lang="fr-FR" sz="3200" b="1" dirty="0">
              <a:solidFill>
                <a:srgbClr val="000090"/>
              </a:solidFill>
              <a:latin typeface="Arial"/>
              <a:cs typeface="Arial"/>
            </a:endParaRPr>
          </a:p>
        </p:txBody>
      </p:sp>
    </p:spTree>
    <p:extLst>
      <p:ext uri="{BB962C8B-B14F-4D97-AF65-F5344CB8AC3E}">
        <p14:creationId xmlns:p14="http://schemas.microsoft.com/office/powerpoint/2010/main" val="690086936"/>
      </p:ext>
    </p:extLst>
  </p:cSld>
  <p:clrMapOvr>
    <a:masterClrMapping/>
  </p:clrMapOvr>
  <p:timing>
    <p:tnLst>
      <p:par>
        <p:cTn xmlns:p14="http://schemas.microsoft.com/office/powerpoint/2010/mai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524933" y="1134533"/>
            <a:ext cx="7890934" cy="5266267"/>
          </a:xfrm>
        </p:spPr>
        <p:txBody>
          <a:bodyPr>
            <a:normAutofit fontScale="92500"/>
          </a:bodyPr>
          <a:lstStyle/>
          <a:p>
            <a:pPr lvl="0"/>
            <a:r>
              <a:rPr lang="fr-FR" sz="2600" dirty="0" smtClean="0">
                <a:solidFill>
                  <a:srgbClr val="000090"/>
                </a:solidFill>
                <a:latin typeface="Arial"/>
                <a:cs typeface="Arial"/>
              </a:rPr>
              <a:t>Cette pratique ne </a:t>
            </a:r>
            <a:r>
              <a:rPr lang="fr-FR" sz="2600" dirty="0">
                <a:solidFill>
                  <a:srgbClr val="000090"/>
                </a:solidFill>
                <a:latin typeface="Arial"/>
                <a:cs typeface="Arial"/>
              </a:rPr>
              <a:t>vise pas à remplacer le jugement clinique des intervenants mais plutôt à le soutenir </a:t>
            </a:r>
            <a:r>
              <a:rPr lang="fr-FR" sz="1700" dirty="0">
                <a:solidFill>
                  <a:srgbClr val="000090"/>
                </a:solidFill>
                <a:latin typeface="Arial"/>
                <a:cs typeface="Arial"/>
              </a:rPr>
              <a:t>(</a:t>
            </a:r>
            <a:r>
              <a:rPr lang="fr-CA" sz="1700" dirty="0" err="1">
                <a:solidFill>
                  <a:srgbClr val="000090"/>
                </a:solidFill>
                <a:latin typeface="Arial"/>
                <a:cs typeface="Arial"/>
              </a:rPr>
              <a:t>Kazdin</a:t>
            </a:r>
            <a:r>
              <a:rPr lang="fr-CA" sz="1700" dirty="0">
                <a:solidFill>
                  <a:srgbClr val="000090"/>
                </a:solidFill>
                <a:latin typeface="Arial"/>
                <a:cs typeface="Arial"/>
              </a:rPr>
              <a:t>, 2007; </a:t>
            </a:r>
            <a:r>
              <a:rPr lang="fr-FR" sz="1700" dirty="0" err="1">
                <a:solidFill>
                  <a:srgbClr val="000090"/>
                </a:solidFill>
                <a:latin typeface="Arial"/>
                <a:cs typeface="Arial"/>
              </a:rPr>
              <a:t>Maden</a:t>
            </a:r>
            <a:r>
              <a:rPr lang="fr-FR" sz="1700" dirty="0">
                <a:solidFill>
                  <a:srgbClr val="000090"/>
                </a:solidFill>
                <a:latin typeface="Arial"/>
                <a:cs typeface="Arial"/>
              </a:rPr>
              <a:t>, 2003</a:t>
            </a:r>
            <a:r>
              <a:rPr lang="fr-FR" sz="1700" dirty="0" smtClean="0">
                <a:solidFill>
                  <a:srgbClr val="000090"/>
                </a:solidFill>
                <a:latin typeface="Arial"/>
                <a:cs typeface="Arial"/>
              </a:rPr>
              <a:t>)</a:t>
            </a:r>
            <a:endParaRPr lang="fr-CA" sz="1700" dirty="0">
              <a:solidFill>
                <a:srgbClr val="000090"/>
              </a:solidFill>
              <a:latin typeface="Arial"/>
              <a:cs typeface="Arial"/>
            </a:endParaRPr>
          </a:p>
          <a:p>
            <a:pPr marL="68580" indent="0">
              <a:buNone/>
            </a:pPr>
            <a:r>
              <a:rPr lang="fr-CA" dirty="0">
                <a:solidFill>
                  <a:srgbClr val="000090"/>
                </a:solidFill>
                <a:latin typeface="Arial"/>
                <a:cs typeface="Arial"/>
              </a:rPr>
              <a:t> </a:t>
            </a:r>
          </a:p>
          <a:p>
            <a:pPr lvl="0"/>
            <a:r>
              <a:rPr lang="fr-CA" sz="2600" dirty="0" smtClean="0">
                <a:solidFill>
                  <a:srgbClr val="000090"/>
                </a:solidFill>
                <a:latin typeface="Arial"/>
                <a:cs typeface="Arial"/>
              </a:rPr>
              <a:t>Elle permet </a:t>
            </a:r>
            <a:r>
              <a:rPr lang="fr-CA" sz="2600" dirty="0">
                <a:solidFill>
                  <a:srgbClr val="000090"/>
                </a:solidFill>
                <a:latin typeface="Arial"/>
                <a:cs typeface="Arial"/>
              </a:rPr>
              <a:t>d’assurer que </a:t>
            </a:r>
            <a:r>
              <a:rPr lang="fr-CA" sz="2600" dirty="0" smtClean="0">
                <a:solidFill>
                  <a:srgbClr val="000090"/>
                </a:solidFill>
                <a:latin typeface="Arial"/>
                <a:cs typeface="Arial"/>
              </a:rPr>
              <a:t>l’intervenant </a:t>
            </a:r>
            <a:r>
              <a:rPr lang="fr-CA" sz="2600" dirty="0">
                <a:solidFill>
                  <a:srgbClr val="000090"/>
                </a:solidFill>
                <a:latin typeface="Arial"/>
                <a:cs typeface="Arial"/>
              </a:rPr>
              <a:t>ne néglige pas certaines facettes de la réalité clinique qui peuvent avoir un impact important sur les problèmes à l’origine de la demande </a:t>
            </a:r>
            <a:r>
              <a:rPr lang="fr-CA" sz="1700" dirty="0">
                <a:solidFill>
                  <a:srgbClr val="000090"/>
                </a:solidFill>
                <a:latin typeface="Arial"/>
                <a:cs typeface="Arial"/>
              </a:rPr>
              <a:t>(Bray, 2009</a:t>
            </a:r>
            <a:r>
              <a:rPr lang="fr-CA" sz="1700" dirty="0" smtClean="0">
                <a:solidFill>
                  <a:srgbClr val="000090"/>
                </a:solidFill>
                <a:latin typeface="Arial"/>
                <a:cs typeface="Arial"/>
              </a:rPr>
              <a:t>)</a:t>
            </a:r>
          </a:p>
          <a:p>
            <a:pPr marL="68580" lvl="0" indent="0">
              <a:buNone/>
            </a:pPr>
            <a:r>
              <a:rPr lang="fr-CA" dirty="0">
                <a:solidFill>
                  <a:srgbClr val="000090"/>
                </a:solidFill>
                <a:latin typeface="Arial"/>
                <a:cs typeface="Arial"/>
              </a:rPr>
              <a:t> </a:t>
            </a:r>
          </a:p>
          <a:p>
            <a:pPr lvl="0"/>
            <a:r>
              <a:rPr lang="fr-CA" sz="2600" dirty="0" smtClean="0">
                <a:solidFill>
                  <a:srgbClr val="000090"/>
                </a:solidFill>
                <a:latin typeface="Arial"/>
                <a:cs typeface="Arial"/>
              </a:rPr>
              <a:t>Elle permet</a:t>
            </a:r>
            <a:r>
              <a:rPr lang="fr-FR" sz="2600" dirty="0" smtClean="0">
                <a:solidFill>
                  <a:srgbClr val="000090"/>
                </a:solidFill>
                <a:latin typeface="Arial"/>
                <a:cs typeface="Arial"/>
              </a:rPr>
              <a:t> </a:t>
            </a:r>
            <a:r>
              <a:rPr lang="fr-FR" sz="2600" dirty="0">
                <a:solidFill>
                  <a:srgbClr val="000090"/>
                </a:solidFill>
                <a:latin typeface="Arial"/>
                <a:cs typeface="Arial"/>
              </a:rPr>
              <a:t>d’augmenter les sources d’informations </a:t>
            </a:r>
            <a:r>
              <a:rPr lang="fr-FR" sz="2600" dirty="0" smtClean="0">
                <a:solidFill>
                  <a:srgbClr val="000090"/>
                </a:solidFill>
                <a:latin typeface="Arial"/>
                <a:cs typeface="Arial"/>
              </a:rPr>
              <a:t>disponibles (plusieurs répondants) </a:t>
            </a:r>
            <a:r>
              <a:rPr lang="fr-FR" sz="1700" dirty="0">
                <a:solidFill>
                  <a:srgbClr val="000090"/>
                </a:solidFill>
                <a:latin typeface="Arial"/>
                <a:cs typeface="Arial"/>
              </a:rPr>
              <a:t>(</a:t>
            </a:r>
            <a:r>
              <a:rPr lang="fr-FR" sz="1700" dirty="0" err="1">
                <a:solidFill>
                  <a:srgbClr val="000090"/>
                </a:solidFill>
                <a:latin typeface="Arial"/>
                <a:cs typeface="Arial"/>
              </a:rPr>
              <a:t>Wodarski</a:t>
            </a:r>
            <a:r>
              <a:rPr lang="fr-FR" sz="1700" dirty="0">
                <a:solidFill>
                  <a:srgbClr val="000090"/>
                </a:solidFill>
                <a:latin typeface="Arial"/>
                <a:cs typeface="Arial"/>
              </a:rPr>
              <a:t>, 2015) </a:t>
            </a:r>
            <a:r>
              <a:rPr lang="fr-FR" sz="2600" dirty="0">
                <a:solidFill>
                  <a:srgbClr val="000090"/>
                </a:solidFill>
                <a:latin typeface="Arial"/>
                <a:cs typeface="Arial"/>
              </a:rPr>
              <a:t>et </a:t>
            </a:r>
            <a:r>
              <a:rPr lang="fr-CA" sz="2600" dirty="0" smtClean="0">
                <a:solidFill>
                  <a:srgbClr val="000090"/>
                </a:solidFill>
                <a:latin typeface="Arial"/>
                <a:cs typeface="Arial"/>
              </a:rPr>
              <a:t>de colliger </a:t>
            </a:r>
            <a:r>
              <a:rPr lang="fr-CA" sz="2600" dirty="0">
                <a:solidFill>
                  <a:srgbClr val="000090"/>
                </a:solidFill>
                <a:latin typeface="Arial"/>
                <a:cs typeface="Arial"/>
              </a:rPr>
              <a:t>des informations qui sont plus difficiles à obtenir lors de l’entrevue clinique </a:t>
            </a:r>
            <a:r>
              <a:rPr lang="fr-CA" sz="1700" dirty="0">
                <a:solidFill>
                  <a:srgbClr val="000090"/>
                </a:solidFill>
                <a:latin typeface="Arial"/>
                <a:cs typeface="Arial"/>
              </a:rPr>
              <a:t>(</a:t>
            </a:r>
            <a:r>
              <a:rPr lang="fr-CA" sz="1700" dirty="0" err="1">
                <a:solidFill>
                  <a:srgbClr val="000090"/>
                </a:solidFill>
                <a:latin typeface="Arial"/>
                <a:cs typeface="Arial"/>
              </a:rPr>
              <a:t>Kazdin</a:t>
            </a:r>
            <a:r>
              <a:rPr lang="fr-CA" sz="1700" dirty="0">
                <a:solidFill>
                  <a:srgbClr val="000090"/>
                </a:solidFill>
                <a:latin typeface="Arial"/>
                <a:cs typeface="Arial"/>
              </a:rPr>
              <a:t>, 2007)</a:t>
            </a:r>
          </a:p>
          <a:p>
            <a:endParaRPr lang="fr-FR" dirty="0"/>
          </a:p>
        </p:txBody>
      </p:sp>
    </p:spTree>
    <p:extLst>
      <p:ext uri="{BB962C8B-B14F-4D97-AF65-F5344CB8AC3E}">
        <p14:creationId xmlns:p14="http://schemas.microsoft.com/office/powerpoint/2010/main" val="4173787490"/>
      </p:ext>
    </p:extLst>
  </p:cSld>
  <p:clrMapOvr>
    <a:masterClrMapping/>
  </p:clrMapOvr>
  <p:timing>
    <p:tnLst>
      <p:par>
        <p:cTn xmlns:p14="http://schemas.microsoft.com/office/powerpoint/2010/mai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524933" y="1016000"/>
            <a:ext cx="8094134" cy="5638800"/>
          </a:xfrm>
        </p:spPr>
        <p:txBody>
          <a:bodyPr>
            <a:noAutofit/>
          </a:bodyPr>
          <a:lstStyle/>
          <a:p>
            <a:pPr marL="68580" indent="0">
              <a:buNone/>
            </a:pPr>
            <a:r>
              <a:rPr lang="fr-CA" sz="2400" dirty="0">
                <a:solidFill>
                  <a:srgbClr val="000090"/>
                </a:solidFill>
                <a:latin typeface="Arial"/>
                <a:cs typeface="Arial"/>
              </a:rPr>
              <a:t> </a:t>
            </a:r>
          </a:p>
          <a:p>
            <a:pPr lvl="0"/>
            <a:r>
              <a:rPr lang="fr-CA" sz="2400" dirty="0" smtClean="0">
                <a:solidFill>
                  <a:srgbClr val="000090"/>
                </a:solidFill>
                <a:latin typeface="Arial"/>
                <a:cs typeface="Arial"/>
              </a:rPr>
              <a:t>Elle permet </a:t>
            </a:r>
            <a:r>
              <a:rPr lang="fr-CA" sz="2400" dirty="0">
                <a:solidFill>
                  <a:srgbClr val="000090"/>
                </a:solidFill>
                <a:latin typeface="Arial"/>
                <a:cs typeface="Arial"/>
              </a:rPr>
              <a:t>de  documenter en peu de temps un nombre important de </a:t>
            </a:r>
            <a:r>
              <a:rPr lang="fr-CA" sz="2400" dirty="0" smtClean="0">
                <a:solidFill>
                  <a:srgbClr val="000090"/>
                </a:solidFill>
                <a:latin typeface="Arial"/>
                <a:cs typeface="Arial"/>
              </a:rPr>
              <a:t>données</a:t>
            </a:r>
          </a:p>
          <a:p>
            <a:pPr lvl="1"/>
            <a:r>
              <a:rPr lang="fr-CA" sz="2400" dirty="0" smtClean="0">
                <a:solidFill>
                  <a:srgbClr val="000090"/>
                </a:solidFill>
                <a:latin typeface="Arial"/>
                <a:cs typeface="Arial"/>
              </a:rPr>
              <a:t>CBCL </a:t>
            </a:r>
            <a:r>
              <a:rPr lang="fr-CA" sz="2400" dirty="0">
                <a:solidFill>
                  <a:srgbClr val="000090"/>
                </a:solidFill>
                <a:latin typeface="Arial"/>
                <a:cs typeface="Arial"/>
              </a:rPr>
              <a:t>= 113 questions en 17 </a:t>
            </a:r>
            <a:r>
              <a:rPr lang="fr-CA" sz="2400" dirty="0" smtClean="0">
                <a:solidFill>
                  <a:srgbClr val="000090"/>
                </a:solidFill>
                <a:latin typeface="Arial"/>
                <a:cs typeface="Arial"/>
              </a:rPr>
              <a:t>minutes</a:t>
            </a:r>
          </a:p>
          <a:p>
            <a:pPr lvl="1"/>
            <a:r>
              <a:rPr lang="fr-CA" sz="2400" dirty="0" smtClean="0">
                <a:solidFill>
                  <a:srgbClr val="000090"/>
                </a:solidFill>
                <a:latin typeface="Arial"/>
                <a:cs typeface="Arial"/>
              </a:rPr>
              <a:t>FACES-IV = 60 questions en 15 minutes</a:t>
            </a:r>
            <a:endParaRPr lang="fr-CA" sz="2400" dirty="0">
              <a:solidFill>
                <a:srgbClr val="000090"/>
              </a:solidFill>
              <a:latin typeface="Arial"/>
              <a:cs typeface="Arial"/>
            </a:endParaRPr>
          </a:p>
          <a:p>
            <a:pPr marL="68580" indent="0">
              <a:buNone/>
            </a:pPr>
            <a:endParaRPr lang="fr-CA" sz="2400" dirty="0">
              <a:solidFill>
                <a:srgbClr val="000090"/>
              </a:solidFill>
              <a:latin typeface="Arial"/>
              <a:cs typeface="Arial"/>
            </a:endParaRPr>
          </a:p>
          <a:p>
            <a:pPr lvl="0"/>
            <a:r>
              <a:rPr lang="fr-CA" sz="2400" b="1" dirty="0" smtClean="0">
                <a:solidFill>
                  <a:srgbClr val="000090"/>
                </a:solidFill>
                <a:latin typeface="Arial"/>
                <a:cs typeface="Arial"/>
              </a:rPr>
              <a:t>Elle permet </a:t>
            </a:r>
            <a:r>
              <a:rPr lang="fr-CA" sz="2400" b="1" dirty="0">
                <a:solidFill>
                  <a:srgbClr val="000090"/>
                </a:solidFill>
                <a:latin typeface="Arial"/>
                <a:cs typeface="Arial"/>
              </a:rPr>
              <a:t>d’avoir accès à la manière dont les personnes impliquées voient le </a:t>
            </a:r>
            <a:r>
              <a:rPr lang="fr-CA" sz="2400" b="1" dirty="0" smtClean="0">
                <a:solidFill>
                  <a:srgbClr val="000090"/>
                </a:solidFill>
                <a:latin typeface="Arial"/>
                <a:cs typeface="Arial"/>
              </a:rPr>
              <a:t>problème et à identifier les convergences et divergences de points de vue dans la famille</a:t>
            </a:r>
            <a:endParaRPr lang="fr-FR" sz="2400" b="1" dirty="0">
              <a:solidFill>
                <a:srgbClr val="000090"/>
              </a:solidFill>
              <a:latin typeface="Arial"/>
              <a:cs typeface="Arial"/>
            </a:endParaRPr>
          </a:p>
        </p:txBody>
      </p:sp>
    </p:spTree>
    <p:extLst>
      <p:ext uri="{BB962C8B-B14F-4D97-AF65-F5344CB8AC3E}">
        <p14:creationId xmlns:p14="http://schemas.microsoft.com/office/powerpoint/2010/main" val="58559371"/>
      </p:ext>
    </p:extLst>
  </p:cSld>
  <p:clrMapOvr>
    <a:masterClrMapping/>
  </p:clrMapOvr>
  <p:timing>
    <p:tnLst>
      <p:par>
        <p:cTn xmlns:p14="http://schemas.microsoft.com/office/powerpoint/2010/mai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idx="1"/>
          </p:nvPr>
        </p:nvSpPr>
        <p:spPr/>
        <p:txBody>
          <a:bodyPr>
            <a:normAutofit/>
          </a:bodyPr>
          <a:lstStyle/>
          <a:p>
            <a:r>
              <a:rPr lang="fr-FR" sz="3200" b="1" dirty="0" smtClean="0">
                <a:solidFill>
                  <a:srgbClr val="000090"/>
                </a:solidFill>
                <a:latin typeface="Arial"/>
                <a:cs typeface="Arial"/>
              </a:rPr>
              <a:t>2- Lors de la phase de planification de l’intervention</a:t>
            </a:r>
            <a:endParaRPr lang="fr-FR" sz="3200" b="1" dirty="0">
              <a:solidFill>
                <a:srgbClr val="000090"/>
              </a:solidFill>
              <a:latin typeface="Arial"/>
              <a:cs typeface="Arial"/>
            </a:endParaRPr>
          </a:p>
        </p:txBody>
      </p:sp>
    </p:spTree>
    <p:extLst>
      <p:ext uri="{BB962C8B-B14F-4D97-AF65-F5344CB8AC3E}">
        <p14:creationId xmlns:p14="http://schemas.microsoft.com/office/powerpoint/2010/main" val="3435415491"/>
      </p:ext>
    </p:extLst>
  </p:cSld>
  <p:clrMapOvr>
    <a:masterClrMapping/>
  </p:clrMapOvr>
  <p:timing>
    <p:tnLst>
      <p:par>
        <p:cTn xmlns:p14="http://schemas.microsoft.com/office/powerpoint/2010/mai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524933" y="1236133"/>
            <a:ext cx="8094134" cy="5452535"/>
          </a:xfrm>
        </p:spPr>
        <p:txBody>
          <a:bodyPr>
            <a:normAutofit/>
          </a:bodyPr>
          <a:lstStyle/>
          <a:p>
            <a:pPr lvl="0"/>
            <a:r>
              <a:rPr lang="fr-CA" sz="2400" dirty="0" smtClean="0">
                <a:solidFill>
                  <a:srgbClr val="000090"/>
                </a:solidFill>
                <a:latin typeface="Arial"/>
                <a:cs typeface="Arial"/>
              </a:rPr>
              <a:t>Cette pratique </a:t>
            </a:r>
            <a:r>
              <a:rPr lang="fr-FR" sz="2400" dirty="0" smtClean="0">
                <a:solidFill>
                  <a:srgbClr val="000090"/>
                </a:solidFill>
                <a:latin typeface="Arial"/>
                <a:cs typeface="Arial"/>
              </a:rPr>
              <a:t>favorise </a:t>
            </a:r>
            <a:r>
              <a:rPr lang="fr-FR" sz="2400" dirty="0">
                <a:solidFill>
                  <a:srgbClr val="000090"/>
                </a:solidFill>
                <a:latin typeface="Arial"/>
                <a:cs typeface="Arial"/>
              </a:rPr>
              <a:t>l’implication des familles dans l’intervention </a:t>
            </a:r>
            <a:r>
              <a:rPr lang="fr-FR" sz="1600" dirty="0">
                <a:solidFill>
                  <a:srgbClr val="000090"/>
                </a:solidFill>
                <a:latin typeface="Arial"/>
                <a:cs typeface="Arial"/>
              </a:rPr>
              <a:t>(</a:t>
            </a:r>
            <a:r>
              <a:rPr lang="fr-FR" sz="1600" dirty="0" err="1">
                <a:solidFill>
                  <a:srgbClr val="000090"/>
                </a:solidFill>
                <a:latin typeface="Arial"/>
                <a:cs typeface="Arial"/>
              </a:rPr>
              <a:t>Batty</a:t>
            </a:r>
            <a:r>
              <a:rPr lang="fr-FR" sz="1600" dirty="0">
                <a:solidFill>
                  <a:srgbClr val="000090"/>
                </a:solidFill>
                <a:latin typeface="Arial"/>
                <a:cs typeface="Arial"/>
              </a:rPr>
              <a:t> et al., 2013; </a:t>
            </a:r>
            <a:r>
              <a:rPr lang="fr-FR" sz="1600" dirty="0" err="1">
                <a:solidFill>
                  <a:srgbClr val="000090"/>
                </a:solidFill>
                <a:latin typeface="Arial"/>
                <a:cs typeface="Arial"/>
              </a:rPr>
              <a:t>Gelkopf</a:t>
            </a:r>
            <a:r>
              <a:rPr lang="fr-FR" sz="1600" dirty="0">
                <a:solidFill>
                  <a:srgbClr val="000090"/>
                </a:solidFill>
                <a:latin typeface="Arial"/>
                <a:cs typeface="Arial"/>
              </a:rPr>
              <a:t> et al., 2015; McKay et </a:t>
            </a:r>
            <a:r>
              <a:rPr lang="fr-FR" sz="1600" dirty="0" err="1">
                <a:solidFill>
                  <a:srgbClr val="000090"/>
                </a:solidFill>
                <a:latin typeface="Arial"/>
                <a:cs typeface="Arial"/>
              </a:rPr>
              <a:t>Coombs</a:t>
            </a:r>
            <a:r>
              <a:rPr lang="fr-FR" sz="1600" dirty="0">
                <a:solidFill>
                  <a:srgbClr val="000090"/>
                </a:solidFill>
                <a:latin typeface="Arial"/>
                <a:cs typeface="Arial"/>
              </a:rPr>
              <a:t>, 2012) </a:t>
            </a:r>
            <a:r>
              <a:rPr lang="fr-FR" sz="2400" dirty="0">
                <a:solidFill>
                  <a:srgbClr val="000090"/>
                </a:solidFill>
                <a:latin typeface="Arial"/>
                <a:cs typeface="Arial"/>
              </a:rPr>
              <a:t>et leur </a:t>
            </a:r>
            <a:r>
              <a:rPr lang="fr-FR" sz="2400" dirty="0" smtClean="0">
                <a:solidFill>
                  <a:srgbClr val="000090"/>
                </a:solidFill>
                <a:latin typeface="Arial"/>
                <a:cs typeface="Arial"/>
              </a:rPr>
              <a:t>permet </a:t>
            </a:r>
            <a:r>
              <a:rPr lang="fr-FR" sz="2400" dirty="0">
                <a:solidFill>
                  <a:srgbClr val="000090"/>
                </a:solidFill>
                <a:latin typeface="Arial"/>
                <a:cs typeface="Arial"/>
              </a:rPr>
              <a:t>de s’exprimer </a:t>
            </a:r>
            <a:r>
              <a:rPr lang="fr-FR" sz="1600" dirty="0">
                <a:solidFill>
                  <a:srgbClr val="000090"/>
                </a:solidFill>
                <a:latin typeface="Arial"/>
                <a:cs typeface="Arial"/>
              </a:rPr>
              <a:t>(Martin, </a:t>
            </a:r>
            <a:r>
              <a:rPr lang="fr-FR" sz="1600" dirty="0" err="1">
                <a:solidFill>
                  <a:srgbClr val="000090"/>
                </a:solidFill>
                <a:latin typeface="Arial"/>
                <a:cs typeface="Arial"/>
              </a:rPr>
              <a:t>Fishman</a:t>
            </a:r>
            <a:r>
              <a:rPr lang="fr-FR" sz="1600" dirty="0">
                <a:solidFill>
                  <a:srgbClr val="000090"/>
                </a:solidFill>
                <a:latin typeface="Arial"/>
                <a:cs typeface="Arial"/>
              </a:rPr>
              <a:t>, Baxter et Ford, 2011</a:t>
            </a:r>
            <a:r>
              <a:rPr lang="fr-FR" sz="1600" dirty="0" smtClean="0">
                <a:solidFill>
                  <a:srgbClr val="000090"/>
                </a:solidFill>
                <a:latin typeface="Arial"/>
                <a:cs typeface="Arial"/>
              </a:rPr>
              <a:t>)</a:t>
            </a:r>
          </a:p>
          <a:p>
            <a:endParaRPr lang="fr-CA" sz="2400" dirty="0" smtClean="0">
              <a:solidFill>
                <a:srgbClr val="000090"/>
              </a:solidFill>
              <a:latin typeface="Arial"/>
              <a:cs typeface="Arial"/>
            </a:endParaRPr>
          </a:p>
          <a:p>
            <a:r>
              <a:rPr lang="fr-CA" sz="2400" dirty="0" smtClean="0">
                <a:solidFill>
                  <a:srgbClr val="000090"/>
                </a:solidFill>
                <a:latin typeface="Arial"/>
                <a:cs typeface="Arial"/>
              </a:rPr>
              <a:t>Le </a:t>
            </a:r>
            <a:r>
              <a:rPr lang="fr-CA" sz="2400" dirty="0">
                <a:solidFill>
                  <a:srgbClr val="000090"/>
                </a:solidFill>
                <a:latin typeface="Arial"/>
                <a:cs typeface="Arial"/>
              </a:rPr>
              <a:t>partage des résultats peut contribuer à favoriser l’engagement des clients dans l’intervention et l’établissement d’une alliance thérapeutique </a:t>
            </a:r>
            <a:r>
              <a:rPr lang="fr-CA" sz="1600" dirty="0">
                <a:solidFill>
                  <a:srgbClr val="000090"/>
                </a:solidFill>
                <a:latin typeface="Arial"/>
                <a:cs typeface="Arial"/>
              </a:rPr>
              <a:t>(</a:t>
            </a:r>
            <a:r>
              <a:rPr lang="fr-CA" sz="1600" dirty="0" err="1">
                <a:solidFill>
                  <a:srgbClr val="000090"/>
                </a:solidFill>
                <a:latin typeface="Arial"/>
                <a:cs typeface="Arial"/>
              </a:rPr>
              <a:t>Kazdin</a:t>
            </a:r>
            <a:r>
              <a:rPr lang="fr-CA" sz="1600" dirty="0">
                <a:solidFill>
                  <a:srgbClr val="000090"/>
                </a:solidFill>
                <a:latin typeface="Arial"/>
                <a:cs typeface="Arial"/>
              </a:rPr>
              <a:t>, 2007)</a:t>
            </a:r>
          </a:p>
          <a:p>
            <a:pPr marL="68580" indent="0">
              <a:buNone/>
            </a:pPr>
            <a:endParaRPr lang="fr-CA" sz="2400" dirty="0">
              <a:solidFill>
                <a:srgbClr val="000090"/>
              </a:solidFill>
              <a:latin typeface="Arial"/>
              <a:cs typeface="Arial"/>
            </a:endParaRPr>
          </a:p>
          <a:p>
            <a:pPr lvl="0"/>
            <a:r>
              <a:rPr lang="fr-FR" sz="2400" dirty="0" smtClean="0">
                <a:solidFill>
                  <a:srgbClr val="000090"/>
                </a:solidFill>
                <a:latin typeface="Arial"/>
                <a:cs typeface="Arial"/>
              </a:rPr>
              <a:t>Elle contribue </a:t>
            </a:r>
            <a:r>
              <a:rPr lang="fr-FR" sz="2400" dirty="0">
                <a:solidFill>
                  <a:srgbClr val="000090"/>
                </a:solidFill>
                <a:latin typeface="Arial"/>
                <a:cs typeface="Arial"/>
              </a:rPr>
              <a:t>à augmenter la précision et l’efficacité du traitement </a:t>
            </a:r>
            <a:r>
              <a:rPr lang="fr-FR" sz="1600" dirty="0">
                <a:solidFill>
                  <a:srgbClr val="000090"/>
                </a:solidFill>
                <a:latin typeface="Arial"/>
                <a:cs typeface="Arial"/>
              </a:rPr>
              <a:t>(Ford et al., 2013 ; </a:t>
            </a:r>
            <a:r>
              <a:rPr lang="fr-CA" sz="1600" dirty="0" err="1">
                <a:solidFill>
                  <a:srgbClr val="000090"/>
                </a:solidFill>
                <a:latin typeface="Arial"/>
                <a:cs typeface="Arial"/>
              </a:rPr>
              <a:t>Heffer</a:t>
            </a:r>
            <a:r>
              <a:rPr lang="fr-CA" sz="1600" dirty="0">
                <a:solidFill>
                  <a:srgbClr val="000090"/>
                </a:solidFill>
                <a:latin typeface="Arial"/>
                <a:cs typeface="Arial"/>
              </a:rPr>
              <a:t> et al., dans Bray, 2009</a:t>
            </a:r>
            <a:r>
              <a:rPr lang="fr-CA" sz="1600" dirty="0" smtClean="0">
                <a:solidFill>
                  <a:srgbClr val="000090"/>
                </a:solidFill>
                <a:latin typeface="Arial"/>
                <a:cs typeface="Arial"/>
              </a:rPr>
              <a:t>)</a:t>
            </a:r>
            <a:endParaRPr lang="fr-CA" sz="1600" dirty="0">
              <a:solidFill>
                <a:srgbClr val="000090"/>
              </a:solidFill>
              <a:latin typeface="Arial"/>
              <a:cs typeface="Arial"/>
            </a:endParaRPr>
          </a:p>
          <a:p>
            <a:pPr lvl="0"/>
            <a:endParaRPr lang="fr-CA" dirty="0" smtClean="0"/>
          </a:p>
        </p:txBody>
      </p:sp>
    </p:spTree>
    <p:extLst>
      <p:ext uri="{BB962C8B-B14F-4D97-AF65-F5344CB8AC3E}">
        <p14:creationId xmlns:p14="http://schemas.microsoft.com/office/powerpoint/2010/main" val="2454664919"/>
      </p:ext>
    </p:extLst>
  </p:cSld>
  <p:clrMapOvr>
    <a:masterClrMapping/>
  </p:clrMapOvr>
  <p:timing>
    <p:tnLst>
      <p:par>
        <p:cTn xmlns:p14="http://schemas.microsoft.com/office/powerpoint/2010/mai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idx="1"/>
          </p:nvPr>
        </p:nvSpPr>
        <p:spPr/>
        <p:txBody>
          <a:bodyPr>
            <a:normAutofit/>
          </a:bodyPr>
          <a:lstStyle/>
          <a:p>
            <a:r>
              <a:rPr lang="fr-FR" sz="3200" b="1" dirty="0">
                <a:solidFill>
                  <a:srgbClr val="000090"/>
                </a:solidFill>
                <a:latin typeface="Arial"/>
                <a:cs typeface="Arial"/>
              </a:rPr>
              <a:t>3</a:t>
            </a:r>
            <a:r>
              <a:rPr lang="fr-FR" sz="3200" b="1" dirty="0" smtClean="0">
                <a:solidFill>
                  <a:srgbClr val="000090"/>
                </a:solidFill>
                <a:latin typeface="Arial"/>
                <a:cs typeface="Arial"/>
              </a:rPr>
              <a:t>- À la fin de l’intervention</a:t>
            </a:r>
            <a:endParaRPr lang="fr-FR" sz="3200" b="1" dirty="0">
              <a:solidFill>
                <a:srgbClr val="000090"/>
              </a:solidFill>
              <a:latin typeface="Arial"/>
              <a:cs typeface="Arial"/>
            </a:endParaRPr>
          </a:p>
        </p:txBody>
      </p:sp>
    </p:spTree>
    <p:extLst>
      <p:ext uri="{BB962C8B-B14F-4D97-AF65-F5344CB8AC3E}">
        <p14:creationId xmlns:p14="http://schemas.microsoft.com/office/powerpoint/2010/main" val="1588767796"/>
      </p:ext>
    </p:extLst>
  </p:cSld>
  <p:clrMapOvr>
    <a:masterClrMapping/>
  </p:clrMapOvr>
  <p:timing>
    <p:tnLst>
      <p:par>
        <p:cTn xmlns:p14="http://schemas.microsoft.com/office/powerpoint/2010/mai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524933" y="1354667"/>
            <a:ext cx="8094134" cy="5300134"/>
          </a:xfrm>
        </p:spPr>
        <p:txBody>
          <a:bodyPr>
            <a:normAutofit/>
          </a:bodyPr>
          <a:lstStyle/>
          <a:p>
            <a:pPr lvl="0"/>
            <a:r>
              <a:rPr lang="fr-CA" sz="2400" dirty="0" smtClean="0">
                <a:solidFill>
                  <a:srgbClr val="000090"/>
                </a:solidFill>
                <a:latin typeface="Arial"/>
                <a:cs typeface="Arial"/>
              </a:rPr>
              <a:t>Elle permet </a:t>
            </a:r>
            <a:r>
              <a:rPr lang="fr-CA" sz="2400" dirty="0">
                <a:solidFill>
                  <a:srgbClr val="000090"/>
                </a:solidFill>
                <a:latin typeface="Arial"/>
                <a:cs typeface="Arial"/>
              </a:rPr>
              <a:t>d’évaluer le niveau de progrès dans le temps tel que perçu par les membres de la famille </a:t>
            </a:r>
            <a:r>
              <a:rPr lang="fr-FR" sz="2400" dirty="0">
                <a:solidFill>
                  <a:srgbClr val="000090"/>
                </a:solidFill>
                <a:latin typeface="Arial"/>
                <a:cs typeface="Arial"/>
              </a:rPr>
              <a:t>et de </a:t>
            </a:r>
            <a:r>
              <a:rPr lang="fr-FR" sz="2400" dirty="0" smtClean="0">
                <a:solidFill>
                  <a:srgbClr val="000090"/>
                </a:solidFill>
                <a:latin typeface="Arial"/>
                <a:cs typeface="Arial"/>
              </a:rPr>
              <a:t>se prononcer sur la nécessité de poursuivre, de modifier ou de cesser un traitement </a:t>
            </a:r>
            <a:r>
              <a:rPr lang="fr-FR" sz="1600" dirty="0" smtClean="0">
                <a:solidFill>
                  <a:srgbClr val="000090"/>
                </a:solidFill>
                <a:latin typeface="Arial"/>
                <a:cs typeface="Arial"/>
              </a:rPr>
              <a:t>(</a:t>
            </a:r>
            <a:r>
              <a:rPr lang="fr-FR" sz="1600" dirty="0" err="1">
                <a:solidFill>
                  <a:srgbClr val="000090"/>
                </a:solidFill>
                <a:latin typeface="Arial"/>
                <a:cs typeface="Arial"/>
              </a:rPr>
              <a:t>Hatfield</a:t>
            </a:r>
            <a:r>
              <a:rPr lang="fr-FR" sz="1600" dirty="0">
                <a:solidFill>
                  <a:srgbClr val="000090"/>
                </a:solidFill>
                <a:latin typeface="Arial"/>
                <a:cs typeface="Arial"/>
              </a:rPr>
              <a:t> et </a:t>
            </a:r>
            <a:r>
              <a:rPr lang="fr-FR" sz="1600" dirty="0" err="1">
                <a:solidFill>
                  <a:srgbClr val="000090"/>
                </a:solidFill>
                <a:latin typeface="Arial"/>
                <a:cs typeface="Arial"/>
              </a:rPr>
              <a:t>Ogles</a:t>
            </a:r>
            <a:r>
              <a:rPr lang="fr-FR" sz="1600" dirty="0">
                <a:solidFill>
                  <a:srgbClr val="000090"/>
                </a:solidFill>
                <a:latin typeface="Arial"/>
                <a:cs typeface="Arial"/>
              </a:rPr>
              <a:t>, </a:t>
            </a:r>
            <a:r>
              <a:rPr lang="fr-FR" sz="1600" dirty="0" smtClean="0">
                <a:solidFill>
                  <a:srgbClr val="000090"/>
                </a:solidFill>
                <a:latin typeface="Arial"/>
                <a:cs typeface="Arial"/>
              </a:rPr>
              <a:t>2004)</a:t>
            </a:r>
            <a:endParaRPr lang="fr-CA" sz="1600" dirty="0">
              <a:solidFill>
                <a:srgbClr val="000090"/>
              </a:solidFill>
              <a:latin typeface="Arial"/>
              <a:cs typeface="Arial"/>
            </a:endParaRPr>
          </a:p>
          <a:p>
            <a:pPr marL="68580" indent="0">
              <a:buNone/>
            </a:pPr>
            <a:r>
              <a:rPr lang="fr-CA" sz="2400" dirty="0">
                <a:solidFill>
                  <a:srgbClr val="000090"/>
                </a:solidFill>
                <a:latin typeface="Arial"/>
                <a:cs typeface="Arial"/>
              </a:rPr>
              <a:t> </a:t>
            </a:r>
          </a:p>
          <a:p>
            <a:pPr lvl="0"/>
            <a:endParaRPr lang="fr-CA" dirty="0" smtClean="0"/>
          </a:p>
        </p:txBody>
      </p:sp>
    </p:spTree>
    <p:extLst>
      <p:ext uri="{BB962C8B-B14F-4D97-AF65-F5344CB8AC3E}">
        <p14:creationId xmlns:p14="http://schemas.microsoft.com/office/powerpoint/2010/main" val="3598828908"/>
      </p:ext>
    </p:extLst>
  </p:cSld>
  <p:clrMapOvr>
    <a:masterClrMapping/>
  </p:clrMapOvr>
  <p:timing>
    <p:tnLst>
      <p:par>
        <p:cTn xmlns:p14="http://schemas.microsoft.com/office/powerpoint/2010/mai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idx="1"/>
          </p:nvPr>
        </p:nvSpPr>
        <p:spPr/>
        <p:txBody>
          <a:bodyPr>
            <a:normAutofit/>
          </a:bodyPr>
          <a:lstStyle/>
          <a:p>
            <a:r>
              <a:rPr lang="fr-FR" sz="3200" b="1" dirty="0">
                <a:solidFill>
                  <a:srgbClr val="000090"/>
                </a:solidFill>
                <a:latin typeface="Arial"/>
                <a:cs typeface="Arial"/>
              </a:rPr>
              <a:t>4</a:t>
            </a:r>
            <a:r>
              <a:rPr lang="fr-FR" sz="3200" b="1" dirty="0" smtClean="0">
                <a:solidFill>
                  <a:srgbClr val="000090"/>
                </a:solidFill>
                <a:latin typeface="Arial"/>
                <a:cs typeface="Arial"/>
              </a:rPr>
              <a:t>- Sur le plan du développement des connaissances</a:t>
            </a:r>
            <a:endParaRPr lang="fr-FR" sz="3200" b="1" dirty="0">
              <a:solidFill>
                <a:srgbClr val="000090"/>
              </a:solidFill>
              <a:latin typeface="Arial"/>
              <a:cs typeface="Arial"/>
            </a:endParaRPr>
          </a:p>
        </p:txBody>
      </p:sp>
    </p:spTree>
    <p:extLst>
      <p:ext uri="{BB962C8B-B14F-4D97-AF65-F5344CB8AC3E}">
        <p14:creationId xmlns:p14="http://schemas.microsoft.com/office/powerpoint/2010/main" val="546612558"/>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ChangeArrowheads="1"/>
          </p:cNvSpPr>
          <p:nvPr>
            <p:ph type="title"/>
          </p:nvPr>
        </p:nvSpPr>
        <p:spPr>
          <a:xfrm>
            <a:off x="228600" y="152400"/>
            <a:ext cx="8485188" cy="579438"/>
          </a:xfrm>
        </p:spPr>
        <p:txBody>
          <a:bodyPr>
            <a:normAutofit fontScale="90000"/>
          </a:bodyPr>
          <a:lstStyle/>
          <a:p>
            <a:r>
              <a:rPr lang="fr-CA">
                <a:latin typeface="Comic Sans MS" charset="0"/>
              </a:rPr>
              <a:t> </a:t>
            </a:r>
          </a:p>
        </p:txBody>
      </p:sp>
      <p:sp>
        <p:nvSpPr>
          <p:cNvPr id="99331" name="Rectangle 3"/>
          <p:cNvSpPr>
            <a:spLocks noGrp="1" noChangeArrowheads="1"/>
          </p:cNvSpPr>
          <p:nvPr>
            <p:ph type="body" idx="1"/>
          </p:nvPr>
        </p:nvSpPr>
        <p:spPr>
          <a:xfrm>
            <a:off x="0" y="731838"/>
            <a:ext cx="8972550" cy="5865812"/>
          </a:xfrm>
        </p:spPr>
        <p:txBody>
          <a:bodyPr>
            <a:normAutofit lnSpcReduction="10000"/>
          </a:bodyPr>
          <a:lstStyle/>
          <a:p>
            <a:pPr>
              <a:lnSpc>
                <a:spcPct val="80000"/>
              </a:lnSpc>
              <a:buFont typeface="Wingdings" charset="0"/>
              <a:buNone/>
            </a:pPr>
            <a:r>
              <a:rPr lang="fr-CA" sz="2400" b="1" dirty="0">
                <a:solidFill>
                  <a:schemeClr val="tx2"/>
                </a:solidFill>
                <a:latin typeface="Comic Sans MS" charset="0"/>
              </a:rPr>
              <a:t>	</a:t>
            </a:r>
            <a:r>
              <a:rPr lang="fr-CA" sz="2800" b="1" dirty="0">
                <a:solidFill>
                  <a:schemeClr val="folHlink"/>
                </a:solidFill>
              </a:rPr>
              <a:t>Quelques données concernant les services aux jeunes en Montérégie</a:t>
            </a:r>
            <a:r>
              <a:rPr lang="fr-CA" sz="2800" b="1" dirty="0">
                <a:solidFill>
                  <a:schemeClr val="tx2"/>
                </a:solidFill>
                <a:latin typeface="Comic Sans MS" charset="0"/>
              </a:rPr>
              <a:t> </a:t>
            </a:r>
          </a:p>
          <a:p>
            <a:pPr>
              <a:lnSpc>
                <a:spcPct val="80000"/>
              </a:lnSpc>
              <a:buFont typeface="Wingdings" charset="0"/>
              <a:buNone/>
            </a:pPr>
            <a:endParaRPr lang="fr-CA" sz="2800" dirty="0">
              <a:latin typeface="Arial"/>
              <a:cs typeface="Arial"/>
            </a:endParaRPr>
          </a:p>
          <a:p>
            <a:pPr>
              <a:lnSpc>
                <a:spcPct val="80000"/>
              </a:lnSpc>
            </a:pPr>
            <a:r>
              <a:rPr lang="fr-CA" sz="2400" dirty="0" smtClean="0">
                <a:latin typeface="Arial"/>
                <a:cs typeface="Arial"/>
              </a:rPr>
              <a:t>Région de plus d’un millions d’habitants</a:t>
            </a:r>
          </a:p>
          <a:p>
            <a:pPr>
              <a:lnSpc>
                <a:spcPct val="80000"/>
              </a:lnSpc>
            </a:pPr>
            <a:endParaRPr lang="fr-CA" sz="2400" dirty="0">
              <a:latin typeface="Arial"/>
              <a:cs typeface="Arial"/>
            </a:endParaRPr>
          </a:p>
          <a:p>
            <a:pPr>
              <a:lnSpc>
                <a:spcPct val="80000"/>
              </a:lnSpc>
            </a:pPr>
            <a:r>
              <a:rPr lang="fr-CA" sz="2400" dirty="0" smtClean="0">
                <a:latin typeface="Arial"/>
                <a:cs typeface="Arial"/>
              </a:rPr>
              <a:t>Région parmi les plus moins bien financées du Québec </a:t>
            </a:r>
            <a:r>
              <a:rPr lang="fr-FR" sz="2400" dirty="0">
                <a:latin typeface="Arial"/>
                <a:cs typeface="Arial"/>
              </a:rPr>
              <a:t>pour répondre aux besoins des jeunes et des familles</a:t>
            </a:r>
            <a:endParaRPr lang="fr-CA" sz="2400" dirty="0" smtClean="0">
              <a:latin typeface="Arial"/>
              <a:cs typeface="Arial"/>
            </a:endParaRPr>
          </a:p>
          <a:p>
            <a:pPr>
              <a:lnSpc>
                <a:spcPct val="80000"/>
              </a:lnSpc>
            </a:pPr>
            <a:endParaRPr lang="fr-CA" sz="2400" dirty="0">
              <a:latin typeface="Arial"/>
              <a:cs typeface="Arial"/>
            </a:endParaRPr>
          </a:p>
          <a:p>
            <a:pPr>
              <a:lnSpc>
                <a:spcPct val="80000"/>
              </a:lnSpc>
            </a:pPr>
            <a:r>
              <a:rPr lang="fr-CA" sz="2400" dirty="0">
                <a:solidFill>
                  <a:schemeClr val="folHlink"/>
                </a:solidFill>
                <a:latin typeface="Arial"/>
                <a:cs typeface="Arial"/>
              </a:rPr>
              <a:t>70% des jeunes signalés au directeur de la protection de la jeunesse entre 1993 et 1998 n’ont pas reçu de services (soit 21,068 des 29,026 signalements</a:t>
            </a:r>
            <a:r>
              <a:rPr lang="fr-CA" sz="2400" dirty="0" smtClean="0">
                <a:solidFill>
                  <a:schemeClr val="folHlink"/>
                </a:solidFill>
                <a:latin typeface="Arial"/>
                <a:cs typeface="Arial"/>
              </a:rPr>
              <a:t>)</a:t>
            </a:r>
          </a:p>
          <a:p>
            <a:pPr>
              <a:lnSpc>
                <a:spcPct val="80000"/>
              </a:lnSpc>
            </a:pPr>
            <a:endParaRPr lang="fr-CA" sz="2400" dirty="0">
              <a:solidFill>
                <a:schemeClr val="folHlink"/>
              </a:solidFill>
              <a:latin typeface="Arial"/>
              <a:cs typeface="Arial"/>
            </a:endParaRPr>
          </a:p>
          <a:p>
            <a:pPr>
              <a:lnSpc>
                <a:spcPct val="90000"/>
              </a:lnSpc>
            </a:pPr>
            <a:r>
              <a:rPr lang="fr-CA" sz="2400" dirty="0">
                <a:latin typeface="Arial"/>
                <a:cs typeface="Arial"/>
              </a:rPr>
              <a:t>60% des interventions faites en urgence suite à un signalement concernaient des jeunes non connus des services.</a:t>
            </a:r>
          </a:p>
          <a:p>
            <a:pPr>
              <a:lnSpc>
                <a:spcPct val="90000"/>
              </a:lnSpc>
            </a:pPr>
            <a:endParaRPr lang="fr-CA" sz="2400" dirty="0">
              <a:latin typeface="Arial"/>
              <a:cs typeface="Arial"/>
            </a:endParaRPr>
          </a:p>
          <a:p>
            <a:pPr>
              <a:lnSpc>
                <a:spcPct val="90000"/>
              </a:lnSpc>
            </a:pPr>
            <a:r>
              <a:rPr lang="fr-CA" sz="2400" dirty="0">
                <a:solidFill>
                  <a:schemeClr val="folHlink"/>
                </a:solidFill>
                <a:latin typeface="Arial"/>
                <a:cs typeface="Arial"/>
              </a:rPr>
              <a:t>70% de ces interventions se concluaient par un placement.</a:t>
            </a:r>
          </a:p>
          <a:p>
            <a:pPr>
              <a:lnSpc>
                <a:spcPct val="80000"/>
              </a:lnSpc>
            </a:pPr>
            <a:endParaRPr lang="fr-CA" sz="2400" dirty="0" smtClean="0">
              <a:solidFill>
                <a:schemeClr val="folHlink"/>
              </a:solidFill>
              <a:latin typeface="Arial"/>
              <a:cs typeface="Arial"/>
            </a:endParaRPr>
          </a:p>
          <a:p>
            <a:pPr>
              <a:lnSpc>
                <a:spcPct val="80000"/>
              </a:lnSpc>
            </a:pPr>
            <a:endParaRPr lang="fr-CA" sz="2400" dirty="0">
              <a:solidFill>
                <a:schemeClr val="folHlink"/>
              </a:solidFill>
              <a:latin typeface="Arial"/>
              <a:cs typeface="Arial"/>
            </a:endParaRPr>
          </a:p>
          <a:p>
            <a:pPr>
              <a:lnSpc>
                <a:spcPct val="80000"/>
              </a:lnSpc>
            </a:pPr>
            <a:endParaRPr lang="fr-CA" sz="2400" dirty="0">
              <a:solidFill>
                <a:schemeClr val="folHlink"/>
              </a:solidFill>
              <a:latin typeface="Arial"/>
              <a:cs typeface="Arial"/>
            </a:endParaRPr>
          </a:p>
          <a:p>
            <a:pPr>
              <a:lnSpc>
                <a:spcPct val="80000"/>
              </a:lnSpc>
            </a:pPr>
            <a:endParaRPr lang="fr-CA" sz="2400" dirty="0">
              <a:solidFill>
                <a:schemeClr val="folHlink"/>
              </a:solidFill>
            </a:endParaRPr>
          </a:p>
        </p:txBody>
      </p:sp>
    </p:spTree>
    <p:extLst>
      <p:ext uri="{BB962C8B-B14F-4D97-AF65-F5344CB8AC3E}">
        <p14:creationId xmlns:p14="http://schemas.microsoft.com/office/powerpoint/2010/main" val="1579238554"/>
      </p:ext>
    </p:extLst>
  </p:cSld>
  <p:clrMapOvr>
    <a:masterClrMapping/>
  </p:clrMapOvr>
  <p:timing>
    <p:tnLst>
      <p:par>
        <p:cTn xmlns:p14="http://schemas.microsoft.com/office/powerpoint/2010/mai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524933" y="2108717"/>
            <a:ext cx="8094134" cy="4707468"/>
          </a:xfrm>
        </p:spPr>
        <p:txBody>
          <a:bodyPr>
            <a:normAutofit/>
          </a:bodyPr>
          <a:lstStyle/>
          <a:p>
            <a:r>
              <a:rPr lang="fr-CA" sz="2400" dirty="0">
                <a:solidFill>
                  <a:srgbClr val="000090"/>
                </a:solidFill>
                <a:latin typeface="Arial"/>
                <a:cs typeface="Arial"/>
              </a:rPr>
              <a:t>L’accumulation de cas cliniques contribue au développement des connaissances </a:t>
            </a:r>
            <a:r>
              <a:rPr lang="fr-CA" sz="1600" dirty="0">
                <a:solidFill>
                  <a:srgbClr val="000090"/>
                </a:solidFill>
                <a:latin typeface="Arial"/>
                <a:cs typeface="Arial"/>
              </a:rPr>
              <a:t>(</a:t>
            </a:r>
            <a:r>
              <a:rPr lang="fr-CA" sz="1600" dirty="0" err="1">
                <a:solidFill>
                  <a:srgbClr val="000090"/>
                </a:solidFill>
                <a:latin typeface="Arial"/>
                <a:cs typeface="Arial"/>
              </a:rPr>
              <a:t>Kazdin</a:t>
            </a:r>
            <a:r>
              <a:rPr lang="fr-CA" sz="1600" dirty="0">
                <a:solidFill>
                  <a:srgbClr val="000090"/>
                </a:solidFill>
                <a:latin typeface="Arial"/>
                <a:cs typeface="Arial"/>
              </a:rPr>
              <a:t>, 2007) </a:t>
            </a:r>
            <a:r>
              <a:rPr lang="fr-CA" sz="2400" dirty="0">
                <a:solidFill>
                  <a:srgbClr val="000090"/>
                </a:solidFill>
                <a:latin typeface="Arial"/>
                <a:cs typeface="Arial"/>
              </a:rPr>
              <a:t>sur les profils des clientèles et les singularités des </a:t>
            </a:r>
            <a:r>
              <a:rPr lang="fr-CA" sz="2400" dirty="0" smtClean="0">
                <a:solidFill>
                  <a:srgbClr val="000090"/>
                </a:solidFill>
                <a:latin typeface="Arial"/>
                <a:cs typeface="Arial"/>
              </a:rPr>
              <a:t>problématiques</a:t>
            </a:r>
          </a:p>
          <a:p>
            <a:endParaRPr lang="fr-CA" sz="2400" dirty="0">
              <a:solidFill>
                <a:srgbClr val="000090"/>
              </a:solidFill>
              <a:latin typeface="Arial"/>
              <a:cs typeface="Arial"/>
            </a:endParaRPr>
          </a:p>
          <a:p>
            <a:r>
              <a:rPr lang="fr-CA" sz="2400" dirty="0" smtClean="0">
                <a:solidFill>
                  <a:srgbClr val="000090"/>
                </a:solidFill>
                <a:latin typeface="Arial"/>
                <a:cs typeface="Arial"/>
              </a:rPr>
              <a:t>Actuellement une banque de plus de 6000 familles</a:t>
            </a:r>
          </a:p>
          <a:p>
            <a:pPr lvl="1"/>
            <a:r>
              <a:rPr lang="fr-CA" sz="2000" dirty="0" smtClean="0">
                <a:solidFill>
                  <a:srgbClr val="000090"/>
                </a:solidFill>
                <a:latin typeface="Arial"/>
                <a:cs typeface="Arial"/>
              </a:rPr>
              <a:t>Comportement des outils cliniques</a:t>
            </a:r>
          </a:p>
          <a:p>
            <a:pPr lvl="1"/>
            <a:r>
              <a:rPr lang="fr-CA" sz="2000" dirty="0" smtClean="0">
                <a:solidFill>
                  <a:srgbClr val="000090"/>
                </a:solidFill>
                <a:latin typeface="Arial"/>
                <a:cs typeface="Arial"/>
              </a:rPr>
              <a:t>Validation du modèle théorique</a:t>
            </a:r>
            <a:endParaRPr lang="fr-CA" sz="2000" dirty="0">
              <a:solidFill>
                <a:srgbClr val="000090"/>
              </a:solidFill>
              <a:latin typeface="Arial"/>
              <a:cs typeface="Arial"/>
            </a:endParaRPr>
          </a:p>
          <a:p>
            <a:pPr lvl="0"/>
            <a:endParaRPr lang="fr-CA" dirty="0" smtClean="0"/>
          </a:p>
        </p:txBody>
      </p:sp>
    </p:spTree>
    <p:extLst>
      <p:ext uri="{BB962C8B-B14F-4D97-AF65-F5344CB8AC3E}">
        <p14:creationId xmlns:p14="http://schemas.microsoft.com/office/powerpoint/2010/main" val="726516296"/>
      </p:ext>
    </p:extLst>
  </p:cSld>
  <p:clrMapOvr>
    <a:masterClrMapping/>
  </p:clrMapOvr>
  <p:timing>
    <p:tnLst>
      <p:par>
        <p:cTn xmlns:p14="http://schemas.microsoft.com/office/powerpoint/2010/mai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idx="1"/>
          </p:nvPr>
        </p:nvSpPr>
        <p:spPr/>
        <p:txBody>
          <a:bodyPr>
            <a:normAutofit/>
          </a:bodyPr>
          <a:lstStyle/>
          <a:p>
            <a:r>
              <a:rPr lang="fr-FR" sz="3200" b="1" dirty="0" smtClean="0">
                <a:solidFill>
                  <a:srgbClr val="000090"/>
                </a:solidFill>
                <a:latin typeface="Arial"/>
                <a:cs typeface="Arial"/>
              </a:rPr>
              <a:t>Attitudes des clients face à l’utilisation d’instruments de mesure</a:t>
            </a:r>
            <a:endParaRPr lang="fr-FR" sz="3200" b="1" dirty="0">
              <a:solidFill>
                <a:srgbClr val="000090"/>
              </a:solidFill>
              <a:latin typeface="Arial"/>
              <a:cs typeface="Arial"/>
            </a:endParaRPr>
          </a:p>
        </p:txBody>
      </p:sp>
    </p:spTree>
    <p:extLst>
      <p:ext uri="{BB962C8B-B14F-4D97-AF65-F5344CB8AC3E}">
        <p14:creationId xmlns:p14="http://schemas.microsoft.com/office/powerpoint/2010/main" val="4167330670"/>
      </p:ext>
    </p:extLst>
  </p:cSld>
  <p:clrMapOvr>
    <a:masterClrMapping/>
  </p:clrMapOvr>
  <p:timing>
    <p:tnLst>
      <p:par>
        <p:cTn xmlns:p14="http://schemas.microsoft.com/office/powerpoint/2010/mai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795867" y="1031278"/>
            <a:ext cx="7653866" cy="5860589"/>
          </a:xfrm>
        </p:spPr>
        <p:txBody>
          <a:bodyPr>
            <a:normAutofit/>
          </a:bodyPr>
          <a:lstStyle/>
          <a:p>
            <a:r>
              <a:rPr lang="fr-CA" sz="2400" dirty="0" err="1">
                <a:solidFill>
                  <a:srgbClr val="000090"/>
                </a:solidFill>
                <a:latin typeface="Arial"/>
                <a:cs typeface="Arial"/>
              </a:rPr>
              <a:t>Kazdin</a:t>
            </a:r>
            <a:r>
              <a:rPr lang="fr-CA" sz="2400" dirty="0">
                <a:solidFill>
                  <a:srgbClr val="000090"/>
                </a:solidFill>
                <a:latin typeface="Arial"/>
                <a:cs typeface="Arial"/>
              </a:rPr>
              <a:t> (2006) suggère que la façon dont les clients perçoivent </a:t>
            </a:r>
            <a:r>
              <a:rPr lang="fr-CA" sz="2400" dirty="0" smtClean="0">
                <a:solidFill>
                  <a:srgbClr val="000090"/>
                </a:solidFill>
                <a:latin typeface="Arial"/>
                <a:cs typeface="Arial"/>
              </a:rPr>
              <a:t>l’utilisation d’instruments de mesure standardisés dépend </a:t>
            </a:r>
            <a:r>
              <a:rPr lang="fr-CA" sz="2400" dirty="0">
                <a:solidFill>
                  <a:srgbClr val="000090"/>
                </a:solidFill>
                <a:latin typeface="Arial"/>
                <a:cs typeface="Arial"/>
              </a:rPr>
              <a:t>de la vision qu’en ont les </a:t>
            </a:r>
            <a:r>
              <a:rPr lang="fr-CA" sz="2400" dirty="0" smtClean="0">
                <a:solidFill>
                  <a:srgbClr val="000090"/>
                </a:solidFill>
                <a:latin typeface="Arial"/>
                <a:cs typeface="Arial"/>
              </a:rPr>
              <a:t>intervenants </a:t>
            </a:r>
            <a:r>
              <a:rPr lang="fr-CA" sz="2400" dirty="0">
                <a:solidFill>
                  <a:srgbClr val="000090"/>
                </a:solidFill>
                <a:latin typeface="Arial"/>
                <a:cs typeface="Arial"/>
              </a:rPr>
              <a:t>et de la présentation des objectifs et des méthodes </a:t>
            </a:r>
            <a:r>
              <a:rPr lang="fr-CA" sz="2400" dirty="0" smtClean="0">
                <a:solidFill>
                  <a:srgbClr val="000090"/>
                </a:solidFill>
                <a:latin typeface="Arial"/>
                <a:cs typeface="Arial"/>
              </a:rPr>
              <a:t>d’évaluation  aux clients</a:t>
            </a:r>
          </a:p>
          <a:p>
            <a:endParaRPr lang="fr-CA" sz="2400" dirty="0">
              <a:solidFill>
                <a:srgbClr val="000090"/>
              </a:solidFill>
              <a:latin typeface="Arial"/>
              <a:cs typeface="Arial"/>
            </a:endParaRPr>
          </a:p>
          <a:p>
            <a:r>
              <a:rPr lang="fr-CA" sz="2400" dirty="0" smtClean="0">
                <a:solidFill>
                  <a:srgbClr val="000090"/>
                </a:solidFill>
                <a:latin typeface="Arial"/>
                <a:cs typeface="Arial"/>
              </a:rPr>
              <a:t>Idéalement ces outils d’évaluation devraient s’inscrire dans la pratique régulière des intervenants</a:t>
            </a:r>
            <a:endParaRPr lang="fr-CA" sz="2400" dirty="0">
              <a:solidFill>
                <a:srgbClr val="000090"/>
              </a:solidFill>
              <a:latin typeface="Arial"/>
              <a:cs typeface="Arial"/>
            </a:endParaRPr>
          </a:p>
          <a:p>
            <a:pPr lvl="0"/>
            <a:endParaRPr lang="fr-CA" dirty="0" smtClean="0"/>
          </a:p>
        </p:txBody>
      </p:sp>
    </p:spTree>
    <p:extLst>
      <p:ext uri="{BB962C8B-B14F-4D97-AF65-F5344CB8AC3E}">
        <p14:creationId xmlns:p14="http://schemas.microsoft.com/office/powerpoint/2010/main" val="1456428699"/>
      </p:ext>
    </p:extLst>
  </p:cSld>
  <p:clrMapOvr>
    <a:masterClrMapping/>
  </p:clrMapOvr>
  <p:timing>
    <p:tnLst>
      <p:par>
        <p:cTn xmlns:p14="http://schemas.microsoft.com/office/powerpoint/2010/mai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idx="1"/>
          </p:nvPr>
        </p:nvSpPr>
        <p:spPr/>
        <p:txBody>
          <a:bodyPr>
            <a:normAutofit/>
          </a:bodyPr>
          <a:lstStyle/>
          <a:p>
            <a:r>
              <a:rPr lang="fr-FR" sz="3200" b="1" dirty="0" smtClean="0">
                <a:solidFill>
                  <a:srgbClr val="000090"/>
                </a:solidFill>
                <a:latin typeface="Arial"/>
                <a:cs typeface="Arial"/>
              </a:rPr>
              <a:t>Exemple de portrait synthèse</a:t>
            </a:r>
            <a:endParaRPr lang="fr-FR" sz="3200" b="1" dirty="0">
              <a:solidFill>
                <a:srgbClr val="000090"/>
              </a:solidFill>
              <a:latin typeface="Arial"/>
              <a:cs typeface="Arial"/>
            </a:endParaRPr>
          </a:p>
        </p:txBody>
      </p:sp>
    </p:spTree>
    <p:extLst>
      <p:ext uri="{BB962C8B-B14F-4D97-AF65-F5344CB8AC3E}">
        <p14:creationId xmlns:p14="http://schemas.microsoft.com/office/powerpoint/2010/main" val="1918446613"/>
      </p:ext>
    </p:extLst>
  </p:cSld>
  <p:clrMapOvr>
    <a:masterClrMapping/>
  </p:clrMapOvr>
  <p:timing>
    <p:tnLst>
      <p:par>
        <p:cTn xmlns:p14="http://schemas.microsoft.com/office/powerpoint/2010/mai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endParaRPr lang="fr-CA"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2972" y="1138064"/>
            <a:ext cx="7928433" cy="1066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2974" y="2204864"/>
            <a:ext cx="7928435" cy="3190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76850994"/>
      </p:ext>
    </p:extLst>
  </p:cSld>
  <p:clrMapOvr>
    <a:masterClrMapping/>
  </p:clrMapOvr>
  <p:timing>
    <p:tnLst>
      <p:par>
        <p:cTn xmlns:p14="http://schemas.microsoft.com/office/powerpoint/2010/mai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endParaRPr lang="fr-CA"/>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6456" y="1023941"/>
            <a:ext cx="7696200" cy="4810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45829159"/>
      </p:ext>
    </p:extLst>
  </p:cSld>
  <p:clrMapOvr>
    <a:masterClrMapping/>
  </p:clrMapOvr>
  <p:timing>
    <p:tnLst>
      <p:par>
        <p:cTn xmlns:p14="http://schemas.microsoft.com/office/powerpoint/2010/mai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endParaRPr lang="fr-CA"/>
          </a:p>
        </p:txBody>
      </p:sp>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7314" y="307864"/>
            <a:ext cx="7855342" cy="61718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76570080"/>
      </p:ext>
    </p:extLst>
  </p:cSld>
  <p:clrMapOvr>
    <a:masterClrMapping/>
  </p:clrMapOvr>
  <p:timing>
    <p:tnLst>
      <p:par>
        <p:cTn xmlns:p14="http://schemas.microsoft.com/office/powerpoint/2010/mai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idx="1"/>
          </p:nvPr>
        </p:nvSpPr>
        <p:spPr>
          <a:xfrm>
            <a:off x="382996" y="1856301"/>
            <a:ext cx="8405726" cy="3006990"/>
          </a:xfrm>
        </p:spPr>
        <p:txBody>
          <a:bodyPr>
            <a:noAutofit/>
          </a:bodyPr>
          <a:lstStyle/>
          <a:p>
            <a:r>
              <a:rPr lang="fr-FR" sz="3600" b="1" dirty="0" smtClean="0">
                <a:solidFill>
                  <a:srgbClr val="FF0000"/>
                </a:solidFill>
                <a:latin typeface="Arial"/>
                <a:cs typeface="Arial"/>
              </a:rPr>
              <a:t>Principal défi</a:t>
            </a:r>
          </a:p>
          <a:p>
            <a:r>
              <a:rPr lang="fr-FR" sz="3200" b="1" dirty="0" smtClean="0">
                <a:solidFill>
                  <a:srgbClr val="000090"/>
                </a:solidFill>
                <a:latin typeface="Arial"/>
                <a:cs typeface="Arial"/>
              </a:rPr>
              <a:t>Au</a:t>
            </a:r>
            <a:r>
              <a:rPr lang="fr-FR" sz="3200" b="1" dirty="0" smtClean="0">
                <a:solidFill>
                  <a:srgbClr val="000090"/>
                </a:solidFill>
                <a:latin typeface="Arial"/>
                <a:cs typeface="Arial"/>
              </a:rPr>
              <a:t>-delà de l’intervention </a:t>
            </a:r>
            <a:r>
              <a:rPr lang="fr-FR" sz="3200" b="1" dirty="0" smtClean="0">
                <a:solidFill>
                  <a:srgbClr val="000090"/>
                </a:solidFill>
                <a:latin typeface="Arial"/>
                <a:cs typeface="Arial"/>
              </a:rPr>
              <a:t>d’urgence </a:t>
            </a:r>
            <a:r>
              <a:rPr lang="fr-FR" sz="3200" b="1" dirty="0" smtClean="0">
                <a:solidFill>
                  <a:srgbClr val="000090"/>
                </a:solidFill>
                <a:latin typeface="Arial"/>
                <a:cs typeface="Arial"/>
              </a:rPr>
              <a:t>comment engager la famille dans </a:t>
            </a:r>
            <a:r>
              <a:rPr lang="fr-FR" sz="3200" b="1" dirty="0" smtClean="0">
                <a:solidFill>
                  <a:srgbClr val="000090"/>
                </a:solidFill>
                <a:latin typeface="Arial"/>
                <a:cs typeface="Arial"/>
              </a:rPr>
              <a:t>l’intervention de crise?</a:t>
            </a:r>
            <a:endParaRPr lang="fr-FR" sz="3200" b="1" dirty="0">
              <a:solidFill>
                <a:srgbClr val="000090"/>
              </a:solidFill>
              <a:latin typeface="Arial"/>
              <a:cs typeface="Arial"/>
            </a:endParaRPr>
          </a:p>
        </p:txBody>
      </p:sp>
    </p:spTree>
    <p:extLst>
      <p:ext uri="{BB962C8B-B14F-4D97-AF65-F5344CB8AC3E}">
        <p14:creationId xmlns:p14="http://schemas.microsoft.com/office/powerpoint/2010/main" val="4203137544"/>
      </p:ext>
    </p:extLst>
  </p:cSld>
  <p:clrMapOvr>
    <a:masterClrMapping/>
  </p:clrMapOvr>
  <p:timing>
    <p:tnLst>
      <p:par>
        <p:cTn xmlns:p14="http://schemas.microsoft.com/office/powerpoint/2010/mai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idx="1"/>
          </p:nvPr>
        </p:nvSpPr>
        <p:spPr/>
        <p:txBody>
          <a:bodyPr>
            <a:normAutofit/>
          </a:bodyPr>
          <a:lstStyle/>
          <a:p>
            <a:r>
              <a:rPr lang="fr-FR" sz="3200" b="1" dirty="0" smtClean="0">
                <a:solidFill>
                  <a:srgbClr val="000090"/>
                </a:solidFill>
                <a:latin typeface="Arial"/>
                <a:cs typeface="Arial"/>
              </a:rPr>
              <a:t>Processus de la psychothérapie</a:t>
            </a:r>
            <a:endParaRPr lang="fr-FR" sz="3200" b="1" dirty="0">
              <a:solidFill>
                <a:srgbClr val="000090"/>
              </a:solidFill>
              <a:latin typeface="Arial"/>
              <a:cs typeface="Arial"/>
            </a:endParaRPr>
          </a:p>
        </p:txBody>
      </p:sp>
    </p:spTree>
    <p:extLst>
      <p:ext uri="{BB962C8B-B14F-4D97-AF65-F5344CB8AC3E}">
        <p14:creationId xmlns:p14="http://schemas.microsoft.com/office/powerpoint/2010/main" val="1864800620"/>
      </p:ext>
    </p:extLst>
  </p:cSld>
  <p:clrMapOvr>
    <a:masterClrMapping/>
  </p:clrMapOvr>
  <p:timing>
    <p:tnLst>
      <p:par>
        <p:cTn xmlns:p14="http://schemas.microsoft.com/office/powerpoint/2010/mai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251520" y="607911"/>
            <a:ext cx="8424936" cy="5917433"/>
          </a:xfrm>
        </p:spPr>
        <p:txBody>
          <a:bodyPr>
            <a:normAutofit lnSpcReduction="10000"/>
          </a:bodyPr>
          <a:lstStyle/>
          <a:p>
            <a:pPr lvl="1"/>
            <a:r>
              <a:rPr lang="fr-CA" sz="2400" dirty="0" smtClean="0">
                <a:solidFill>
                  <a:srgbClr val="000090"/>
                </a:solidFill>
                <a:latin typeface="Arial"/>
                <a:cs typeface="Arial"/>
              </a:rPr>
              <a:t>Toutes les thérapies créent un contexte de coopération dans lequel le patient augmente sa confiance, sa sécurité et voit diminuer  ses tensions, sa méfiance et son anxiété </a:t>
            </a:r>
            <a:r>
              <a:rPr lang="fr-CA" sz="2400" b="1" dirty="0" smtClean="0">
                <a:solidFill>
                  <a:srgbClr val="000090"/>
                </a:solidFill>
                <a:latin typeface="Arial"/>
                <a:cs typeface="Arial"/>
              </a:rPr>
              <a:t>(confiance)</a:t>
            </a:r>
          </a:p>
          <a:p>
            <a:pPr marL="365760" lvl="1" indent="0">
              <a:buNone/>
            </a:pPr>
            <a:endParaRPr lang="fr-CA" sz="2400" dirty="0" smtClean="0">
              <a:solidFill>
                <a:srgbClr val="000090"/>
              </a:solidFill>
              <a:latin typeface="Arial"/>
              <a:cs typeface="Arial"/>
            </a:endParaRPr>
          </a:p>
          <a:p>
            <a:pPr lvl="1"/>
            <a:r>
              <a:rPr lang="fr-CA" sz="2400" dirty="0" smtClean="0">
                <a:solidFill>
                  <a:srgbClr val="000090"/>
                </a:solidFill>
                <a:latin typeface="Arial"/>
                <a:cs typeface="Arial"/>
              </a:rPr>
              <a:t>Cela contribue à changer la perception qu’il a de son problème </a:t>
            </a:r>
            <a:r>
              <a:rPr lang="fr-CA" sz="2400" b="1" dirty="0" smtClean="0">
                <a:solidFill>
                  <a:srgbClr val="000090"/>
                </a:solidFill>
                <a:latin typeface="Arial"/>
                <a:cs typeface="Arial"/>
              </a:rPr>
              <a:t>(perception)</a:t>
            </a:r>
          </a:p>
          <a:p>
            <a:pPr lvl="1"/>
            <a:endParaRPr lang="fr-CA" sz="2400" dirty="0" smtClean="0">
              <a:solidFill>
                <a:srgbClr val="000090"/>
              </a:solidFill>
              <a:latin typeface="Arial"/>
              <a:cs typeface="Arial"/>
            </a:endParaRPr>
          </a:p>
          <a:p>
            <a:pPr lvl="1"/>
            <a:r>
              <a:rPr lang="fr-CA" sz="2400" dirty="0" smtClean="0">
                <a:solidFill>
                  <a:srgbClr val="000090"/>
                </a:solidFill>
                <a:latin typeface="Arial"/>
                <a:cs typeface="Arial"/>
              </a:rPr>
              <a:t>Ultimement cela amène le client à agir différemment en recadrant ses peurs, en prenant des risques et en travaillant sur son problème </a:t>
            </a:r>
            <a:r>
              <a:rPr lang="fr-CA" sz="1600" dirty="0" smtClean="0">
                <a:solidFill>
                  <a:srgbClr val="000090"/>
                </a:solidFill>
                <a:latin typeface="Arial"/>
                <a:cs typeface="Arial"/>
              </a:rPr>
              <a:t>(Lambert, 2013) </a:t>
            </a:r>
            <a:r>
              <a:rPr lang="fr-CA" sz="2600" b="1" dirty="0" smtClean="0">
                <a:solidFill>
                  <a:srgbClr val="000090"/>
                </a:solidFill>
                <a:latin typeface="Arial"/>
                <a:cs typeface="Arial"/>
              </a:rPr>
              <a:t>(action)</a:t>
            </a:r>
          </a:p>
          <a:p>
            <a:pPr lvl="1"/>
            <a:endParaRPr lang="fr-CA" sz="2400" dirty="0">
              <a:solidFill>
                <a:srgbClr val="000090"/>
              </a:solidFill>
              <a:latin typeface="Arial"/>
              <a:cs typeface="Arial"/>
            </a:endParaRPr>
          </a:p>
          <a:p>
            <a:pPr lvl="1"/>
            <a:r>
              <a:rPr lang="fr-CA" sz="2400" dirty="0" smtClean="0">
                <a:solidFill>
                  <a:srgbClr val="000090"/>
                </a:solidFill>
                <a:latin typeface="Arial"/>
                <a:cs typeface="Arial"/>
              </a:rPr>
              <a:t>Autrement dit : la fonction de soutien précède le changement dans les croyances et les attitudes du client et les tentatives du thérapeute d’encourager l’action du client </a:t>
            </a:r>
            <a:r>
              <a:rPr lang="fr-CA" sz="1600" dirty="0" smtClean="0">
                <a:solidFill>
                  <a:srgbClr val="000090"/>
                </a:solidFill>
                <a:latin typeface="Arial"/>
                <a:cs typeface="Arial"/>
              </a:rPr>
              <a:t>(</a:t>
            </a:r>
            <a:r>
              <a:rPr lang="fr-CA" sz="1600" dirty="0">
                <a:solidFill>
                  <a:srgbClr val="000090"/>
                </a:solidFill>
                <a:latin typeface="Arial"/>
                <a:cs typeface="Arial"/>
              </a:rPr>
              <a:t>Lambert, 2013</a:t>
            </a:r>
            <a:r>
              <a:rPr lang="fr-CA" sz="1400" dirty="0">
                <a:solidFill>
                  <a:srgbClr val="000090"/>
                </a:solidFill>
                <a:latin typeface="Arial"/>
                <a:cs typeface="Arial"/>
              </a:rPr>
              <a:t>)</a:t>
            </a:r>
          </a:p>
          <a:p>
            <a:pPr lvl="1"/>
            <a:endParaRPr lang="fr-CA" sz="2000" dirty="0" smtClean="0"/>
          </a:p>
        </p:txBody>
      </p:sp>
    </p:spTree>
    <p:extLst>
      <p:ext uri="{BB962C8B-B14F-4D97-AF65-F5344CB8AC3E}">
        <p14:creationId xmlns:p14="http://schemas.microsoft.com/office/powerpoint/2010/main" val="3809517724"/>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ChangeArrowheads="1"/>
          </p:cNvSpPr>
          <p:nvPr>
            <p:ph type="title"/>
          </p:nvPr>
        </p:nvSpPr>
        <p:spPr>
          <a:xfrm>
            <a:off x="228600" y="152400"/>
            <a:ext cx="8485188" cy="579438"/>
          </a:xfrm>
        </p:spPr>
        <p:txBody>
          <a:bodyPr>
            <a:normAutofit fontScale="90000"/>
          </a:bodyPr>
          <a:lstStyle/>
          <a:p>
            <a:r>
              <a:rPr lang="fr-CA">
                <a:latin typeface="Comic Sans MS" charset="0"/>
              </a:rPr>
              <a:t> </a:t>
            </a:r>
          </a:p>
        </p:txBody>
      </p:sp>
      <p:sp>
        <p:nvSpPr>
          <p:cNvPr id="100355" name="Rectangle 3"/>
          <p:cNvSpPr>
            <a:spLocks noGrp="1" noChangeArrowheads="1"/>
          </p:cNvSpPr>
          <p:nvPr>
            <p:ph type="body" idx="1"/>
          </p:nvPr>
        </p:nvSpPr>
        <p:spPr>
          <a:xfrm>
            <a:off x="0" y="573088"/>
            <a:ext cx="9144000" cy="6284912"/>
          </a:xfrm>
        </p:spPr>
        <p:txBody>
          <a:bodyPr>
            <a:normAutofit/>
          </a:bodyPr>
          <a:lstStyle/>
          <a:p>
            <a:pPr>
              <a:lnSpc>
                <a:spcPct val="90000"/>
              </a:lnSpc>
              <a:buFont typeface="Wingdings" charset="0"/>
              <a:buNone/>
            </a:pPr>
            <a:r>
              <a:rPr lang="fr-CA" sz="2400" b="1" dirty="0">
                <a:solidFill>
                  <a:schemeClr val="tx2"/>
                </a:solidFill>
                <a:latin typeface="Comic Sans MS" charset="0"/>
              </a:rPr>
              <a:t>	</a:t>
            </a:r>
            <a:endParaRPr lang="fr-CA" sz="2800" b="1" dirty="0">
              <a:solidFill>
                <a:schemeClr val="folHlink"/>
              </a:solidFill>
            </a:endParaRPr>
          </a:p>
          <a:p>
            <a:pPr marL="0" indent="0">
              <a:lnSpc>
                <a:spcPct val="90000"/>
              </a:lnSpc>
              <a:buNone/>
            </a:pPr>
            <a:endParaRPr lang="fr-CA" sz="2400" dirty="0">
              <a:latin typeface="Comic Sans MS" charset="0"/>
            </a:endParaRPr>
          </a:p>
          <a:p>
            <a:pPr>
              <a:lnSpc>
                <a:spcPct val="90000"/>
              </a:lnSpc>
            </a:pPr>
            <a:r>
              <a:rPr lang="fr-FR" sz="2400" dirty="0">
                <a:solidFill>
                  <a:schemeClr val="folHlink"/>
                </a:solidFill>
                <a:latin typeface="Arial"/>
                <a:cs typeface="Arial"/>
              </a:rPr>
              <a:t>Réponse à cette situation</a:t>
            </a:r>
            <a:r>
              <a:rPr lang="fr-FR" sz="2400" dirty="0">
                <a:latin typeface="Arial"/>
                <a:cs typeface="Arial"/>
              </a:rPr>
              <a:t>: Offrir à tout jeune et toute famille en crise, n</a:t>
            </a:r>
            <a:r>
              <a:rPr lang="ja-JP" altLang="fr-FR" sz="2400" dirty="0">
                <a:latin typeface="Arial"/>
                <a:cs typeface="Arial"/>
              </a:rPr>
              <a:t>’</a:t>
            </a:r>
            <a:r>
              <a:rPr lang="fr-FR" sz="2400" dirty="0">
                <a:latin typeface="Arial"/>
                <a:cs typeface="Arial"/>
              </a:rPr>
              <a:t>ayant pas un dossier ouvert à la protection de la jeunesse, </a:t>
            </a:r>
            <a:endParaRPr lang="fr-FR" sz="2400" dirty="0" smtClean="0">
              <a:latin typeface="Arial"/>
              <a:cs typeface="Arial"/>
            </a:endParaRPr>
          </a:p>
          <a:p>
            <a:pPr>
              <a:lnSpc>
                <a:spcPct val="90000"/>
              </a:lnSpc>
            </a:pPr>
            <a:endParaRPr lang="fr-FR" sz="2400" dirty="0" smtClean="0">
              <a:latin typeface="Arial"/>
              <a:cs typeface="Arial"/>
            </a:endParaRPr>
          </a:p>
          <a:p>
            <a:pPr lvl="1">
              <a:lnSpc>
                <a:spcPct val="90000"/>
              </a:lnSpc>
            </a:pPr>
            <a:r>
              <a:rPr lang="fr-FR" sz="2400" dirty="0" smtClean="0">
                <a:latin typeface="Arial"/>
                <a:cs typeface="Arial"/>
              </a:rPr>
              <a:t>une </a:t>
            </a:r>
            <a:r>
              <a:rPr lang="fr-FR" sz="2400" dirty="0">
                <a:latin typeface="Arial"/>
                <a:cs typeface="Arial"/>
              </a:rPr>
              <a:t>intervention rapide, intensive et efficace de première ligne </a:t>
            </a:r>
            <a:r>
              <a:rPr lang="fr-FR" sz="2400" u="sng" dirty="0">
                <a:latin typeface="Arial"/>
                <a:cs typeface="Arial"/>
              </a:rPr>
              <a:t>dans le milieu </a:t>
            </a:r>
            <a:r>
              <a:rPr lang="fr-FR" sz="2400" u="sng" dirty="0" smtClean="0">
                <a:latin typeface="Arial"/>
                <a:cs typeface="Arial"/>
              </a:rPr>
              <a:t>naturel</a:t>
            </a:r>
          </a:p>
          <a:p>
            <a:pPr lvl="1">
              <a:lnSpc>
                <a:spcPct val="90000"/>
              </a:lnSpc>
            </a:pPr>
            <a:endParaRPr lang="fr-FR" sz="2400" dirty="0">
              <a:latin typeface="Arial"/>
              <a:cs typeface="Arial"/>
            </a:endParaRPr>
          </a:p>
          <a:p>
            <a:pPr lvl="1">
              <a:lnSpc>
                <a:spcPct val="90000"/>
              </a:lnSpc>
            </a:pPr>
            <a:r>
              <a:rPr lang="fr-FR" sz="2400" dirty="0" smtClean="0">
                <a:latin typeface="Arial"/>
                <a:cs typeface="Arial"/>
              </a:rPr>
              <a:t>Assurer le maintien du jeune dans son milieu familial</a:t>
            </a:r>
          </a:p>
          <a:p>
            <a:pPr lvl="1">
              <a:lnSpc>
                <a:spcPct val="90000"/>
              </a:lnSpc>
            </a:pPr>
            <a:endParaRPr lang="fr-FR" sz="2400" dirty="0" smtClean="0">
              <a:latin typeface="Arial"/>
              <a:cs typeface="Arial"/>
            </a:endParaRPr>
          </a:p>
          <a:p>
            <a:pPr lvl="1">
              <a:lnSpc>
                <a:spcPct val="90000"/>
              </a:lnSpc>
            </a:pPr>
            <a:r>
              <a:rPr lang="fr-FR" sz="2400" dirty="0" smtClean="0">
                <a:latin typeface="Arial"/>
                <a:cs typeface="Arial"/>
              </a:rPr>
              <a:t>permettre </a:t>
            </a:r>
            <a:r>
              <a:rPr lang="fr-FR" sz="2400" dirty="0">
                <a:latin typeface="Arial"/>
                <a:cs typeface="Arial"/>
              </a:rPr>
              <a:t>à la famille de </a:t>
            </a:r>
            <a:r>
              <a:rPr lang="fr-FR" sz="2400" dirty="0" smtClean="0">
                <a:latin typeface="Arial"/>
                <a:cs typeface="Arial"/>
              </a:rPr>
              <a:t>retrouver son équilibre</a:t>
            </a:r>
          </a:p>
          <a:p>
            <a:pPr lvl="1">
              <a:lnSpc>
                <a:spcPct val="90000"/>
              </a:lnSpc>
            </a:pPr>
            <a:endParaRPr lang="fr-FR" sz="2400" dirty="0" smtClean="0">
              <a:latin typeface="Arial"/>
              <a:cs typeface="Arial"/>
            </a:endParaRPr>
          </a:p>
          <a:p>
            <a:pPr marL="0" indent="0">
              <a:lnSpc>
                <a:spcPct val="90000"/>
              </a:lnSpc>
              <a:buNone/>
            </a:pPr>
            <a:endParaRPr lang="fr-CA" sz="2400" dirty="0">
              <a:latin typeface="Comic Sans MS" charset="0"/>
            </a:endParaRPr>
          </a:p>
          <a:p>
            <a:pPr>
              <a:lnSpc>
                <a:spcPct val="90000"/>
              </a:lnSpc>
            </a:pPr>
            <a:endParaRPr lang="fr-CA" sz="2400" dirty="0">
              <a:latin typeface="Comic Sans MS" charset="0"/>
            </a:endParaRPr>
          </a:p>
        </p:txBody>
      </p:sp>
    </p:spTree>
    <p:extLst>
      <p:ext uri="{BB962C8B-B14F-4D97-AF65-F5344CB8AC3E}">
        <p14:creationId xmlns:p14="http://schemas.microsoft.com/office/powerpoint/2010/main" val="1148871347"/>
      </p:ext>
    </p:extLst>
  </p:cSld>
  <p:clrMapOvr>
    <a:masterClrMapping/>
  </p:clrMapOvr>
  <p:timing>
    <p:tnLst>
      <p:par>
        <p:cTn xmlns:p14="http://schemas.microsoft.com/office/powerpoint/2010/mai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idx="1"/>
          </p:nvPr>
        </p:nvSpPr>
        <p:spPr/>
        <p:txBody>
          <a:bodyPr>
            <a:normAutofit/>
          </a:bodyPr>
          <a:lstStyle/>
          <a:p>
            <a:r>
              <a:rPr lang="fr-FR" sz="3200" b="1" dirty="0" smtClean="0">
                <a:solidFill>
                  <a:srgbClr val="000090"/>
                </a:solidFill>
                <a:latin typeface="Arial"/>
                <a:cs typeface="Arial"/>
              </a:rPr>
              <a:t>Facteurs associés à la réussite de l’intervention</a:t>
            </a:r>
            <a:endParaRPr lang="fr-FR" sz="3200" b="1" dirty="0">
              <a:solidFill>
                <a:srgbClr val="000090"/>
              </a:solidFill>
              <a:latin typeface="Arial"/>
              <a:cs typeface="Arial"/>
            </a:endParaRPr>
          </a:p>
        </p:txBody>
      </p:sp>
    </p:spTree>
    <p:extLst>
      <p:ext uri="{BB962C8B-B14F-4D97-AF65-F5344CB8AC3E}">
        <p14:creationId xmlns:p14="http://schemas.microsoft.com/office/powerpoint/2010/main" val="1373409747"/>
      </p:ext>
    </p:extLst>
  </p:cSld>
  <p:clrMapOvr>
    <a:masterClrMapping/>
  </p:clrMapOvr>
  <p:timing>
    <p:tnLst>
      <p:par>
        <p:cTn xmlns:p14="http://schemas.microsoft.com/office/powerpoint/2010/mai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683568" y="922723"/>
            <a:ext cx="7704856" cy="5818645"/>
          </a:xfrm>
        </p:spPr>
        <p:txBody>
          <a:bodyPr>
            <a:normAutofit/>
          </a:bodyPr>
          <a:lstStyle/>
          <a:p>
            <a:pPr marL="365760" lvl="1" indent="0">
              <a:buNone/>
            </a:pPr>
            <a:r>
              <a:rPr lang="fr-CA" sz="2400" b="1" dirty="0" smtClean="0">
                <a:solidFill>
                  <a:srgbClr val="000090"/>
                </a:solidFill>
                <a:latin typeface="Arial"/>
                <a:cs typeface="Arial"/>
              </a:rPr>
              <a:t>Par ordre d’importance</a:t>
            </a:r>
            <a:endParaRPr lang="fr-CA" sz="2400" dirty="0">
              <a:solidFill>
                <a:srgbClr val="000090"/>
              </a:solidFill>
              <a:latin typeface="Arial"/>
              <a:cs typeface="Arial"/>
            </a:endParaRPr>
          </a:p>
          <a:p>
            <a:pPr lvl="1"/>
            <a:endParaRPr lang="fr-CA" sz="2400" dirty="0" smtClean="0">
              <a:solidFill>
                <a:srgbClr val="000090"/>
              </a:solidFill>
              <a:latin typeface="Arial"/>
              <a:cs typeface="Arial"/>
            </a:endParaRPr>
          </a:p>
          <a:p>
            <a:pPr lvl="1"/>
            <a:r>
              <a:rPr lang="fr-CA" sz="2400" dirty="0" smtClean="0">
                <a:solidFill>
                  <a:srgbClr val="000090"/>
                </a:solidFill>
                <a:latin typeface="Arial"/>
                <a:cs typeface="Arial"/>
              </a:rPr>
              <a:t>Les caractéristiques du client et sa </a:t>
            </a:r>
            <a:r>
              <a:rPr lang="fr-CA" sz="2400" dirty="0">
                <a:solidFill>
                  <a:srgbClr val="000090"/>
                </a:solidFill>
                <a:latin typeface="Arial"/>
                <a:cs typeface="Arial"/>
              </a:rPr>
              <a:t>motivation </a:t>
            </a:r>
            <a:r>
              <a:rPr lang="fr-CA" sz="2400" dirty="0" smtClean="0">
                <a:solidFill>
                  <a:srgbClr val="000090"/>
                </a:solidFill>
                <a:latin typeface="Arial"/>
                <a:cs typeface="Arial"/>
              </a:rPr>
              <a:t>au changement </a:t>
            </a:r>
            <a:r>
              <a:rPr lang="fr-CA" sz="2400" b="1" dirty="0" smtClean="0">
                <a:solidFill>
                  <a:srgbClr val="000090"/>
                </a:solidFill>
                <a:latin typeface="Arial"/>
                <a:cs typeface="Arial"/>
              </a:rPr>
              <a:t>(40%)</a:t>
            </a:r>
          </a:p>
          <a:p>
            <a:pPr lvl="2"/>
            <a:r>
              <a:rPr lang="fr-CA" dirty="0" smtClean="0">
                <a:solidFill>
                  <a:srgbClr val="000090"/>
                </a:solidFill>
                <a:latin typeface="Arial"/>
                <a:cs typeface="Arial"/>
              </a:rPr>
              <a:t>Référence suspecte</a:t>
            </a:r>
            <a:endParaRPr lang="fr-CA" dirty="0">
              <a:solidFill>
                <a:srgbClr val="000090"/>
              </a:solidFill>
              <a:latin typeface="Arial"/>
              <a:cs typeface="Arial"/>
            </a:endParaRPr>
          </a:p>
          <a:p>
            <a:pPr marL="68580" indent="0">
              <a:buNone/>
            </a:pPr>
            <a:r>
              <a:rPr lang="fr-CA" dirty="0">
                <a:solidFill>
                  <a:srgbClr val="000090"/>
                </a:solidFill>
                <a:latin typeface="Arial"/>
                <a:cs typeface="Arial"/>
              </a:rPr>
              <a:t>	</a:t>
            </a:r>
          </a:p>
          <a:p>
            <a:pPr lvl="1"/>
            <a:r>
              <a:rPr lang="fr-CA" sz="2400" dirty="0">
                <a:solidFill>
                  <a:srgbClr val="000090"/>
                </a:solidFill>
                <a:latin typeface="Arial"/>
                <a:cs typeface="Arial"/>
              </a:rPr>
              <a:t>L</a:t>
            </a:r>
            <a:r>
              <a:rPr lang="fr-CA" sz="2400" dirty="0" smtClean="0">
                <a:solidFill>
                  <a:srgbClr val="000090"/>
                </a:solidFill>
                <a:latin typeface="Arial"/>
                <a:cs typeface="Arial"/>
              </a:rPr>
              <a:t>es facteurs communs notamment la qualité de la relation thérapeutique </a:t>
            </a:r>
            <a:r>
              <a:rPr lang="fr-CA" sz="2400" b="1" dirty="0" smtClean="0">
                <a:solidFill>
                  <a:srgbClr val="000090"/>
                </a:solidFill>
                <a:latin typeface="Arial"/>
                <a:cs typeface="Arial"/>
              </a:rPr>
              <a:t>(30%)</a:t>
            </a:r>
          </a:p>
          <a:p>
            <a:pPr marL="365760" lvl="1" indent="0">
              <a:buNone/>
            </a:pPr>
            <a:endParaRPr lang="fr-CA" sz="2400" dirty="0">
              <a:solidFill>
                <a:srgbClr val="000090"/>
              </a:solidFill>
              <a:latin typeface="Arial"/>
              <a:cs typeface="Arial"/>
            </a:endParaRPr>
          </a:p>
          <a:p>
            <a:pPr lvl="1"/>
            <a:r>
              <a:rPr lang="fr-CA" sz="2400" dirty="0">
                <a:solidFill>
                  <a:srgbClr val="000090"/>
                </a:solidFill>
                <a:latin typeface="Arial"/>
                <a:cs typeface="Arial"/>
              </a:rPr>
              <a:t>L</a:t>
            </a:r>
            <a:r>
              <a:rPr lang="fr-CA" sz="2400" dirty="0" smtClean="0">
                <a:solidFill>
                  <a:srgbClr val="000090"/>
                </a:solidFill>
                <a:latin typeface="Arial"/>
                <a:cs typeface="Arial"/>
              </a:rPr>
              <a:t>es </a:t>
            </a:r>
            <a:r>
              <a:rPr lang="fr-CA" sz="2400" dirty="0">
                <a:solidFill>
                  <a:srgbClr val="000090"/>
                </a:solidFill>
                <a:latin typeface="Arial"/>
                <a:cs typeface="Arial"/>
              </a:rPr>
              <a:t>techniques </a:t>
            </a:r>
            <a:r>
              <a:rPr lang="fr-CA" sz="2400" dirty="0" smtClean="0">
                <a:solidFill>
                  <a:srgbClr val="000090"/>
                </a:solidFill>
                <a:latin typeface="Arial"/>
                <a:cs typeface="Arial"/>
              </a:rPr>
              <a:t>d’intervention </a:t>
            </a:r>
            <a:r>
              <a:rPr lang="fr-CA" sz="2400" b="1" dirty="0" smtClean="0">
                <a:solidFill>
                  <a:srgbClr val="000090"/>
                </a:solidFill>
                <a:latin typeface="Arial"/>
                <a:cs typeface="Arial"/>
              </a:rPr>
              <a:t>(15%)</a:t>
            </a:r>
          </a:p>
          <a:p>
            <a:pPr marL="365760" lvl="1" indent="0">
              <a:buNone/>
            </a:pPr>
            <a:endParaRPr lang="fr-CA" dirty="0" smtClean="0">
              <a:solidFill>
                <a:srgbClr val="000090"/>
              </a:solidFill>
              <a:latin typeface="Arial"/>
              <a:cs typeface="Arial"/>
            </a:endParaRPr>
          </a:p>
          <a:p>
            <a:pPr lvl="1"/>
            <a:r>
              <a:rPr lang="fr-CA" sz="2400" dirty="0" smtClean="0">
                <a:solidFill>
                  <a:srgbClr val="000090"/>
                </a:solidFill>
                <a:latin typeface="Arial"/>
                <a:cs typeface="Arial"/>
              </a:rPr>
              <a:t>L’effet placebo </a:t>
            </a:r>
            <a:r>
              <a:rPr lang="fr-CA" sz="2400" b="1" dirty="0" smtClean="0">
                <a:solidFill>
                  <a:srgbClr val="000090"/>
                </a:solidFill>
                <a:latin typeface="Arial"/>
                <a:cs typeface="Arial"/>
              </a:rPr>
              <a:t>(15%) </a:t>
            </a:r>
            <a:r>
              <a:rPr lang="fr-CA" sz="1600" dirty="0" smtClean="0">
                <a:solidFill>
                  <a:srgbClr val="000090"/>
                </a:solidFill>
                <a:latin typeface="Arial"/>
                <a:cs typeface="Arial"/>
              </a:rPr>
              <a:t>(</a:t>
            </a:r>
            <a:r>
              <a:rPr lang="fr-CA" sz="1600" dirty="0" err="1" smtClean="0">
                <a:solidFill>
                  <a:srgbClr val="000090"/>
                </a:solidFill>
                <a:latin typeface="Arial"/>
                <a:cs typeface="Arial"/>
              </a:rPr>
              <a:t>Bohart</a:t>
            </a:r>
            <a:r>
              <a:rPr lang="fr-CA" sz="1600" dirty="0" smtClean="0">
                <a:solidFill>
                  <a:srgbClr val="000090"/>
                </a:solidFill>
                <a:latin typeface="Arial"/>
                <a:cs typeface="Arial"/>
              </a:rPr>
              <a:t> et Wade, 2013; </a:t>
            </a:r>
            <a:r>
              <a:rPr lang="fr-CA" sz="1600" dirty="0" err="1" smtClean="0">
                <a:solidFill>
                  <a:srgbClr val="000090"/>
                </a:solidFill>
                <a:latin typeface="Arial"/>
                <a:cs typeface="Arial"/>
              </a:rPr>
              <a:t>Norcross</a:t>
            </a:r>
            <a:r>
              <a:rPr lang="fr-CA" sz="1600" dirty="0">
                <a:solidFill>
                  <a:srgbClr val="000090"/>
                </a:solidFill>
                <a:latin typeface="Arial"/>
                <a:cs typeface="Arial"/>
              </a:rPr>
              <a:t>, </a:t>
            </a:r>
            <a:r>
              <a:rPr lang="fr-CA" sz="1600" dirty="0" smtClean="0">
                <a:solidFill>
                  <a:srgbClr val="000090"/>
                </a:solidFill>
                <a:latin typeface="Arial"/>
                <a:cs typeface="Arial"/>
              </a:rPr>
              <a:t>2002)</a:t>
            </a:r>
            <a:endParaRPr lang="fr-CA" sz="1600" dirty="0">
              <a:solidFill>
                <a:srgbClr val="000090"/>
              </a:solidFill>
              <a:latin typeface="Arial"/>
              <a:cs typeface="Arial"/>
            </a:endParaRPr>
          </a:p>
        </p:txBody>
      </p:sp>
    </p:spTree>
    <p:extLst>
      <p:ext uri="{BB962C8B-B14F-4D97-AF65-F5344CB8AC3E}">
        <p14:creationId xmlns:p14="http://schemas.microsoft.com/office/powerpoint/2010/main" val="2861302348"/>
      </p:ext>
    </p:extLst>
  </p:cSld>
  <p:clrMapOvr>
    <a:masterClrMapping/>
  </p:clrMapOvr>
  <p:timing>
    <p:tnLst>
      <p:par>
        <p:cTn xmlns:p14="http://schemas.microsoft.com/office/powerpoint/2010/mai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idx="1"/>
          </p:nvPr>
        </p:nvSpPr>
        <p:spPr>
          <a:xfrm>
            <a:off x="217100" y="2906713"/>
            <a:ext cx="8716583" cy="1500187"/>
          </a:xfrm>
        </p:spPr>
        <p:txBody>
          <a:bodyPr>
            <a:normAutofit fontScale="92500"/>
          </a:bodyPr>
          <a:lstStyle/>
          <a:p>
            <a:r>
              <a:rPr lang="fr-FR" sz="3500" b="1" dirty="0" smtClean="0">
                <a:solidFill>
                  <a:srgbClr val="000090"/>
                </a:solidFill>
                <a:latin typeface="Arial"/>
                <a:cs typeface="Arial"/>
              </a:rPr>
              <a:t>Établissement de la relation thérapeutique</a:t>
            </a:r>
          </a:p>
          <a:p>
            <a:r>
              <a:rPr lang="fr-FR" sz="3000" b="1" dirty="0" err="1" smtClean="0">
                <a:solidFill>
                  <a:srgbClr val="FF0000"/>
                </a:solidFill>
                <a:latin typeface="Arial"/>
                <a:cs typeface="Arial"/>
              </a:rPr>
              <a:t>Boszormenyi</a:t>
            </a:r>
            <a:r>
              <a:rPr lang="fr-FR" sz="3000" b="1" dirty="0" smtClean="0">
                <a:solidFill>
                  <a:srgbClr val="FF0000"/>
                </a:solidFill>
                <a:latin typeface="Arial"/>
                <a:cs typeface="Arial"/>
              </a:rPr>
              <a:t>-Nagy</a:t>
            </a:r>
            <a:endParaRPr lang="fr-FR" sz="3000" b="1" dirty="0">
              <a:solidFill>
                <a:srgbClr val="FF0000"/>
              </a:solidFill>
              <a:latin typeface="Arial"/>
              <a:cs typeface="Arial"/>
            </a:endParaRPr>
          </a:p>
        </p:txBody>
      </p:sp>
    </p:spTree>
    <p:extLst>
      <p:ext uri="{BB962C8B-B14F-4D97-AF65-F5344CB8AC3E}">
        <p14:creationId xmlns:p14="http://schemas.microsoft.com/office/powerpoint/2010/main" val="2369405633"/>
      </p:ext>
    </p:extLst>
  </p:cSld>
  <p:clrMapOvr>
    <a:masterClrMapping/>
  </p:clrMapOvr>
  <p:timing>
    <p:tnLst>
      <p:par>
        <p:cTn xmlns:p14="http://schemas.microsoft.com/office/powerpoint/2010/mai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4691" name="Rectangle 3"/>
          <p:cNvSpPr>
            <a:spLocks noGrp="1" noChangeArrowheads="1"/>
          </p:cNvSpPr>
          <p:nvPr>
            <p:ph type="body" idx="1"/>
          </p:nvPr>
        </p:nvSpPr>
        <p:spPr>
          <a:xfrm>
            <a:off x="564824" y="740882"/>
            <a:ext cx="8153400" cy="4995862"/>
          </a:xfrm>
        </p:spPr>
        <p:txBody>
          <a:bodyPr/>
          <a:lstStyle/>
          <a:p>
            <a:pPr eaLnBrk="1" hangingPunct="1">
              <a:lnSpc>
                <a:spcPct val="90000"/>
              </a:lnSpc>
            </a:pPr>
            <a:r>
              <a:rPr lang="fr-CA" sz="2400" dirty="0">
                <a:solidFill>
                  <a:srgbClr val="000090"/>
                </a:solidFill>
                <a:latin typeface="Arial"/>
                <a:cs typeface="Arial"/>
              </a:rPr>
              <a:t>L</a:t>
            </a:r>
            <a:r>
              <a:rPr lang="fr-CA" sz="2400" dirty="0" smtClean="0">
                <a:solidFill>
                  <a:srgbClr val="000090"/>
                </a:solidFill>
                <a:latin typeface="Arial"/>
                <a:cs typeface="Arial"/>
              </a:rPr>
              <a:t>e </a:t>
            </a:r>
            <a:r>
              <a:rPr lang="fr-CA" sz="2400" dirty="0">
                <a:solidFill>
                  <a:srgbClr val="000090"/>
                </a:solidFill>
                <a:latin typeface="Arial"/>
                <a:cs typeface="Arial"/>
              </a:rPr>
              <a:t>thérapeute s’exprime pa</a:t>
            </a:r>
            <a:r>
              <a:rPr lang="fr-CA" sz="2400" b="1" dirty="0">
                <a:solidFill>
                  <a:srgbClr val="000090"/>
                </a:solidFill>
                <a:latin typeface="Arial"/>
                <a:cs typeface="Arial"/>
              </a:rPr>
              <a:t>r la partialité </a:t>
            </a:r>
            <a:r>
              <a:rPr lang="fr-CA" sz="2400" b="1" dirty="0" smtClean="0">
                <a:solidFill>
                  <a:srgbClr val="000090"/>
                </a:solidFill>
                <a:latin typeface="Arial"/>
                <a:cs typeface="Arial"/>
              </a:rPr>
              <a:t>multidirectionnelle </a:t>
            </a:r>
            <a:r>
              <a:rPr lang="fr-CA" sz="2400" dirty="0" smtClean="0">
                <a:solidFill>
                  <a:srgbClr val="000090"/>
                </a:solidFill>
                <a:latin typeface="Arial"/>
                <a:cs typeface="Arial"/>
              </a:rPr>
              <a:t>: </a:t>
            </a:r>
            <a:r>
              <a:rPr lang="fr-CA" sz="2400" dirty="0">
                <a:solidFill>
                  <a:srgbClr val="000090"/>
                </a:solidFill>
                <a:latin typeface="Arial"/>
                <a:cs typeface="Arial"/>
              </a:rPr>
              <a:t>le thérapeute se range alternativement du côté de chaque membre de la famille. </a:t>
            </a:r>
          </a:p>
          <a:p>
            <a:pPr marL="0" indent="0" eaLnBrk="1" hangingPunct="1">
              <a:lnSpc>
                <a:spcPct val="90000"/>
              </a:lnSpc>
              <a:buNone/>
            </a:pPr>
            <a:endParaRPr lang="fr-CA" sz="2400" dirty="0">
              <a:solidFill>
                <a:srgbClr val="000090"/>
              </a:solidFill>
              <a:latin typeface="Arial"/>
              <a:cs typeface="Arial"/>
            </a:endParaRPr>
          </a:p>
          <a:p>
            <a:pPr eaLnBrk="1" hangingPunct="1">
              <a:lnSpc>
                <a:spcPct val="90000"/>
              </a:lnSpc>
            </a:pPr>
            <a:r>
              <a:rPr lang="fr-CA" sz="2400" dirty="0">
                <a:solidFill>
                  <a:srgbClr val="000090"/>
                </a:solidFill>
                <a:latin typeface="Arial"/>
                <a:cs typeface="Arial"/>
              </a:rPr>
              <a:t>Il fait un effort pour </a:t>
            </a:r>
            <a:r>
              <a:rPr lang="fr-CA" sz="2400" b="1" dirty="0">
                <a:solidFill>
                  <a:srgbClr val="000090"/>
                </a:solidFill>
                <a:latin typeface="Arial"/>
                <a:cs typeface="Arial"/>
              </a:rPr>
              <a:t>découvrir l’humanité </a:t>
            </a:r>
            <a:r>
              <a:rPr lang="fr-CA" sz="2400" dirty="0">
                <a:solidFill>
                  <a:srgbClr val="000090"/>
                </a:solidFill>
                <a:latin typeface="Arial"/>
                <a:cs typeface="Arial"/>
              </a:rPr>
              <a:t>de chaque participant. Il tente d’être empathique à l’égard de tout le monde et d’accorder du crédit à tous les membres de la famille, mêmes absents, mêmes </a:t>
            </a:r>
            <a:r>
              <a:rPr lang="fr-CA" sz="2400" dirty="0" smtClean="0">
                <a:solidFill>
                  <a:srgbClr val="000090"/>
                </a:solidFill>
                <a:latin typeface="Arial"/>
                <a:cs typeface="Arial"/>
              </a:rPr>
              <a:t>décédés.</a:t>
            </a:r>
            <a:endParaRPr lang="fr-CA" sz="2400" dirty="0">
              <a:solidFill>
                <a:srgbClr val="000090"/>
              </a:solidFill>
              <a:latin typeface="Arial"/>
              <a:cs typeface="Arial"/>
            </a:endParaRPr>
          </a:p>
          <a:p>
            <a:pPr eaLnBrk="1" hangingPunct="1">
              <a:lnSpc>
                <a:spcPct val="90000"/>
              </a:lnSpc>
            </a:pPr>
            <a:endParaRPr lang="fr-CA" sz="2400" dirty="0">
              <a:solidFill>
                <a:srgbClr val="000090"/>
              </a:solidFill>
              <a:latin typeface="Arial"/>
              <a:cs typeface="Arial"/>
            </a:endParaRPr>
          </a:p>
          <a:p>
            <a:pPr eaLnBrk="1" hangingPunct="1">
              <a:lnSpc>
                <a:spcPct val="90000"/>
              </a:lnSpc>
            </a:pPr>
            <a:r>
              <a:rPr lang="fr-CA" sz="2400" dirty="0">
                <a:solidFill>
                  <a:srgbClr val="000090"/>
                </a:solidFill>
                <a:latin typeface="Arial"/>
                <a:cs typeface="Arial"/>
              </a:rPr>
              <a:t>Il </a:t>
            </a:r>
            <a:r>
              <a:rPr lang="fr-CA" sz="2400" b="1" dirty="0">
                <a:solidFill>
                  <a:srgbClr val="000090"/>
                </a:solidFill>
                <a:latin typeface="Arial"/>
                <a:cs typeface="Arial"/>
              </a:rPr>
              <a:t>cherche auprès de chaque membre de la famille un mérite </a:t>
            </a:r>
            <a:r>
              <a:rPr lang="fr-CA" sz="2400" dirty="0">
                <a:solidFill>
                  <a:srgbClr val="000090"/>
                </a:solidFill>
                <a:latin typeface="Arial"/>
                <a:cs typeface="Arial"/>
              </a:rPr>
              <a:t>qui puisse être reconnu. Son attitude va progressivement servir de modèle aux membres de la famille.</a:t>
            </a:r>
          </a:p>
          <a:p>
            <a:pPr eaLnBrk="1" hangingPunct="1">
              <a:lnSpc>
                <a:spcPct val="90000"/>
              </a:lnSpc>
            </a:pPr>
            <a:endParaRPr lang="fr-CA" sz="2000" b="1" dirty="0">
              <a:latin typeface="Arial" charset="0"/>
            </a:endParaRPr>
          </a:p>
          <a:p>
            <a:pPr eaLnBrk="1" hangingPunct="1">
              <a:lnSpc>
                <a:spcPct val="90000"/>
              </a:lnSpc>
            </a:pPr>
            <a:endParaRPr lang="fr-CA" sz="2400" b="1" dirty="0">
              <a:latin typeface="Arial" charset="0"/>
            </a:endParaRPr>
          </a:p>
        </p:txBody>
      </p:sp>
    </p:spTree>
    <p:extLst>
      <p:ext uri="{BB962C8B-B14F-4D97-AF65-F5344CB8AC3E}">
        <p14:creationId xmlns:p14="http://schemas.microsoft.com/office/powerpoint/2010/main" val="3976010406"/>
      </p:ext>
    </p:extLst>
  </p:cSld>
  <p:clrMapOvr>
    <a:masterClrMapping/>
  </p:clrMapOvr>
  <p:timing>
    <p:tnLst>
      <p:par>
        <p:cTn xmlns:p14="http://schemas.microsoft.com/office/powerpoint/2010/mai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idx="1"/>
          </p:nvPr>
        </p:nvSpPr>
        <p:spPr>
          <a:xfrm>
            <a:off x="217100" y="2906713"/>
            <a:ext cx="8716583" cy="1500187"/>
          </a:xfrm>
        </p:spPr>
        <p:txBody>
          <a:bodyPr>
            <a:normAutofit fontScale="92500"/>
          </a:bodyPr>
          <a:lstStyle/>
          <a:p>
            <a:r>
              <a:rPr lang="fr-FR" sz="3500" b="1" dirty="0" smtClean="0">
                <a:solidFill>
                  <a:srgbClr val="000090"/>
                </a:solidFill>
                <a:latin typeface="Arial"/>
                <a:cs typeface="Arial"/>
              </a:rPr>
              <a:t>Établissement de l’alliance thérapeutique</a:t>
            </a:r>
          </a:p>
          <a:p>
            <a:r>
              <a:rPr lang="fr-FR" sz="3200" b="1" dirty="0" smtClean="0">
                <a:solidFill>
                  <a:srgbClr val="FF0000"/>
                </a:solidFill>
                <a:latin typeface="Arial"/>
                <a:cs typeface="Arial"/>
              </a:rPr>
              <a:t>Aller au-delà de la relation thérapeutique</a:t>
            </a:r>
            <a:endParaRPr lang="fr-FR" sz="3200" b="1" dirty="0">
              <a:solidFill>
                <a:srgbClr val="FF0000"/>
              </a:solidFill>
              <a:latin typeface="Arial"/>
              <a:cs typeface="Arial"/>
            </a:endParaRPr>
          </a:p>
        </p:txBody>
      </p:sp>
    </p:spTree>
    <p:extLst>
      <p:ext uri="{BB962C8B-B14F-4D97-AF65-F5344CB8AC3E}">
        <p14:creationId xmlns:p14="http://schemas.microsoft.com/office/powerpoint/2010/main" val="613369476"/>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AutoShape 2"/>
          <p:cNvSpPr>
            <a:spLocks noGrp="1" noChangeArrowheads="1"/>
          </p:cNvSpPr>
          <p:nvPr>
            <p:ph type="title"/>
          </p:nvPr>
        </p:nvSpPr>
        <p:spPr>
          <a:xfrm>
            <a:off x="336506" y="519007"/>
            <a:ext cx="7875744" cy="1143000"/>
          </a:xfrm>
        </p:spPr>
        <p:txBody>
          <a:bodyPr>
            <a:normAutofit/>
          </a:bodyPr>
          <a:lstStyle/>
          <a:p>
            <a:pPr algn="l" eaLnBrk="1" hangingPunct="1">
              <a:defRPr/>
            </a:pPr>
            <a:r>
              <a:rPr lang="fr-FR" sz="2800" b="1" dirty="0">
                <a:solidFill>
                  <a:srgbClr val="000090"/>
                </a:solidFill>
                <a:latin typeface="Arial"/>
                <a:cs typeface="Arial"/>
              </a:rPr>
              <a:t>Relation thérapeutique </a:t>
            </a:r>
            <a:r>
              <a:rPr lang="fr-FR" sz="2800" b="1" dirty="0" smtClean="0">
                <a:solidFill>
                  <a:srgbClr val="000090"/>
                </a:solidFill>
                <a:latin typeface="Arial"/>
                <a:cs typeface="Arial"/>
              </a:rPr>
              <a:t>vs </a:t>
            </a:r>
            <a:r>
              <a:rPr lang="fr-FR" sz="2800" b="1" dirty="0">
                <a:solidFill>
                  <a:srgbClr val="000090"/>
                </a:solidFill>
                <a:latin typeface="Arial"/>
                <a:cs typeface="Arial"/>
              </a:rPr>
              <a:t>alliance thérapeutique</a:t>
            </a:r>
          </a:p>
        </p:txBody>
      </p:sp>
      <p:sp>
        <p:nvSpPr>
          <p:cNvPr id="3075" name="Rectangle 3"/>
          <p:cNvSpPr>
            <a:spLocks noGrp="1" noChangeArrowheads="1"/>
          </p:cNvSpPr>
          <p:nvPr>
            <p:ph type="body" idx="1"/>
          </p:nvPr>
        </p:nvSpPr>
        <p:spPr>
          <a:xfrm>
            <a:off x="467544" y="1983977"/>
            <a:ext cx="8063681" cy="4897289"/>
          </a:xfrm>
        </p:spPr>
        <p:txBody>
          <a:bodyPr>
            <a:noAutofit/>
          </a:bodyPr>
          <a:lstStyle/>
          <a:p>
            <a:pPr>
              <a:defRPr/>
            </a:pPr>
            <a:r>
              <a:rPr lang="fr-CA" sz="2400" dirty="0">
                <a:solidFill>
                  <a:srgbClr val="000090"/>
                </a:solidFill>
                <a:latin typeface="Arial"/>
                <a:cs typeface="Arial"/>
              </a:rPr>
              <a:t>La distinction entre ces deux termes n’est pas toujours claire et ces deux termes sont souvent utilisés indistinctement.</a:t>
            </a:r>
          </a:p>
          <a:p>
            <a:pPr>
              <a:buFont typeface="Wingdings" charset="0"/>
              <a:buNone/>
              <a:defRPr/>
            </a:pPr>
            <a:endParaRPr lang="fr-CA" sz="2400" dirty="0">
              <a:solidFill>
                <a:srgbClr val="000090"/>
              </a:solidFill>
              <a:latin typeface="Arial"/>
              <a:cs typeface="Arial"/>
            </a:endParaRPr>
          </a:p>
          <a:p>
            <a:pPr>
              <a:defRPr/>
            </a:pPr>
            <a:r>
              <a:rPr lang="fr-CA" sz="2400" dirty="0">
                <a:solidFill>
                  <a:srgbClr val="000090"/>
                </a:solidFill>
                <a:latin typeface="Arial"/>
                <a:cs typeface="Arial"/>
              </a:rPr>
              <a:t>Essentiellement, la </a:t>
            </a:r>
            <a:r>
              <a:rPr lang="fr-CA" sz="2400" u="sng" dirty="0">
                <a:solidFill>
                  <a:srgbClr val="000090"/>
                </a:solidFill>
                <a:latin typeface="Arial"/>
                <a:cs typeface="Arial"/>
              </a:rPr>
              <a:t>relation thérapeutique </a:t>
            </a:r>
            <a:r>
              <a:rPr lang="fr-CA" sz="2400" dirty="0">
                <a:solidFill>
                  <a:srgbClr val="000090"/>
                </a:solidFill>
                <a:latin typeface="Arial"/>
                <a:cs typeface="Arial"/>
              </a:rPr>
              <a:t>comprend l’ensemble des sentiments et attitudes que le thérapeute et le client ont l’un envers l’autre et la manière dont ils sont exprimés </a:t>
            </a:r>
            <a:r>
              <a:rPr lang="fr-CA" sz="1600" dirty="0">
                <a:solidFill>
                  <a:srgbClr val="000090"/>
                </a:solidFill>
                <a:latin typeface="Arial"/>
                <a:cs typeface="Arial"/>
              </a:rPr>
              <a:t>(</a:t>
            </a:r>
            <a:r>
              <a:rPr lang="fr-CA" sz="1600" dirty="0" err="1">
                <a:solidFill>
                  <a:srgbClr val="000090"/>
                </a:solidFill>
                <a:latin typeface="Arial"/>
                <a:cs typeface="Arial"/>
              </a:rPr>
              <a:t>Norcross</a:t>
            </a:r>
            <a:r>
              <a:rPr lang="fr-CA" sz="1600" dirty="0">
                <a:solidFill>
                  <a:srgbClr val="000090"/>
                </a:solidFill>
                <a:latin typeface="Arial"/>
                <a:cs typeface="Arial"/>
              </a:rPr>
              <a:t>, 2002</a:t>
            </a:r>
            <a:r>
              <a:rPr lang="fr-CA" sz="1600" dirty="0" smtClean="0">
                <a:solidFill>
                  <a:srgbClr val="000090"/>
                </a:solidFill>
                <a:latin typeface="Arial"/>
                <a:cs typeface="Arial"/>
              </a:rPr>
              <a:t>) </a:t>
            </a:r>
          </a:p>
          <a:p>
            <a:pPr marL="68580" indent="0">
              <a:buNone/>
              <a:defRPr/>
            </a:pPr>
            <a:endParaRPr lang="fr-CA" sz="2000" dirty="0">
              <a:cs typeface="+mn-cs"/>
            </a:endParaRPr>
          </a:p>
        </p:txBody>
      </p:sp>
    </p:spTree>
    <p:extLst>
      <p:ext uri="{BB962C8B-B14F-4D97-AF65-F5344CB8AC3E}">
        <p14:creationId xmlns:p14="http://schemas.microsoft.com/office/powerpoint/2010/main" val="2804990107"/>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AutoShape 2"/>
          <p:cNvSpPr>
            <a:spLocks noGrp="1" noChangeArrowheads="1"/>
          </p:cNvSpPr>
          <p:nvPr>
            <p:ph type="title"/>
          </p:nvPr>
        </p:nvSpPr>
        <p:spPr>
          <a:xfrm>
            <a:off x="310521" y="367029"/>
            <a:ext cx="7456674" cy="1143000"/>
          </a:xfrm>
        </p:spPr>
        <p:txBody>
          <a:bodyPr>
            <a:normAutofit/>
          </a:bodyPr>
          <a:lstStyle/>
          <a:p>
            <a:pPr algn="l" eaLnBrk="1" hangingPunct="1">
              <a:defRPr/>
            </a:pPr>
            <a:r>
              <a:rPr lang="fr-FR" sz="2800" b="1" dirty="0">
                <a:solidFill>
                  <a:srgbClr val="000090"/>
                </a:solidFill>
                <a:latin typeface="Arial"/>
                <a:cs typeface="Arial"/>
              </a:rPr>
              <a:t>Relation thérapeutique </a:t>
            </a:r>
            <a:r>
              <a:rPr lang="fr-FR" sz="2800" b="1" dirty="0" smtClean="0">
                <a:solidFill>
                  <a:srgbClr val="000090"/>
                </a:solidFill>
                <a:latin typeface="Arial"/>
                <a:cs typeface="Arial"/>
              </a:rPr>
              <a:t>vs </a:t>
            </a:r>
            <a:r>
              <a:rPr lang="fr-FR" sz="2800" b="1" dirty="0">
                <a:solidFill>
                  <a:srgbClr val="000090"/>
                </a:solidFill>
                <a:latin typeface="Arial"/>
                <a:cs typeface="Arial"/>
              </a:rPr>
              <a:t>alliance thérapeutique</a:t>
            </a:r>
          </a:p>
        </p:txBody>
      </p:sp>
      <p:sp>
        <p:nvSpPr>
          <p:cNvPr id="3075" name="Rectangle 3"/>
          <p:cNvSpPr>
            <a:spLocks noGrp="1" noChangeArrowheads="1"/>
          </p:cNvSpPr>
          <p:nvPr>
            <p:ph type="body" idx="1"/>
          </p:nvPr>
        </p:nvSpPr>
        <p:spPr>
          <a:xfrm>
            <a:off x="467544" y="1723444"/>
            <a:ext cx="8063681" cy="4897289"/>
          </a:xfrm>
        </p:spPr>
        <p:txBody>
          <a:bodyPr>
            <a:noAutofit/>
          </a:bodyPr>
          <a:lstStyle/>
          <a:p>
            <a:pPr>
              <a:defRPr/>
            </a:pPr>
            <a:r>
              <a:rPr lang="fr-CA" sz="2400" dirty="0" smtClean="0">
                <a:solidFill>
                  <a:srgbClr val="000090"/>
                </a:solidFill>
                <a:latin typeface="Arial"/>
                <a:cs typeface="Arial"/>
              </a:rPr>
              <a:t>La qualité de la relation thérapeutique est plus fortement associée aux résultats de l’intervention que le traitement spécifique.</a:t>
            </a:r>
          </a:p>
          <a:p>
            <a:pPr>
              <a:defRPr/>
            </a:pPr>
            <a:endParaRPr lang="fr-CA" sz="2400" dirty="0">
              <a:solidFill>
                <a:srgbClr val="000090"/>
              </a:solidFill>
              <a:latin typeface="Arial"/>
              <a:cs typeface="Arial"/>
            </a:endParaRPr>
          </a:p>
          <a:p>
            <a:pPr>
              <a:defRPr/>
            </a:pPr>
            <a:r>
              <a:rPr lang="fr-CA" sz="2400" dirty="0" smtClean="0">
                <a:solidFill>
                  <a:srgbClr val="000090"/>
                </a:solidFill>
                <a:latin typeface="Arial"/>
                <a:cs typeface="Arial"/>
              </a:rPr>
              <a:t>La qualité de la relation thérapeutique n’est pas seulement associée au succès de l’intervention, mais contribue à le produire </a:t>
            </a:r>
            <a:r>
              <a:rPr lang="fr-CA" sz="1600" dirty="0" smtClean="0">
                <a:solidFill>
                  <a:srgbClr val="000090"/>
                </a:solidFill>
                <a:latin typeface="Arial"/>
                <a:cs typeface="Arial"/>
              </a:rPr>
              <a:t>(Lambert, 2013) </a:t>
            </a:r>
          </a:p>
          <a:p>
            <a:pPr marL="68580" indent="0">
              <a:buNone/>
              <a:defRPr/>
            </a:pPr>
            <a:endParaRPr lang="fr-CA" sz="2400" dirty="0">
              <a:solidFill>
                <a:srgbClr val="000090"/>
              </a:solidFill>
              <a:latin typeface="Arial"/>
              <a:cs typeface="Arial"/>
            </a:endParaRPr>
          </a:p>
          <a:p>
            <a:pPr>
              <a:defRPr/>
            </a:pPr>
            <a:r>
              <a:rPr lang="fr-CA" sz="2400" dirty="0">
                <a:solidFill>
                  <a:srgbClr val="000090"/>
                </a:solidFill>
                <a:latin typeface="Arial"/>
                <a:cs typeface="Arial"/>
              </a:rPr>
              <a:t>L’</a:t>
            </a:r>
            <a:r>
              <a:rPr lang="fr-CA" sz="2400" u="sng" dirty="0">
                <a:solidFill>
                  <a:srgbClr val="000090"/>
                </a:solidFill>
                <a:latin typeface="Arial"/>
                <a:cs typeface="Arial"/>
              </a:rPr>
              <a:t>alliance thérapeutique </a:t>
            </a:r>
            <a:r>
              <a:rPr lang="fr-CA" sz="2400" dirty="0" smtClean="0">
                <a:solidFill>
                  <a:srgbClr val="000090"/>
                </a:solidFill>
                <a:latin typeface="Arial"/>
                <a:cs typeface="Arial"/>
              </a:rPr>
              <a:t>concerne plus spécifiquement le lien </a:t>
            </a:r>
            <a:r>
              <a:rPr lang="fr-CA" sz="2400" dirty="0">
                <a:solidFill>
                  <a:srgbClr val="000090"/>
                </a:solidFill>
                <a:latin typeface="Arial"/>
                <a:cs typeface="Arial"/>
              </a:rPr>
              <a:t>affectif et collaboratif qui se développe dans le cadre du traitement.</a:t>
            </a:r>
          </a:p>
        </p:txBody>
      </p:sp>
    </p:spTree>
    <p:extLst>
      <p:ext uri="{BB962C8B-B14F-4D97-AF65-F5344CB8AC3E}">
        <p14:creationId xmlns:p14="http://schemas.microsoft.com/office/powerpoint/2010/main" val="3757658909"/>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AutoShape 2"/>
          <p:cNvSpPr>
            <a:spLocks noGrp="1" noChangeArrowheads="1"/>
          </p:cNvSpPr>
          <p:nvPr>
            <p:ph type="title"/>
          </p:nvPr>
        </p:nvSpPr>
        <p:spPr>
          <a:xfrm>
            <a:off x="683568" y="836712"/>
            <a:ext cx="7848872" cy="745152"/>
          </a:xfrm>
        </p:spPr>
        <p:txBody>
          <a:bodyPr>
            <a:normAutofit fontScale="90000"/>
          </a:bodyPr>
          <a:lstStyle/>
          <a:p>
            <a:pPr algn="l" eaLnBrk="1" hangingPunct="1"/>
            <a:r>
              <a:rPr lang="fr-FR" sz="3100" b="1" dirty="0" smtClean="0">
                <a:solidFill>
                  <a:srgbClr val="000090"/>
                </a:solidFill>
                <a:latin typeface="Arial"/>
                <a:cs typeface="Arial"/>
              </a:rPr>
              <a:t>Définition de l’alliance thérapeutique </a:t>
            </a:r>
            <a:r>
              <a:rPr lang="fr-FR" sz="3200" b="1" dirty="0" smtClean="0">
                <a:solidFill>
                  <a:srgbClr val="000090"/>
                </a:solidFill>
                <a:latin typeface="Arial"/>
                <a:cs typeface="Arial"/>
              </a:rPr>
              <a:t/>
            </a:r>
            <a:br>
              <a:rPr lang="fr-FR" sz="3200" b="1" dirty="0" smtClean="0">
                <a:solidFill>
                  <a:srgbClr val="000090"/>
                </a:solidFill>
                <a:latin typeface="Arial"/>
                <a:cs typeface="Arial"/>
              </a:rPr>
            </a:br>
            <a:r>
              <a:rPr lang="fr-FR" sz="1400" b="0" dirty="0" smtClean="0">
                <a:solidFill>
                  <a:srgbClr val="000090"/>
                </a:solidFill>
                <a:latin typeface="Arial"/>
                <a:cs typeface="Arial"/>
              </a:rPr>
              <a:t>(</a:t>
            </a:r>
            <a:r>
              <a:rPr lang="fr-FR" sz="1400" b="0" dirty="0" err="1" smtClean="0">
                <a:solidFill>
                  <a:srgbClr val="000090"/>
                </a:solidFill>
                <a:latin typeface="Arial"/>
                <a:cs typeface="Arial"/>
              </a:rPr>
              <a:t>Bordin</a:t>
            </a:r>
            <a:r>
              <a:rPr lang="fr-FR" sz="1400" b="0" dirty="0" smtClean="0">
                <a:solidFill>
                  <a:srgbClr val="000090"/>
                </a:solidFill>
                <a:latin typeface="Arial"/>
                <a:cs typeface="Arial"/>
              </a:rPr>
              <a:t>, 1975, 1989, 1994)</a:t>
            </a:r>
          </a:p>
        </p:txBody>
      </p:sp>
      <p:sp>
        <p:nvSpPr>
          <p:cNvPr id="3075" name="Rectangle 3"/>
          <p:cNvSpPr>
            <a:spLocks noGrp="1" noChangeArrowheads="1"/>
          </p:cNvSpPr>
          <p:nvPr>
            <p:ph type="body" idx="1"/>
          </p:nvPr>
        </p:nvSpPr>
        <p:spPr>
          <a:xfrm>
            <a:off x="611560" y="1844824"/>
            <a:ext cx="7919665" cy="4897289"/>
          </a:xfrm>
        </p:spPr>
        <p:txBody>
          <a:bodyPr>
            <a:normAutofit/>
          </a:bodyPr>
          <a:lstStyle/>
          <a:p>
            <a:pPr>
              <a:defRPr/>
            </a:pPr>
            <a:r>
              <a:rPr lang="fr-CA" sz="2400" dirty="0" smtClean="0">
                <a:solidFill>
                  <a:srgbClr val="000090"/>
                </a:solidFill>
                <a:latin typeface="Arial"/>
                <a:cs typeface="Arial"/>
              </a:rPr>
              <a:t>L’alliance thérapeutique réfère à la qualité et à la force de la relation de collaboration entre le client et le thérapeute lors de la thérapie. </a:t>
            </a:r>
            <a:r>
              <a:rPr lang="fr-FR" sz="1800" dirty="0" smtClean="0">
                <a:solidFill>
                  <a:srgbClr val="000090"/>
                </a:solidFill>
                <a:latin typeface="Arial"/>
                <a:cs typeface="Arial"/>
              </a:rPr>
              <a:t>(</a:t>
            </a:r>
            <a:r>
              <a:rPr lang="fr-FR" sz="1800" dirty="0" err="1" smtClean="0">
                <a:solidFill>
                  <a:srgbClr val="000090"/>
                </a:solidFill>
                <a:latin typeface="Arial"/>
                <a:cs typeface="Arial"/>
              </a:rPr>
              <a:t>Bordin</a:t>
            </a:r>
            <a:r>
              <a:rPr lang="fr-FR" sz="1800" dirty="0" smtClean="0">
                <a:solidFill>
                  <a:srgbClr val="000090"/>
                </a:solidFill>
                <a:latin typeface="Arial"/>
                <a:cs typeface="Arial"/>
              </a:rPr>
              <a:t>, 1975, 1989, 1994)</a:t>
            </a:r>
            <a:r>
              <a:rPr lang="fr-FR" sz="2400" dirty="0" smtClean="0">
                <a:solidFill>
                  <a:srgbClr val="000090"/>
                </a:solidFill>
                <a:latin typeface="Arial"/>
                <a:cs typeface="Arial"/>
              </a:rPr>
              <a:t> </a:t>
            </a:r>
            <a:endParaRPr lang="fr-CA" sz="2400" dirty="0" smtClean="0">
              <a:solidFill>
                <a:srgbClr val="000090"/>
              </a:solidFill>
              <a:latin typeface="Arial"/>
              <a:cs typeface="Arial"/>
            </a:endParaRPr>
          </a:p>
          <a:p>
            <a:pPr marL="68580" indent="0">
              <a:buNone/>
              <a:defRPr/>
            </a:pPr>
            <a:endParaRPr lang="fr-FR" sz="2400" dirty="0" smtClean="0">
              <a:solidFill>
                <a:srgbClr val="000090"/>
              </a:solidFill>
              <a:latin typeface="Arial"/>
              <a:cs typeface="Arial"/>
            </a:endParaRPr>
          </a:p>
          <a:p>
            <a:pPr>
              <a:defRPr/>
            </a:pPr>
            <a:r>
              <a:rPr lang="fr-FR" sz="2400" b="1" dirty="0" smtClean="0">
                <a:solidFill>
                  <a:srgbClr val="000090"/>
                </a:solidFill>
                <a:latin typeface="Arial"/>
                <a:cs typeface="Arial"/>
              </a:rPr>
              <a:t>Les </a:t>
            </a:r>
            <a:r>
              <a:rPr lang="fr-FR" sz="2400" b="1" dirty="0">
                <a:solidFill>
                  <a:srgbClr val="000090"/>
                </a:solidFill>
                <a:latin typeface="Arial"/>
                <a:cs typeface="Arial"/>
              </a:rPr>
              <a:t>trois caractéristiques principales de l’alliance thérapeutique sont :</a:t>
            </a:r>
            <a:endParaRPr lang="fr-CA" sz="2400" b="1" dirty="0">
              <a:solidFill>
                <a:srgbClr val="000090"/>
              </a:solidFill>
              <a:latin typeface="Arial"/>
              <a:cs typeface="Arial"/>
            </a:endParaRPr>
          </a:p>
          <a:p>
            <a:pPr lvl="1">
              <a:defRPr/>
            </a:pPr>
            <a:r>
              <a:rPr lang="fr-CA" sz="2400" dirty="0">
                <a:solidFill>
                  <a:srgbClr val="000090"/>
                </a:solidFill>
                <a:latin typeface="Arial"/>
                <a:cs typeface="Arial"/>
              </a:rPr>
              <a:t>Un lien affectif positif entre le client et le thérapeute caractérisé par la confiance mutuelle, le respect et la bienveillance. </a:t>
            </a:r>
            <a:r>
              <a:rPr lang="fr-CA" sz="1800" dirty="0">
                <a:solidFill>
                  <a:srgbClr val="000090"/>
                </a:solidFill>
                <a:latin typeface="Arial"/>
                <a:cs typeface="Arial"/>
              </a:rPr>
              <a:t>(</a:t>
            </a:r>
            <a:r>
              <a:rPr lang="fr-CA" sz="1800" dirty="0" err="1">
                <a:solidFill>
                  <a:srgbClr val="000090"/>
                </a:solidFill>
                <a:latin typeface="Arial"/>
                <a:cs typeface="Arial"/>
              </a:rPr>
              <a:t>Hovarth</a:t>
            </a:r>
            <a:r>
              <a:rPr lang="fr-CA" sz="1800" dirty="0">
                <a:solidFill>
                  <a:srgbClr val="000090"/>
                </a:solidFill>
                <a:latin typeface="Arial"/>
                <a:cs typeface="Arial"/>
              </a:rPr>
              <a:t> et </a:t>
            </a:r>
            <a:r>
              <a:rPr lang="fr-CA" sz="1800" dirty="0" err="1">
                <a:solidFill>
                  <a:srgbClr val="000090"/>
                </a:solidFill>
                <a:latin typeface="Arial"/>
                <a:cs typeface="Arial"/>
              </a:rPr>
              <a:t>Bedi</a:t>
            </a:r>
            <a:r>
              <a:rPr lang="fr-CA" sz="1800" dirty="0">
                <a:solidFill>
                  <a:srgbClr val="000090"/>
                </a:solidFill>
                <a:latin typeface="Arial"/>
                <a:cs typeface="Arial"/>
              </a:rPr>
              <a:t>, 2002</a:t>
            </a:r>
            <a:r>
              <a:rPr lang="fr-CA" sz="1800" dirty="0" smtClean="0">
                <a:solidFill>
                  <a:srgbClr val="000090"/>
                </a:solidFill>
                <a:latin typeface="Arial"/>
                <a:cs typeface="Arial"/>
              </a:rPr>
              <a:t>)</a:t>
            </a:r>
            <a:endParaRPr lang="fr-CA" sz="2400" dirty="0" smtClean="0">
              <a:solidFill>
                <a:srgbClr val="000090"/>
              </a:solidFill>
              <a:latin typeface="Arial"/>
              <a:cs typeface="Arial"/>
            </a:endParaRPr>
          </a:p>
          <a:p>
            <a:pPr lvl="1">
              <a:defRPr/>
            </a:pPr>
            <a:r>
              <a:rPr lang="fr-CA" sz="2400" b="1" dirty="0" smtClean="0">
                <a:solidFill>
                  <a:srgbClr val="FF0000"/>
                </a:solidFill>
                <a:latin typeface="Arial"/>
                <a:cs typeface="Arial"/>
              </a:rPr>
              <a:t>Une </a:t>
            </a:r>
            <a:r>
              <a:rPr lang="fr-CA" sz="2400" b="1" dirty="0">
                <a:solidFill>
                  <a:srgbClr val="FF0000"/>
                </a:solidFill>
                <a:latin typeface="Arial"/>
                <a:cs typeface="Arial"/>
              </a:rPr>
              <a:t>entente sur les objectifs de l’intervention.</a:t>
            </a:r>
          </a:p>
          <a:p>
            <a:pPr lvl="1">
              <a:defRPr/>
            </a:pPr>
            <a:r>
              <a:rPr lang="fr-CA" sz="2400" b="1" dirty="0">
                <a:solidFill>
                  <a:srgbClr val="FF0000"/>
                </a:solidFill>
                <a:latin typeface="Arial"/>
                <a:cs typeface="Arial"/>
              </a:rPr>
              <a:t>Une entente sur les moyens retenus pour </a:t>
            </a:r>
            <a:r>
              <a:rPr lang="fr-CA" sz="2400" b="1" dirty="0" smtClean="0">
                <a:solidFill>
                  <a:srgbClr val="FF0000"/>
                </a:solidFill>
                <a:latin typeface="Arial"/>
                <a:cs typeface="Arial"/>
              </a:rPr>
              <a:t>les atteindre.</a:t>
            </a:r>
          </a:p>
          <a:p>
            <a:pPr marL="0" indent="0" eaLnBrk="1" hangingPunct="1">
              <a:lnSpc>
                <a:spcPct val="90000"/>
              </a:lnSpc>
              <a:buFont typeface="Wingdings" pitchFamily="2" charset="2"/>
              <a:buNone/>
              <a:defRPr/>
            </a:pPr>
            <a:endParaRPr lang="fr-CA" sz="2400" dirty="0" smtClean="0"/>
          </a:p>
        </p:txBody>
      </p:sp>
    </p:spTree>
    <p:extLst>
      <p:ext uri="{BB962C8B-B14F-4D97-AF65-F5344CB8AC3E}">
        <p14:creationId xmlns:p14="http://schemas.microsoft.com/office/powerpoint/2010/main" val="2928561305"/>
      </p:ext>
    </p:extLst>
  </p:cSld>
  <p:clrMapOvr>
    <a:masterClrMapping/>
  </p:clrMapOvr>
  <p:timing>
    <p:tnLst>
      <p:par>
        <p:cTn xmlns:p14="http://schemas.microsoft.com/office/powerpoint/2010/mai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62527" y="263542"/>
            <a:ext cx="7776864" cy="817160"/>
          </a:xfrm>
        </p:spPr>
        <p:txBody>
          <a:bodyPr>
            <a:normAutofit/>
          </a:bodyPr>
          <a:lstStyle/>
          <a:p>
            <a:pPr algn="l"/>
            <a:r>
              <a:rPr lang="fr-CA" sz="2800" b="1" dirty="0" smtClean="0">
                <a:solidFill>
                  <a:srgbClr val="000090"/>
                </a:solidFill>
                <a:latin typeface="Arial"/>
                <a:cs typeface="Arial"/>
              </a:rPr>
              <a:t>Qualité de l’alliance thérapeutique</a:t>
            </a:r>
            <a:endParaRPr lang="fr-CA" sz="2800" b="1" dirty="0">
              <a:solidFill>
                <a:srgbClr val="000090"/>
              </a:solidFill>
              <a:latin typeface="Arial"/>
              <a:cs typeface="Arial"/>
            </a:endParaRPr>
          </a:p>
        </p:txBody>
      </p:sp>
      <p:sp>
        <p:nvSpPr>
          <p:cNvPr id="3" name="Espace réservé du contenu 2"/>
          <p:cNvSpPr>
            <a:spLocks noGrp="1"/>
          </p:cNvSpPr>
          <p:nvPr>
            <p:ph idx="1"/>
          </p:nvPr>
        </p:nvSpPr>
        <p:spPr>
          <a:xfrm>
            <a:off x="323528" y="1268760"/>
            <a:ext cx="8352928" cy="5256584"/>
          </a:xfrm>
        </p:spPr>
        <p:txBody>
          <a:bodyPr>
            <a:normAutofit/>
          </a:bodyPr>
          <a:lstStyle/>
          <a:p>
            <a:pPr lvl="0"/>
            <a:r>
              <a:rPr lang="fr-CA" sz="2400" dirty="0" smtClean="0">
                <a:solidFill>
                  <a:srgbClr val="000090"/>
                </a:solidFill>
                <a:latin typeface="Arial"/>
                <a:cs typeface="Arial"/>
              </a:rPr>
              <a:t>La qualité de l’alliance thérapeutique est </a:t>
            </a:r>
            <a:r>
              <a:rPr lang="fr-CA" sz="2400" dirty="0">
                <a:solidFill>
                  <a:srgbClr val="000090"/>
                </a:solidFill>
                <a:latin typeface="Arial"/>
                <a:cs typeface="Arial"/>
              </a:rPr>
              <a:t>plus fortement associée aux résultats de l’intervention que les techniques elles-mêmes </a:t>
            </a:r>
            <a:r>
              <a:rPr lang="fr-CA" sz="1600" dirty="0">
                <a:solidFill>
                  <a:srgbClr val="000090"/>
                </a:solidFill>
                <a:latin typeface="Arial"/>
                <a:cs typeface="Arial"/>
              </a:rPr>
              <a:t>(</a:t>
            </a:r>
            <a:r>
              <a:rPr lang="fr-CA" sz="1600" dirty="0" err="1">
                <a:solidFill>
                  <a:srgbClr val="000090"/>
                </a:solidFill>
                <a:latin typeface="Arial"/>
                <a:cs typeface="Arial"/>
              </a:rPr>
              <a:t>Norcross</a:t>
            </a:r>
            <a:r>
              <a:rPr lang="fr-CA" sz="1600" dirty="0">
                <a:solidFill>
                  <a:srgbClr val="000090"/>
                </a:solidFill>
                <a:latin typeface="Arial"/>
                <a:cs typeface="Arial"/>
              </a:rPr>
              <a:t>, 2002;  Lambert 2004</a:t>
            </a:r>
            <a:r>
              <a:rPr lang="fr-CA" sz="1600" dirty="0" smtClean="0">
                <a:solidFill>
                  <a:srgbClr val="000090"/>
                </a:solidFill>
                <a:latin typeface="Arial"/>
                <a:cs typeface="Arial"/>
              </a:rPr>
              <a:t>)</a:t>
            </a:r>
          </a:p>
          <a:p>
            <a:pPr marL="68580" lvl="0" indent="0">
              <a:buNone/>
            </a:pPr>
            <a:endParaRPr lang="fr-CA" sz="2400" dirty="0" smtClean="0">
              <a:solidFill>
                <a:srgbClr val="000090"/>
              </a:solidFill>
              <a:latin typeface="Arial"/>
              <a:cs typeface="Arial"/>
            </a:endParaRPr>
          </a:p>
          <a:p>
            <a:r>
              <a:rPr lang="fr-CA" sz="2400" dirty="0" smtClean="0">
                <a:solidFill>
                  <a:srgbClr val="000090"/>
                </a:solidFill>
                <a:latin typeface="Arial"/>
                <a:cs typeface="Arial"/>
              </a:rPr>
              <a:t>Explique 30% du changement thérapeutique </a:t>
            </a:r>
            <a:r>
              <a:rPr lang="fr-CA" sz="1600" dirty="0" smtClean="0">
                <a:solidFill>
                  <a:srgbClr val="000090"/>
                </a:solidFill>
                <a:latin typeface="Arial"/>
                <a:cs typeface="Arial"/>
              </a:rPr>
              <a:t>(Lambert 1992)</a:t>
            </a:r>
          </a:p>
          <a:p>
            <a:pPr marL="68580" lvl="0" indent="0">
              <a:buNone/>
            </a:pPr>
            <a:endParaRPr lang="fr-CA" sz="2400" dirty="0">
              <a:solidFill>
                <a:srgbClr val="000090"/>
              </a:solidFill>
              <a:latin typeface="Arial"/>
              <a:cs typeface="Arial"/>
            </a:endParaRPr>
          </a:p>
          <a:p>
            <a:pPr lvl="0"/>
            <a:r>
              <a:rPr lang="fr-CA" sz="2400" dirty="0">
                <a:solidFill>
                  <a:srgbClr val="000090"/>
                </a:solidFill>
                <a:latin typeface="Arial"/>
                <a:cs typeface="Arial"/>
              </a:rPr>
              <a:t>Une difficulté à établir une alliance thérapeutique au cours des trois premières rencontres est plus fortement associée à l’abandon du traitement que le niveau de sévérité des difficultés présentées par le </a:t>
            </a:r>
            <a:r>
              <a:rPr lang="fr-CA" sz="2400" dirty="0" smtClean="0">
                <a:solidFill>
                  <a:srgbClr val="000090"/>
                </a:solidFill>
                <a:latin typeface="Arial"/>
                <a:cs typeface="Arial"/>
              </a:rPr>
              <a:t>client </a:t>
            </a:r>
            <a:r>
              <a:rPr lang="fr-CA" sz="1600" dirty="0" smtClean="0">
                <a:solidFill>
                  <a:srgbClr val="000090"/>
                </a:solidFill>
                <a:latin typeface="Arial"/>
                <a:cs typeface="Arial"/>
              </a:rPr>
              <a:t>(</a:t>
            </a:r>
            <a:r>
              <a:rPr lang="fr-CA" sz="1600" dirty="0" err="1">
                <a:solidFill>
                  <a:srgbClr val="000090"/>
                </a:solidFill>
                <a:latin typeface="Arial"/>
                <a:cs typeface="Arial"/>
              </a:rPr>
              <a:t>Botella</a:t>
            </a:r>
            <a:r>
              <a:rPr lang="fr-CA" sz="1600" dirty="0">
                <a:solidFill>
                  <a:srgbClr val="000090"/>
                </a:solidFill>
                <a:latin typeface="Arial"/>
                <a:cs typeface="Arial"/>
              </a:rPr>
              <a:t> et al., 2008)</a:t>
            </a:r>
          </a:p>
          <a:p>
            <a:pPr lvl="1"/>
            <a:endParaRPr lang="fr-CA" dirty="0"/>
          </a:p>
        </p:txBody>
      </p:sp>
    </p:spTree>
    <p:extLst>
      <p:ext uri="{BB962C8B-B14F-4D97-AF65-F5344CB8AC3E}">
        <p14:creationId xmlns:p14="http://schemas.microsoft.com/office/powerpoint/2010/main" val="3194531204"/>
      </p:ext>
    </p:extLst>
  </p:cSld>
  <p:clrMapOvr>
    <a:masterClrMapping/>
  </p:clrMapOvr>
  <p:timing>
    <p:tnLst>
      <p:par>
        <p:cTn xmlns:p14="http://schemas.microsoft.com/office/powerpoint/2010/mai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83568" y="476672"/>
            <a:ext cx="7776864" cy="817160"/>
          </a:xfrm>
        </p:spPr>
        <p:txBody>
          <a:bodyPr>
            <a:normAutofit/>
          </a:bodyPr>
          <a:lstStyle/>
          <a:p>
            <a:pPr algn="l"/>
            <a:r>
              <a:rPr lang="fr-CA" sz="2800" b="1" dirty="0" smtClean="0">
                <a:solidFill>
                  <a:srgbClr val="000090"/>
                </a:solidFill>
                <a:latin typeface="Arial"/>
                <a:cs typeface="Arial"/>
              </a:rPr>
              <a:t>Qualité de l’alliance thérapeutique</a:t>
            </a:r>
            <a:endParaRPr lang="fr-CA" sz="2800" b="1" dirty="0">
              <a:solidFill>
                <a:srgbClr val="000090"/>
              </a:solidFill>
              <a:latin typeface="Arial"/>
              <a:cs typeface="Arial"/>
            </a:endParaRPr>
          </a:p>
        </p:txBody>
      </p:sp>
      <p:sp>
        <p:nvSpPr>
          <p:cNvPr id="3" name="Espace réservé du contenu 2"/>
          <p:cNvSpPr>
            <a:spLocks noGrp="1"/>
          </p:cNvSpPr>
          <p:nvPr>
            <p:ph idx="1"/>
          </p:nvPr>
        </p:nvSpPr>
        <p:spPr>
          <a:xfrm>
            <a:off x="539552" y="1745432"/>
            <a:ext cx="8136904" cy="5112568"/>
          </a:xfrm>
        </p:spPr>
        <p:txBody>
          <a:bodyPr>
            <a:normAutofit/>
          </a:bodyPr>
          <a:lstStyle/>
          <a:p>
            <a:pPr lvl="0"/>
            <a:r>
              <a:rPr lang="fr-CA" sz="2400" b="1" dirty="0" smtClean="0">
                <a:solidFill>
                  <a:srgbClr val="000090"/>
                </a:solidFill>
                <a:latin typeface="Arial"/>
                <a:cs typeface="Arial"/>
              </a:rPr>
              <a:t>Des éléments propres à l’intervenant</a:t>
            </a:r>
          </a:p>
          <a:p>
            <a:pPr lvl="1"/>
            <a:r>
              <a:rPr lang="fr-CA" sz="2400" dirty="0">
                <a:solidFill>
                  <a:srgbClr val="000090"/>
                </a:solidFill>
                <a:latin typeface="Arial"/>
                <a:cs typeface="Arial"/>
              </a:rPr>
              <a:t>La flexibilité, </a:t>
            </a:r>
            <a:r>
              <a:rPr lang="fr-CA" sz="2400" dirty="0" smtClean="0">
                <a:solidFill>
                  <a:srgbClr val="000090"/>
                </a:solidFill>
                <a:latin typeface="Arial"/>
                <a:cs typeface="Arial"/>
              </a:rPr>
              <a:t>l’expérience</a:t>
            </a:r>
            <a:r>
              <a:rPr lang="fr-CA" sz="2400" dirty="0">
                <a:solidFill>
                  <a:srgbClr val="000090"/>
                </a:solidFill>
                <a:latin typeface="Arial"/>
                <a:cs typeface="Arial"/>
              </a:rPr>
              <a:t>, </a:t>
            </a:r>
            <a:r>
              <a:rPr lang="fr-CA" sz="2400" dirty="0" smtClean="0">
                <a:solidFill>
                  <a:srgbClr val="000090"/>
                </a:solidFill>
                <a:latin typeface="Arial"/>
                <a:cs typeface="Arial"/>
              </a:rPr>
              <a:t>l’honnêteté</a:t>
            </a:r>
            <a:r>
              <a:rPr lang="fr-CA" sz="2400" dirty="0">
                <a:solidFill>
                  <a:srgbClr val="000090"/>
                </a:solidFill>
                <a:latin typeface="Arial"/>
                <a:cs typeface="Arial"/>
              </a:rPr>
              <a:t>, le respect, le fait </a:t>
            </a:r>
            <a:r>
              <a:rPr lang="fr-CA" sz="2400" dirty="0" smtClean="0">
                <a:solidFill>
                  <a:srgbClr val="000090"/>
                </a:solidFill>
                <a:latin typeface="Arial"/>
                <a:cs typeface="Arial"/>
              </a:rPr>
              <a:t>d’être </a:t>
            </a:r>
            <a:r>
              <a:rPr lang="fr-CA" sz="2400" dirty="0">
                <a:solidFill>
                  <a:srgbClr val="000090"/>
                </a:solidFill>
                <a:latin typeface="Arial"/>
                <a:cs typeface="Arial"/>
              </a:rPr>
              <a:t>digne de confiance, le fait </a:t>
            </a:r>
            <a:r>
              <a:rPr lang="fr-CA" sz="2400" dirty="0" smtClean="0">
                <a:solidFill>
                  <a:srgbClr val="000090"/>
                </a:solidFill>
                <a:latin typeface="Arial"/>
                <a:cs typeface="Arial"/>
              </a:rPr>
              <a:t>d’être </a:t>
            </a:r>
            <a:r>
              <a:rPr lang="fr-CA" sz="2400" dirty="0">
                <a:solidFill>
                  <a:srgbClr val="000090"/>
                </a:solidFill>
                <a:latin typeface="Arial"/>
                <a:cs typeface="Arial"/>
              </a:rPr>
              <a:t>confiant, intéressé, alerte, amical, chaleureux et ouvert </a:t>
            </a:r>
            <a:r>
              <a:rPr lang="fr-CA" sz="1600" dirty="0">
                <a:solidFill>
                  <a:srgbClr val="000090"/>
                </a:solidFill>
                <a:latin typeface="Arial"/>
                <a:cs typeface="Arial"/>
              </a:rPr>
              <a:t>(</a:t>
            </a:r>
            <a:r>
              <a:rPr lang="fr-CA" sz="1600" dirty="0" err="1">
                <a:solidFill>
                  <a:srgbClr val="000090"/>
                </a:solidFill>
                <a:latin typeface="Arial"/>
                <a:cs typeface="Arial"/>
              </a:rPr>
              <a:t>Ackerman</a:t>
            </a:r>
            <a:r>
              <a:rPr lang="fr-CA" sz="1600" dirty="0">
                <a:solidFill>
                  <a:srgbClr val="000090"/>
                </a:solidFill>
                <a:latin typeface="Arial"/>
                <a:cs typeface="Arial"/>
              </a:rPr>
              <a:t> et al., 2003)</a:t>
            </a:r>
          </a:p>
          <a:p>
            <a:pPr lvl="1"/>
            <a:endParaRPr lang="fr-CA" sz="2400" dirty="0" smtClean="0">
              <a:solidFill>
                <a:srgbClr val="000090"/>
              </a:solidFill>
              <a:latin typeface="Arial"/>
              <a:cs typeface="Arial"/>
            </a:endParaRPr>
          </a:p>
          <a:p>
            <a:pPr lvl="1"/>
            <a:r>
              <a:rPr lang="fr-CA" sz="2400" dirty="0" smtClean="0">
                <a:solidFill>
                  <a:srgbClr val="000090"/>
                </a:solidFill>
                <a:latin typeface="Arial"/>
                <a:cs typeface="Arial"/>
              </a:rPr>
              <a:t>La sur-structuration de rencontres, les interprétations abusives ou trop rapides, le dévoilement de soi inapproprié et l’usage inadéquat de silence peuvent nuire à l’établissement de l’alliance </a:t>
            </a:r>
            <a:r>
              <a:rPr lang="fr-CA" sz="1600" dirty="0" smtClean="0">
                <a:solidFill>
                  <a:srgbClr val="000090"/>
                </a:solidFill>
                <a:latin typeface="Arial"/>
                <a:cs typeface="Arial"/>
              </a:rPr>
              <a:t>(</a:t>
            </a:r>
            <a:r>
              <a:rPr lang="fr-CA" sz="1600" dirty="0" err="1" smtClean="0">
                <a:solidFill>
                  <a:srgbClr val="000090"/>
                </a:solidFill>
                <a:latin typeface="Arial"/>
                <a:cs typeface="Arial"/>
              </a:rPr>
              <a:t>Hovarth</a:t>
            </a:r>
            <a:r>
              <a:rPr lang="fr-CA" sz="1600" dirty="0" smtClean="0">
                <a:solidFill>
                  <a:srgbClr val="000090"/>
                </a:solidFill>
                <a:latin typeface="Arial"/>
                <a:cs typeface="Arial"/>
              </a:rPr>
              <a:t> et </a:t>
            </a:r>
            <a:r>
              <a:rPr lang="fr-CA" sz="1600" dirty="0" err="1" smtClean="0">
                <a:solidFill>
                  <a:srgbClr val="000090"/>
                </a:solidFill>
                <a:latin typeface="Arial"/>
                <a:cs typeface="Arial"/>
              </a:rPr>
              <a:t>Bedi</a:t>
            </a:r>
            <a:r>
              <a:rPr lang="fr-CA" sz="1600" dirty="0" smtClean="0">
                <a:solidFill>
                  <a:srgbClr val="000090"/>
                </a:solidFill>
                <a:latin typeface="Arial"/>
                <a:cs typeface="Arial"/>
              </a:rPr>
              <a:t>, 2002)</a:t>
            </a:r>
            <a:endParaRPr lang="fr-CA" sz="1600" dirty="0">
              <a:solidFill>
                <a:srgbClr val="000090"/>
              </a:solidFill>
              <a:latin typeface="Arial"/>
              <a:cs typeface="Arial"/>
            </a:endParaRPr>
          </a:p>
          <a:p>
            <a:pPr marL="365760" lvl="1" indent="0">
              <a:buNone/>
            </a:pPr>
            <a:endParaRPr lang="fr-CA" sz="2000" dirty="0" smtClean="0"/>
          </a:p>
        </p:txBody>
      </p:sp>
    </p:spTree>
    <p:extLst>
      <p:ext uri="{BB962C8B-B14F-4D97-AF65-F5344CB8AC3E}">
        <p14:creationId xmlns:p14="http://schemas.microsoft.com/office/powerpoint/2010/main" val="461800753"/>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570</TotalTime>
  <Words>5656</Words>
  <Application>Microsoft Macintosh PowerPoint</Application>
  <PresentationFormat>Présentation à l'écran (4:3)</PresentationFormat>
  <Paragraphs>1003</Paragraphs>
  <Slides>123</Slides>
  <Notes>3</Notes>
  <HiddenSlides>0</HiddenSlides>
  <MMClips>0</MMClips>
  <ScaleCrop>false</ScaleCrop>
  <HeadingPairs>
    <vt:vector size="6" baseType="variant">
      <vt:variant>
        <vt:lpstr>Thème</vt:lpstr>
      </vt:variant>
      <vt:variant>
        <vt:i4>1</vt:i4>
      </vt:variant>
      <vt:variant>
        <vt:lpstr>Serveurs OLE incorporés</vt:lpstr>
      </vt:variant>
      <vt:variant>
        <vt:i4>1</vt:i4>
      </vt:variant>
      <vt:variant>
        <vt:lpstr>Titres des diapositives</vt:lpstr>
      </vt:variant>
      <vt:variant>
        <vt:i4>123</vt:i4>
      </vt:variant>
    </vt:vector>
  </HeadingPairs>
  <TitlesOfParts>
    <vt:vector size="125" baseType="lpstr">
      <vt:lpstr>Thème Office</vt:lpstr>
      <vt:lpstr>Document</vt:lpstr>
      <vt:lpstr>Intervention de crise auprès de familles en difficulté</vt:lpstr>
      <vt:lpstr>Objectifs de la conférence</vt:lpstr>
      <vt:lpstr>Présentation PowerPoint</vt:lpstr>
      <vt:lpstr>Présentation PowerPoint</vt:lpstr>
      <vt:lpstr>Présentation PowerPoint</vt:lpstr>
      <vt:lpstr>Présentation PowerPoint</vt:lpstr>
      <vt:lpstr>Présentation PowerPoint</vt:lpstr>
      <vt:lpstr> </vt:lpstr>
      <vt:lpstr> </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 Critères d’entrée dans le programme</vt:lpstr>
      <vt:lpstr>Présentation PowerPoint</vt:lpstr>
      <vt:lpstr>Le programme multisystémique</vt:lpstr>
      <vt:lpstr>  </vt:lpstr>
      <vt:lpstr>Présentation PowerPoint</vt:lpstr>
      <vt:lpstr>Présentation PowerPoint</vt:lpstr>
      <vt:lpstr>Présentation PowerPoint</vt:lpstr>
      <vt:lpstr>Présentation PowerPoint</vt:lpstr>
      <vt:lpstr>Présentation PowerPoint</vt:lpstr>
      <vt:lpstr>Première étape</vt:lpstr>
      <vt:lpstr>Deuxième étape</vt:lpstr>
      <vt:lpstr>Troisième étape</vt:lpstr>
      <vt:lpstr> </vt:lpstr>
      <vt:lpstr>Quatrième étape  (2e semaine)</vt:lpstr>
      <vt:lpstr>Cinquième étape  (3e semaine)</vt:lpstr>
      <vt:lpstr>Sixième étape (3e semaine)</vt:lpstr>
      <vt:lpstr>Septième étape (3 à 10e-12e semaine)</vt:lpstr>
      <vt:lpstr>Huitième étape (10e-12e semaine)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Instruments de mesure</vt:lpstr>
      <vt:lpstr>Instruments de mesure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Relation thérapeutique vs alliance thérapeutique</vt:lpstr>
      <vt:lpstr>Relation thérapeutique vs alliance thérapeutique</vt:lpstr>
      <vt:lpstr>Définition de l’alliance thérapeutique  (Bordin, 1975, 1989, 1994)</vt:lpstr>
      <vt:lpstr>Qualité de l’alliance thérapeutique</vt:lpstr>
      <vt:lpstr>Qualité de l’alliance thérapeutique</vt:lpstr>
      <vt:lpstr>Présentation PowerPoint</vt:lpstr>
      <vt:lpstr>Le facteur « thérapeute »</vt:lpstr>
      <vt:lpstr>Le facteur « thérapeute »</vt:lpstr>
      <vt:lpstr>Le facteur « thérapeute »</vt:lpstr>
      <vt:lpstr>Présentation PowerPoint</vt:lpstr>
      <vt:lpstr>Présentation PowerPoint</vt:lpstr>
      <vt:lpstr>Caractéristiques des interventions offertes</vt:lpstr>
      <vt:lpstr>Caractéristiques des interventions offertes</vt:lpstr>
      <vt:lpstr>Catégories de suivis </vt:lpstr>
      <vt:lpstr>Catégories de suivis</vt:lpstr>
      <vt:lpstr>Comparaisons entre les catégories de suivis</vt:lpstr>
      <vt:lpstr>Constats</vt:lpstr>
      <vt:lpstr>Présentation PowerPoint</vt:lpstr>
      <vt:lpstr>Présentation PowerPoint</vt:lpstr>
      <vt:lpstr>Fonctionnement familial</vt:lpstr>
      <vt:lpstr>Fonctionnement familial</vt:lpstr>
      <vt:lpstr>Présentation PowerPoint</vt:lpstr>
      <vt:lpstr>Présentation PowerPoint</vt:lpstr>
      <vt:lpstr>Présentation PowerPoint</vt:lpstr>
      <vt:lpstr>Présentation PowerPoint</vt:lpstr>
      <vt:lpstr>Principaux constats</vt:lpstr>
      <vt:lpstr>Principaux constats</vt:lpstr>
      <vt:lpstr>Présentation PowerPoint</vt:lpstr>
      <vt:lpstr>Présentation PowerPoint</vt:lpstr>
    </vt:vector>
  </TitlesOfParts>
  <Company>Université Laval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Intervention de crise auprès de familles en difficulté</dc:title>
  <dc:creator>Robert Pauzé</dc:creator>
  <cp:lastModifiedBy>Robert Pauze</cp:lastModifiedBy>
  <cp:revision>81</cp:revision>
  <dcterms:created xsi:type="dcterms:W3CDTF">2017-06-09T09:09:23Z</dcterms:created>
  <dcterms:modified xsi:type="dcterms:W3CDTF">2017-06-16T04:22:49Z</dcterms:modified>
</cp:coreProperties>
</file>